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801" r:id="rId6"/>
    <p:sldMasterId id="2147483822" r:id="rId7"/>
    <p:sldMasterId id="2147483836" r:id="rId8"/>
  </p:sldMasterIdLst>
  <p:notesMasterIdLst>
    <p:notesMasterId r:id="rId45"/>
  </p:notesMasterIdLst>
  <p:sldIdLst>
    <p:sldId id="1153" r:id="rId9"/>
    <p:sldId id="1179" r:id="rId10"/>
    <p:sldId id="1178" r:id="rId11"/>
    <p:sldId id="1174" r:id="rId12"/>
    <p:sldId id="1158" r:id="rId13"/>
    <p:sldId id="1184" r:id="rId14"/>
    <p:sldId id="1180" r:id="rId15"/>
    <p:sldId id="1161" r:id="rId16"/>
    <p:sldId id="364" r:id="rId17"/>
    <p:sldId id="1805" r:id="rId18"/>
    <p:sldId id="398" r:id="rId19"/>
    <p:sldId id="401" r:id="rId20"/>
    <p:sldId id="403" r:id="rId21"/>
    <p:sldId id="402" r:id="rId22"/>
    <p:sldId id="1196" r:id="rId23"/>
    <p:sldId id="1793" r:id="rId24"/>
    <p:sldId id="1792" r:id="rId25"/>
    <p:sldId id="1794" r:id="rId26"/>
    <p:sldId id="1795" r:id="rId27"/>
    <p:sldId id="1796" r:id="rId28"/>
    <p:sldId id="1797" r:id="rId29"/>
    <p:sldId id="1798" r:id="rId30"/>
    <p:sldId id="1799" r:id="rId31"/>
    <p:sldId id="1800" r:id="rId32"/>
    <p:sldId id="1802" r:id="rId33"/>
    <p:sldId id="1803" r:id="rId34"/>
    <p:sldId id="1788" r:id="rId35"/>
    <p:sldId id="1782" r:id="rId36"/>
    <p:sldId id="1199" r:id="rId37"/>
    <p:sldId id="1200" r:id="rId38"/>
    <p:sldId id="1198" r:id="rId39"/>
    <p:sldId id="1804" r:id="rId40"/>
    <p:sldId id="1173" r:id="rId41"/>
    <p:sldId id="1789" r:id="rId42"/>
    <p:sldId id="1806" r:id="rId43"/>
    <p:sldId id="1807" r:id="rId44"/>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6" userDrawn="1">
          <p15:clr>
            <a:srgbClr val="A4A3A4"/>
          </p15:clr>
        </p15:guide>
        <p15:guide id="2" orient="horz" pos="3216" userDrawn="1">
          <p15:clr>
            <a:srgbClr val="A4A3A4"/>
          </p15:clr>
        </p15:guide>
        <p15:guide id="4"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ve Hateley" initials="SH" lastIdx="7" clrIdx="0">
    <p:extLst>
      <p:ext uri="{19B8F6BF-5375-455C-9EA6-DF929625EA0E}">
        <p15:presenceInfo xmlns:p15="http://schemas.microsoft.com/office/powerpoint/2012/main" userId="S::shateley@netnumber.com::135bd923-535b-49d3-bcef-ea4a3b369e7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68B1"/>
    <a:srgbClr val="167EBE"/>
    <a:srgbClr val="0F4F82"/>
    <a:srgbClr val="084E84"/>
    <a:srgbClr val="1B9FDA"/>
    <a:srgbClr val="030304"/>
    <a:srgbClr val="0D5DAD"/>
    <a:srgbClr val="0B5897"/>
    <a:srgbClr val="2D2C73"/>
    <a:srgbClr val="2055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61" autoAdjust="0"/>
    <p:restoredTop sz="59386" autoAdjust="0"/>
  </p:normalViewPr>
  <p:slideViewPr>
    <p:cSldViewPr showGuides="1">
      <p:cViewPr varScale="1">
        <p:scale>
          <a:sx n="67" d="100"/>
          <a:sy n="67" d="100"/>
        </p:scale>
        <p:origin x="2340" y="78"/>
      </p:cViewPr>
      <p:guideLst>
        <p:guide orient="horz" pos="2256"/>
        <p:guide orient="horz" pos="3216"/>
        <p:guide pos="3840"/>
      </p:guideLst>
    </p:cSldViewPr>
  </p:slideViewPr>
  <p:outlineViewPr>
    <p:cViewPr>
      <p:scale>
        <a:sx n="33" d="100"/>
        <a:sy n="33" d="100"/>
      </p:scale>
      <p:origin x="0" y="-23648"/>
    </p:cViewPr>
  </p:outlineViewPr>
  <p:notesTextViewPr>
    <p:cViewPr>
      <p:scale>
        <a:sx n="3" d="2"/>
        <a:sy n="3" d="2"/>
      </p:scale>
      <p:origin x="0" y="0"/>
    </p:cViewPr>
  </p:notesTextViewPr>
  <p:sorterViewPr>
    <p:cViewPr varScale="1">
      <p:scale>
        <a:sx n="1" d="1"/>
        <a:sy n="1" d="1"/>
      </p:scale>
      <p:origin x="0" y="-1176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gs" Target="tags/tag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51362076063299"/>
          <c:y val="4.2090489913417302E-2"/>
          <c:w val="0.77321456760546403"/>
          <c:h val="0.86255124047633602"/>
        </c:manualLayout>
      </c:layout>
      <c:barChart>
        <c:barDir val="col"/>
        <c:grouping val="stacked"/>
        <c:varyColors val="0"/>
        <c:ser>
          <c:idx val="1"/>
          <c:order val="0"/>
          <c:tx>
            <c:strRef>
              <c:f>Sheet1!$A$2</c:f>
              <c:strCache>
                <c:ptCount val="1"/>
                <c:pt idx="0">
                  <c:v>STP IB in MSU</c:v>
                </c:pt>
              </c:strCache>
            </c:strRef>
          </c:tx>
          <c:spPr>
            <a:solidFill>
              <a:schemeClr val="accent1"/>
            </a:solidFill>
            <a:ln>
              <a:noFill/>
            </a:ln>
            <a:effectLst/>
          </c:spPr>
          <c:invertIfNegative val="0"/>
          <c:dPt>
            <c:idx val="7"/>
            <c:invertIfNegative val="0"/>
            <c:bubble3D val="0"/>
            <c:extLst>
              <c:ext xmlns:c16="http://schemas.microsoft.com/office/drawing/2014/chart" uri="{C3380CC4-5D6E-409C-BE32-E72D297353CC}">
                <c16:uniqueId val="{00000009-ED1B-F24F-847C-F1777CAE7C11}"/>
              </c:ext>
            </c:extLst>
          </c:dPt>
          <c:dPt>
            <c:idx val="8"/>
            <c:invertIfNegative val="0"/>
            <c:bubble3D val="0"/>
            <c:spPr>
              <a:solidFill>
                <a:schemeClr val="accent1"/>
              </a:solidFill>
              <a:ln>
                <a:noFill/>
              </a:ln>
              <a:effectLst/>
            </c:spPr>
            <c:extLst>
              <c:ext xmlns:c16="http://schemas.microsoft.com/office/drawing/2014/chart" uri="{C3380CC4-5D6E-409C-BE32-E72D297353CC}">
                <c16:uniqueId val="{0000000A-9EE4-7047-8DBB-7CF224D88DC8}"/>
              </c:ext>
            </c:extLst>
          </c:dPt>
          <c:dPt>
            <c:idx val="9"/>
            <c:invertIfNegative val="0"/>
            <c:bubble3D val="0"/>
            <c:spPr>
              <a:solidFill>
                <a:schemeClr val="accent1"/>
              </a:solidFill>
              <a:ln>
                <a:noFill/>
              </a:ln>
              <a:effectLst/>
            </c:spPr>
            <c:extLst>
              <c:ext xmlns:c16="http://schemas.microsoft.com/office/drawing/2014/chart" uri="{C3380CC4-5D6E-409C-BE32-E72D297353CC}">
                <c16:uniqueId val="{0000000C-9EE4-7047-8DBB-7CF224D88DC8}"/>
              </c:ext>
            </c:extLst>
          </c:dPt>
          <c:dPt>
            <c:idx val="10"/>
            <c:invertIfNegative val="0"/>
            <c:bubble3D val="0"/>
            <c:spPr>
              <a:solidFill>
                <a:schemeClr val="accent1"/>
              </a:solidFill>
              <a:ln>
                <a:noFill/>
              </a:ln>
              <a:effectLst/>
            </c:spPr>
            <c:extLst>
              <c:ext xmlns:c16="http://schemas.microsoft.com/office/drawing/2014/chart" uri="{C3380CC4-5D6E-409C-BE32-E72D297353CC}">
                <c16:uniqueId val="{0000000E-9EE4-7047-8DBB-7CF224D88DC8}"/>
              </c:ext>
            </c:extLst>
          </c:dPt>
          <c:dPt>
            <c:idx val="11"/>
            <c:invertIfNegative val="0"/>
            <c:bubble3D val="0"/>
            <c:spPr>
              <a:solidFill>
                <a:schemeClr val="accent1"/>
              </a:solidFill>
              <a:ln>
                <a:noFill/>
              </a:ln>
              <a:effectLst/>
            </c:spPr>
            <c:extLst>
              <c:ext xmlns:c16="http://schemas.microsoft.com/office/drawing/2014/chart" uri="{C3380CC4-5D6E-409C-BE32-E72D297353CC}">
                <c16:uniqueId val="{00000000-1E7D-8649-B2C1-AE2EFF73DBD8}"/>
              </c:ext>
            </c:extLst>
          </c:dPt>
          <c:cat>
            <c:strRef>
              <c:f>Sheet1!$B$1:$I$1</c:f>
              <c:strCache>
                <c:ptCount val="8"/>
                <c:pt idx="0">
                  <c:v>2016</c:v>
                </c:pt>
                <c:pt idx="1">
                  <c:v>2017</c:v>
                </c:pt>
                <c:pt idx="2">
                  <c:v>2018</c:v>
                </c:pt>
                <c:pt idx="3">
                  <c:v>2019</c:v>
                </c:pt>
                <c:pt idx="4">
                  <c:v>2020</c:v>
                </c:pt>
                <c:pt idx="5">
                  <c:v>2021</c:v>
                </c:pt>
                <c:pt idx="6">
                  <c:v>2022</c:v>
                </c:pt>
                <c:pt idx="7">
                  <c:v>2023</c:v>
                </c:pt>
              </c:strCache>
            </c:strRef>
          </c:cat>
          <c:val>
            <c:numRef>
              <c:f>Sheet1!$B$2:$I$2</c:f>
              <c:numCache>
                <c:formatCode>#,##0.0,,</c:formatCode>
                <c:ptCount val="8"/>
                <c:pt idx="0">
                  <c:v>282210179.77402598</c:v>
                </c:pt>
                <c:pt idx="1">
                  <c:v>287107359.49953198</c:v>
                </c:pt>
                <c:pt idx="2">
                  <c:v>284109542.971968</c:v>
                </c:pt>
                <c:pt idx="3">
                  <c:v>283277314.72120601</c:v>
                </c:pt>
                <c:pt idx="4">
                  <c:v>282154801.03483498</c:v>
                </c:pt>
                <c:pt idx="5">
                  <c:v>276553908.071742</c:v>
                </c:pt>
                <c:pt idx="6">
                  <c:v>268153008.22080001</c:v>
                </c:pt>
                <c:pt idx="7">
                  <c:v>257574136.01102099</c:v>
                </c:pt>
              </c:numCache>
            </c:numRef>
          </c:val>
          <c:extLst>
            <c:ext xmlns:c16="http://schemas.microsoft.com/office/drawing/2014/chart" uri="{C3380CC4-5D6E-409C-BE32-E72D297353CC}">
              <c16:uniqueId val="{00000011-9EE4-7047-8DBB-7CF224D88DC8}"/>
            </c:ext>
          </c:extLst>
        </c:ser>
        <c:dLbls>
          <c:showLegendKey val="0"/>
          <c:showVal val="0"/>
          <c:showCatName val="0"/>
          <c:showSerName val="0"/>
          <c:showPercent val="0"/>
          <c:showBubbleSize val="0"/>
        </c:dLbls>
        <c:gapWidth val="150"/>
        <c:overlap val="100"/>
        <c:axId val="2115724808"/>
        <c:axId val="2115542104"/>
      </c:barChart>
      <c:catAx>
        <c:axId val="2115724808"/>
        <c:scaling>
          <c:orientation val="minMax"/>
        </c:scaling>
        <c:delete val="0"/>
        <c:axPos val="b"/>
        <c:numFmt formatCode="General" sourceLinked="1"/>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15542104"/>
        <c:crosses val="autoZero"/>
        <c:auto val="1"/>
        <c:lblAlgn val="ctr"/>
        <c:lblOffset val="100"/>
        <c:noMultiLvlLbl val="0"/>
      </c:catAx>
      <c:valAx>
        <c:axId val="2115542104"/>
        <c:scaling>
          <c:orientation val="minMax"/>
          <c:min val="0"/>
        </c:scaling>
        <c:delete val="0"/>
        <c:axPos val="l"/>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dirty="0"/>
                  <a:t>MSU in </a:t>
                </a:r>
                <a:r>
                  <a:rPr lang="en-US" sz="1800" b="1" baseline="0" dirty="0"/>
                  <a:t>Millions</a:t>
                </a:r>
                <a:endParaRPr lang="en-US" sz="1800" b="1" dirty="0"/>
              </a:p>
            </c:rich>
          </c:tx>
          <c:layout>
            <c:manualLayout>
              <c:xMode val="edge"/>
              <c:yMode val="edge"/>
              <c:x val="1.6273102363862001E-2"/>
              <c:y val="0.28604258119035098"/>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solidFill>
              <a:schemeClr val="tx1">
                <a:lumMod val="50000"/>
                <a:lumOff val="50000"/>
              </a:schemeClr>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15724808"/>
        <c:crosses val="autoZero"/>
        <c:crossBetween val="between"/>
      </c:valAx>
      <c:spPr>
        <a:noFill/>
        <a:ln w="25400">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5915109226"/>
          <c:y val="3.6478424591628297E-2"/>
          <c:w val="0.76348295919874598"/>
          <c:h val="0.81513262633628403"/>
        </c:manualLayout>
      </c:layout>
      <c:areaChart>
        <c:grouping val="stacked"/>
        <c:varyColors val="0"/>
        <c:ser>
          <c:idx val="0"/>
          <c:order val="0"/>
          <c:tx>
            <c:strRef>
              <c:f>Sheet1!$A$2</c:f>
              <c:strCache>
                <c:ptCount val="1"/>
                <c:pt idx="0">
                  <c:v>2G/3G</c:v>
                </c:pt>
              </c:strCache>
            </c:strRef>
          </c:tx>
          <c:spPr>
            <a:solidFill>
              <a:schemeClr val="accent1"/>
            </a:solidFill>
            <a:ln w="25400">
              <a:noFill/>
            </a:ln>
            <a:effectLst/>
          </c:spPr>
          <c:cat>
            <c:strRef>
              <c:f>Sheet1!$B$1:$Q$1</c:f>
              <c:strCach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strCache>
            </c:strRef>
          </c:cat>
          <c:val>
            <c:numRef>
              <c:f>Sheet1!$B$2:$Q$2</c:f>
              <c:numCache>
                <c:formatCode>#,##0,,</c:formatCode>
                <c:ptCount val="16"/>
                <c:pt idx="0">
                  <c:v>4049025004</c:v>
                </c:pt>
                <c:pt idx="1">
                  <c:v>4681993234</c:v>
                </c:pt>
                <c:pt idx="2">
                  <c:v>5132000000</c:v>
                </c:pt>
                <c:pt idx="3">
                  <c:v>5733000000</c:v>
                </c:pt>
                <c:pt idx="4">
                  <c:v>6200000000</c:v>
                </c:pt>
                <c:pt idx="5">
                  <c:v>6427000000</c:v>
                </c:pt>
                <c:pt idx="6">
                  <c:v>6513000000</c:v>
                </c:pt>
                <c:pt idx="7">
                  <c:v>6700000000</c:v>
                </c:pt>
                <c:pt idx="8">
                  <c:v>6420000000</c:v>
                </c:pt>
                <c:pt idx="9">
                  <c:v>6270000000</c:v>
                </c:pt>
                <c:pt idx="10">
                  <c:v>5820000000</c:v>
                </c:pt>
                <c:pt idx="11">
                  <c:v>5570000000</c:v>
                </c:pt>
                <c:pt idx="12">
                  <c:v>5170000000</c:v>
                </c:pt>
                <c:pt idx="13">
                  <c:v>4670000000</c:v>
                </c:pt>
                <c:pt idx="14">
                  <c:v>4270000000</c:v>
                </c:pt>
                <c:pt idx="15">
                  <c:v>3850000000</c:v>
                </c:pt>
              </c:numCache>
            </c:numRef>
          </c:val>
          <c:extLst>
            <c:ext xmlns:c16="http://schemas.microsoft.com/office/drawing/2014/chart" uri="{C3380CC4-5D6E-409C-BE32-E72D297353CC}">
              <c16:uniqueId val="{00000000-4920-A84F-877B-9E6B0EF4A162}"/>
            </c:ext>
          </c:extLst>
        </c:ser>
        <c:ser>
          <c:idx val="1"/>
          <c:order val="1"/>
          <c:tx>
            <c:strRef>
              <c:f>Sheet1!$A$3</c:f>
              <c:strCache>
                <c:ptCount val="1"/>
                <c:pt idx="0">
                  <c:v>VoLTE</c:v>
                </c:pt>
              </c:strCache>
            </c:strRef>
          </c:tx>
          <c:spPr>
            <a:solidFill>
              <a:schemeClr val="accent2"/>
            </a:solidFill>
            <a:ln w="25400">
              <a:noFill/>
            </a:ln>
            <a:effectLst/>
          </c:spPr>
          <c:cat>
            <c:strRef>
              <c:f>Sheet1!$B$1:$Q$1</c:f>
              <c:strCach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strCache>
            </c:strRef>
          </c:cat>
          <c:val>
            <c:numRef>
              <c:f>Sheet1!$B$3:$Q$3</c:f>
              <c:numCache>
                <c:formatCode>#,##0,,</c:formatCode>
                <c:ptCount val="16"/>
                <c:pt idx="0">
                  <c:v>0</c:v>
                </c:pt>
                <c:pt idx="1">
                  <c:v>0</c:v>
                </c:pt>
                <c:pt idx="2">
                  <c:v>0</c:v>
                </c:pt>
                <c:pt idx="3">
                  <c:v>0</c:v>
                </c:pt>
                <c:pt idx="4">
                  <c:v>0</c:v>
                </c:pt>
                <c:pt idx="5">
                  <c:v>23000000</c:v>
                </c:pt>
                <c:pt idx="6">
                  <c:v>62000000</c:v>
                </c:pt>
                <c:pt idx="7">
                  <c:v>150000000</c:v>
                </c:pt>
                <c:pt idx="8">
                  <c:v>400000000</c:v>
                </c:pt>
                <c:pt idx="9">
                  <c:v>600000000</c:v>
                </c:pt>
                <c:pt idx="10">
                  <c:v>1100000000</c:v>
                </c:pt>
                <c:pt idx="11">
                  <c:v>1400000000</c:v>
                </c:pt>
                <c:pt idx="12">
                  <c:v>1900000000</c:v>
                </c:pt>
                <c:pt idx="13">
                  <c:v>2500000000</c:v>
                </c:pt>
                <c:pt idx="14">
                  <c:v>3000000000</c:v>
                </c:pt>
                <c:pt idx="15">
                  <c:v>3500000000</c:v>
                </c:pt>
              </c:numCache>
            </c:numRef>
          </c:val>
          <c:extLst>
            <c:ext xmlns:c16="http://schemas.microsoft.com/office/drawing/2014/chart" uri="{C3380CC4-5D6E-409C-BE32-E72D297353CC}">
              <c16:uniqueId val="{00000001-4920-A84F-877B-9E6B0EF4A162}"/>
            </c:ext>
          </c:extLst>
        </c:ser>
        <c:dLbls>
          <c:showLegendKey val="0"/>
          <c:showVal val="0"/>
          <c:showCatName val="0"/>
          <c:showSerName val="0"/>
          <c:showPercent val="0"/>
          <c:showBubbleSize val="0"/>
        </c:dLbls>
        <c:axId val="2115976344"/>
        <c:axId val="2115966360"/>
      </c:areaChart>
      <c:catAx>
        <c:axId val="2115976344"/>
        <c:scaling>
          <c:orientation val="minMax"/>
        </c:scaling>
        <c:delete val="0"/>
        <c:axPos val="b"/>
        <c:numFmt formatCode="General" sourceLinked="1"/>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15966360"/>
        <c:crosses val="autoZero"/>
        <c:auto val="1"/>
        <c:lblAlgn val="ctr"/>
        <c:lblOffset val="100"/>
        <c:noMultiLvlLbl val="0"/>
      </c:catAx>
      <c:valAx>
        <c:axId val="2115966360"/>
        <c:scaling>
          <c:orientation val="minMax"/>
        </c:scaling>
        <c:delete val="0"/>
        <c:axPos val="l"/>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dirty="0"/>
                  <a:t>Subscriptions in </a:t>
                </a:r>
                <a:r>
                  <a:rPr lang="en-US" sz="1800" b="1" baseline="0" dirty="0"/>
                  <a:t>Millions</a:t>
                </a:r>
                <a:endParaRPr lang="en-US" sz="1800" b="1" dirty="0"/>
              </a:p>
            </c:rich>
          </c:tx>
          <c:layout>
            <c:manualLayout>
              <c:xMode val="edge"/>
              <c:yMode val="edge"/>
              <c:x val="4.2298532127928402E-3"/>
              <c:y val="0.19411669958415501"/>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solidFill>
              <a:schemeClr val="tx1">
                <a:lumMod val="50000"/>
                <a:lumOff val="50000"/>
              </a:schemeClr>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15976344"/>
        <c:crosses val="autoZero"/>
        <c:crossBetween val="midCat"/>
      </c:valAx>
      <c:spPr>
        <a:noFill/>
        <a:ln w="25400">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4450073703147"/>
          <c:y val="3.6478424591628297E-2"/>
          <c:w val="0.77457541728552703"/>
          <c:h val="0.86255124047633602"/>
        </c:manualLayout>
      </c:layout>
      <c:areaChart>
        <c:grouping val="stacked"/>
        <c:varyColors val="0"/>
        <c:ser>
          <c:idx val="0"/>
          <c:order val="0"/>
          <c:tx>
            <c:strRef>
              <c:f>Sheet1!$A$2</c:f>
              <c:strCache>
                <c:ptCount val="1"/>
                <c:pt idx="0">
                  <c:v>North America</c:v>
                </c:pt>
              </c:strCache>
            </c:strRef>
          </c:tx>
          <c:spPr>
            <a:solidFill>
              <a:schemeClr val="accent1"/>
            </a:solidFill>
            <a:ln w="25400">
              <a:noFill/>
            </a:ln>
            <a:effectLst/>
          </c:spPr>
          <c:cat>
            <c:strRef>
              <c:f>Sheet1!$B$1:$I$1</c:f>
              <c:strCache>
                <c:ptCount val="8"/>
                <c:pt idx="0">
                  <c:v>2016</c:v>
                </c:pt>
                <c:pt idx="1">
                  <c:v>2017</c:v>
                </c:pt>
                <c:pt idx="2">
                  <c:v>2018</c:v>
                </c:pt>
                <c:pt idx="3">
                  <c:v>2019</c:v>
                </c:pt>
                <c:pt idx="4">
                  <c:v>2020</c:v>
                </c:pt>
                <c:pt idx="5">
                  <c:v>2021</c:v>
                </c:pt>
                <c:pt idx="6">
                  <c:v>2022</c:v>
                </c:pt>
                <c:pt idx="7">
                  <c:v>2023</c:v>
                </c:pt>
              </c:strCache>
            </c:strRef>
          </c:cat>
          <c:val>
            <c:numRef>
              <c:f>Sheet1!$B$2:$I$2</c:f>
              <c:numCache>
                <c:formatCode>#,##0,,</c:formatCode>
                <c:ptCount val="8"/>
                <c:pt idx="0">
                  <c:v>87360499.873729005</c:v>
                </c:pt>
                <c:pt idx="1">
                  <c:v>82088254.741534799</c:v>
                </c:pt>
                <c:pt idx="2">
                  <c:v>74976331.590820894</c:v>
                </c:pt>
                <c:pt idx="3">
                  <c:v>68795950.833798498</c:v>
                </c:pt>
                <c:pt idx="4">
                  <c:v>63018983.3464019</c:v>
                </c:pt>
                <c:pt idx="5">
                  <c:v>56172945.484385699</c:v>
                </c:pt>
                <c:pt idx="6">
                  <c:v>48942328.583134301</c:v>
                </c:pt>
                <c:pt idx="7">
                  <c:v>41355536.305234097</c:v>
                </c:pt>
              </c:numCache>
            </c:numRef>
          </c:val>
          <c:extLst>
            <c:ext xmlns:c16="http://schemas.microsoft.com/office/drawing/2014/chart" uri="{C3380CC4-5D6E-409C-BE32-E72D297353CC}">
              <c16:uniqueId val="{00000000-4920-A84F-877B-9E6B0EF4A162}"/>
            </c:ext>
          </c:extLst>
        </c:ser>
        <c:ser>
          <c:idx val="1"/>
          <c:order val="1"/>
          <c:tx>
            <c:strRef>
              <c:f>Sheet1!$A$3</c:f>
              <c:strCache>
                <c:ptCount val="1"/>
                <c:pt idx="0">
                  <c:v>EMEA</c:v>
                </c:pt>
              </c:strCache>
            </c:strRef>
          </c:tx>
          <c:spPr>
            <a:solidFill>
              <a:schemeClr val="accent2"/>
            </a:solidFill>
            <a:ln w="25400">
              <a:noFill/>
            </a:ln>
            <a:effectLst/>
          </c:spPr>
          <c:cat>
            <c:strRef>
              <c:f>Sheet1!$B$1:$I$1</c:f>
              <c:strCache>
                <c:ptCount val="8"/>
                <c:pt idx="0">
                  <c:v>2016</c:v>
                </c:pt>
                <c:pt idx="1">
                  <c:v>2017</c:v>
                </c:pt>
                <c:pt idx="2">
                  <c:v>2018</c:v>
                </c:pt>
                <c:pt idx="3">
                  <c:v>2019</c:v>
                </c:pt>
                <c:pt idx="4">
                  <c:v>2020</c:v>
                </c:pt>
                <c:pt idx="5">
                  <c:v>2021</c:v>
                </c:pt>
                <c:pt idx="6">
                  <c:v>2022</c:v>
                </c:pt>
                <c:pt idx="7">
                  <c:v>2023</c:v>
                </c:pt>
              </c:strCache>
            </c:strRef>
          </c:cat>
          <c:val>
            <c:numRef>
              <c:f>Sheet1!$B$3:$I$3</c:f>
              <c:numCache>
                <c:formatCode>#,##0,,</c:formatCode>
                <c:ptCount val="8"/>
                <c:pt idx="0">
                  <c:v>71608509.043327495</c:v>
                </c:pt>
                <c:pt idx="1">
                  <c:v>74938469.665428907</c:v>
                </c:pt>
                <c:pt idx="2">
                  <c:v>75843242.447760999</c:v>
                </c:pt>
                <c:pt idx="3">
                  <c:v>77115782.884892106</c:v>
                </c:pt>
                <c:pt idx="4">
                  <c:v>77694205.0186373</c:v>
                </c:pt>
                <c:pt idx="5">
                  <c:v>76626959.606893405</c:v>
                </c:pt>
                <c:pt idx="6">
                  <c:v>74367440.344315007</c:v>
                </c:pt>
                <c:pt idx="7">
                  <c:v>71449523.220351294</c:v>
                </c:pt>
              </c:numCache>
            </c:numRef>
          </c:val>
          <c:extLst>
            <c:ext xmlns:c16="http://schemas.microsoft.com/office/drawing/2014/chart" uri="{C3380CC4-5D6E-409C-BE32-E72D297353CC}">
              <c16:uniqueId val="{00000001-4920-A84F-877B-9E6B0EF4A162}"/>
            </c:ext>
          </c:extLst>
        </c:ser>
        <c:ser>
          <c:idx val="2"/>
          <c:order val="2"/>
          <c:tx>
            <c:strRef>
              <c:f>Sheet1!$A$4</c:f>
              <c:strCache>
                <c:ptCount val="1"/>
                <c:pt idx="0">
                  <c:v>Asia Pacific</c:v>
                </c:pt>
              </c:strCache>
            </c:strRef>
          </c:tx>
          <c:spPr>
            <a:solidFill>
              <a:schemeClr val="accent3"/>
            </a:solidFill>
            <a:ln w="25400">
              <a:noFill/>
            </a:ln>
            <a:effectLst/>
          </c:spPr>
          <c:cat>
            <c:strRef>
              <c:f>Sheet1!$B$1:$I$1</c:f>
              <c:strCache>
                <c:ptCount val="8"/>
                <c:pt idx="0">
                  <c:v>2016</c:v>
                </c:pt>
                <c:pt idx="1">
                  <c:v>2017</c:v>
                </c:pt>
                <c:pt idx="2">
                  <c:v>2018</c:v>
                </c:pt>
                <c:pt idx="3">
                  <c:v>2019</c:v>
                </c:pt>
                <c:pt idx="4">
                  <c:v>2020</c:v>
                </c:pt>
                <c:pt idx="5">
                  <c:v>2021</c:v>
                </c:pt>
                <c:pt idx="6">
                  <c:v>2022</c:v>
                </c:pt>
                <c:pt idx="7">
                  <c:v>2023</c:v>
                </c:pt>
              </c:strCache>
            </c:strRef>
          </c:cat>
          <c:val>
            <c:numRef>
              <c:f>Sheet1!$B$4:$I$4</c:f>
              <c:numCache>
                <c:formatCode>#,##0,,</c:formatCode>
                <c:ptCount val="8"/>
                <c:pt idx="0">
                  <c:v>86534068.090185404</c:v>
                </c:pt>
                <c:pt idx="1">
                  <c:v>91490636.636290595</c:v>
                </c:pt>
                <c:pt idx="2">
                  <c:v>93580741.083023503</c:v>
                </c:pt>
                <c:pt idx="3">
                  <c:v>96675059.163939804</c:v>
                </c:pt>
                <c:pt idx="4">
                  <c:v>99395296.888788</c:v>
                </c:pt>
                <c:pt idx="5">
                  <c:v>100582760.842921</c:v>
                </c:pt>
                <c:pt idx="6">
                  <c:v>100657931.730239</c:v>
                </c:pt>
                <c:pt idx="7">
                  <c:v>99904968.065475702</c:v>
                </c:pt>
              </c:numCache>
            </c:numRef>
          </c:val>
          <c:extLst>
            <c:ext xmlns:c16="http://schemas.microsoft.com/office/drawing/2014/chart" uri="{C3380CC4-5D6E-409C-BE32-E72D297353CC}">
              <c16:uniqueId val="{00000000-F360-F843-94A0-0975C725B1FD}"/>
            </c:ext>
          </c:extLst>
        </c:ser>
        <c:ser>
          <c:idx val="3"/>
          <c:order val="3"/>
          <c:tx>
            <c:strRef>
              <c:f>Sheet1!$A$5</c:f>
              <c:strCache>
                <c:ptCount val="1"/>
                <c:pt idx="0">
                  <c:v>Latin America</c:v>
                </c:pt>
              </c:strCache>
            </c:strRef>
          </c:tx>
          <c:spPr>
            <a:solidFill>
              <a:schemeClr val="accent4"/>
            </a:solidFill>
            <a:ln w="25400">
              <a:noFill/>
            </a:ln>
            <a:effectLst/>
          </c:spPr>
          <c:cat>
            <c:strRef>
              <c:f>Sheet1!$B$1:$I$1</c:f>
              <c:strCache>
                <c:ptCount val="8"/>
                <c:pt idx="0">
                  <c:v>2016</c:v>
                </c:pt>
                <c:pt idx="1">
                  <c:v>2017</c:v>
                </c:pt>
                <c:pt idx="2">
                  <c:v>2018</c:v>
                </c:pt>
                <c:pt idx="3">
                  <c:v>2019</c:v>
                </c:pt>
                <c:pt idx="4">
                  <c:v>2020</c:v>
                </c:pt>
                <c:pt idx="5">
                  <c:v>2021</c:v>
                </c:pt>
                <c:pt idx="6">
                  <c:v>2022</c:v>
                </c:pt>
                <c:pt idx="7">
                  <c:v>2023</c:v>
                </c:pt>
              </c:strCache>
            </c:strRef>
          </c:cat>
          <c:val>
            <c:numRef>
              <c:f>Sheet1!$B$5:$I$5</c:f>
              <c:numCache>
                <c:formatCode>#,##0,,</c:formatCode>
                <c:ptCount val="8"/>
                <c:pt idx="0">
                  <c:v>36707102.766784698</c:v>
                </c:pt>
                <c:pt idx="1">
                  <c:v>38589998.456277303</c:v>
                </c:pt>
                <c:pt idx="2">
                  <c:v>39709227.850362197</c:v>
                </c:pt>
                <c:pt idx="3">
                  <c:v>40690521.838575497</c:v>
                </c:pt>
                <c:pt idx="4">
                  <c:v>42046315.781007499</c:v>
                </c:pt>
                <c:pt idx="5">
                  <c:v>43171242.137541801</c:v>
                </c:pt>
                <c:pt idx="6">
                  <c:v>44185307.563111201</c:v>
                </c:pt>
                <c:pt idx="7">
                  <c:v>44864108.419960298</c:v>
                </c:pt>
              </c:numCache>
            </c:numRef>
          </c:val>
          <c:extLst>
            <c:ext xmlns:c16="http://schemas.microsoft.com/office/drawing/2014/chart" uri="{C3380CC4-5D6E-409C-BE32-E72D297353CC}">
              <c16:uniqueId val="{00000001-F360-F843-94A0-0975C725B1FD}"/>
            </c:ext>
          </c:extLst>
        </c:ser>
        <c:dLbls>
          <c:showLegendKey val="0"/>
          <c:showVal val="0"/>
          <c:showCatName val="0"/>
          <c:showSerName val="0"/>
          <c:showPercent val="0"/>
          <c:showBubbleSize val="0"/>
        </c:dLbls>
        <c:axId val="2128233928"/>
        <c:axId val="2117862040"/>
      </c:areaChart>
      <c:catAx>
        <c:axId val="2128233928"/>
        <c:scaling>
          <c:orientation val="minMax"/>
        </c:scaling>
        <c:delete val="0"/>
        <c:axPos val="b"/>
        <c:numFmt formatCode="General" sourceLinked="1"/>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17862040"/>
        <c:crosses val="autoZero"/>
        <c:auto val="1"/>
        <c:lblAlgn val="ctr"/>
        <c:lblOffset val="100"/>
        <c:noMultiLvlLbl val="0"/>
      </c:catAx>
      <c:valAx>
        <c:axId val="2117862040"/>
        <c:scaling>
          <c:orientation val="minMax"/>
        </c:scaling>
        <c:delete val="0"/>
        <c:axPos val="l"/>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dirty="0"/>
                  <a:t>MSU in </a:t>
                </a:r>
                <a:r>
                  <a:rPr lang="en-US" sz="1800" b="1" baseline="0" dirty="0"/>
                  <a:t>Millions</a:t>
                </a:r>
                <a:endParaRPr lang="en-US" sz="1800" b="1" dirty="0"/>
              </a:p>
            </c:rich>
          </c:tx>
          <c:layout>
            <c:manualLayout>
              <c:xMode val="edge"/>
              <c:yMode val="edge"/>
              <c:x val="4.2298532127928402E-3"/>
              <c:y val="0.19411669958415501"/>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solidFill>
              <a:schemeClr val="tx1">
                <a:lumMod val="50000"/>
                <a:lumOff val="50000"/>
              </a:schemeClr>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28233928"/>
        <c:crosses val="autoZero"/>
        <c:crossBetween val="midCat"/>
      </c:valAx>
      <c:spPr>
        <a:noFill/>
        <a:ln w="25400">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4E8F24-02E1-8145-88EF-F55EB51207A7}" type="doc">
      <dgm:prSet loTypeId="urn:microsoft.com/office/officeart/2005/8/layout/process1" loCatId="" qsTypeId="urn:microsoft.com/office/officeart/2005/8/quickstyle/simple1" qsCatId="simple" csTypeId="urn:microsoft.com/office/officeart/2005/8/colors/accent1_2" csCatId="accent1" phldr="1"/>
      <dgm:spPr/>
    </dgm:pt>
    <dgm:pt modelId="{8037D5D7-1E06-2843-A039-5CFDC52F140C}">
      <dgm:prSet phldrT="[Text]" custT="1"/>
      <dgm:spPr>
        <a:solidFill>
          <a:srgbClr val="2D2C73"/>
        </a:solidFill>
      </dgm:spPr>
      <dgm:t>
        <a:bodyPr/>
        <a:lstStyle/>
        <a:p>
          <a:r>
            <a:rPr lang="en-US" sz="1600" b="0" i="0" dirty="0">
              <a:latin typeface="+mn-lt"/>
            </a:rPr>
            <a:t>TRIED &amp; TESTED ARCHITECTURES</a:t>
          </a:r>
        </a:p>
      </dgm:t>
    </dgm:pt>
    <dgm:pt modelId="{CF22591E-28B6-504B-82CF-B9EAAAB75A62}" type="parTrans" cxnId="{5CECCEF3-4D8B-B84C-8783-34AF726858E3}">
      <dgm:prSet/>
      <dgm:spPr/>
      <dgm:t>
        <a:bodyPr/>
        <a:lstStyle/>
        <a:p>
          <a:endParaRPr lang="en-US" sz="1400" b="0" i="0">
            <a:latin typeface="+mn-lt"/>
          </a:endParaRPr>
        </a:p>
      </dgm:t>
    </dgm:pt>
    <dgm:pt modelId="{AC3C93CF-363E-7446-90AA-853080F311FC}" type="sibTrans" cxnId="{5CECCEF3-4D8B-B84C-8783-34AF726858E3}">
      <dgm:prSet custT="1"/>
      <dgm:spPr/>
      <dgm:t>
        <a:bodyPr/>
        <a:lstStyle/>
        <a:p>
          <a:endParaRPr lang="en-US" sz="1200" b="0" i="0">
            <a:latin typeface="+mn-lt"/>
          </a:endParaRPr>
        </a:p>
      </dgm:t>
    </dgm:pt>
    <dgm:pt modelId="{1050BB3F-3A5E-AF4B-92AE-36F3BEFFABC8}">
      <dgm:prSet phldrT="[Text]" custT="1"/>
      <dgm:spPr>
        <a:solidFill>
          <a:srgbClr val="0B5897"/>
        </a:solidFill>
      </dgm:spPr>
      <dgm:t>
        <a:bodyPr/>
        <a:lstStyle/>
        <a:p>
          <a:r>
            <a:rPr lang="en-US" sz="1600" b="0" i="0" dirty="0">
              <a:latin typeface="+mn-lt"/>
            </a:rPr>
            <a:t>NETWORK PREPARATION FOR FUTURE DEMAND</a:t>
          </a:r>
        </a:p>
      </dgm:t>
    </dgm:pt>
    <dgm:pt modelId="{7353D82B-6D9B-6448-A659-61382681237B}" type="parTrans" cxnId="{AEF7B31A-C514-7545-8C36-0AA985C7D0AA}">
      <dgm:prSet/>
      <dgm:spPr/>
      <dgm:t>
        <a:bodyPr/>
        <a:lstStyle/>
        <a:p>
          <a:endParaRPr lang="en-US" sz="1400" b="0" i="0">
            <a:latin typeface="+mn-lt"/>
          </a:endParaRPr>
        </a:p>
      </dgm:t>
    </dgm:pt>
    <dgm:pt modelId="{CF2EE456-DF1D-754F-AFEF-1D15AB2496E5}" type="sibTrans" cxnId="{AEF7B31A-C514-7545-8C36-0AA985C7D0AA}">
      <dgm:prSet custT="1"/>
      <dgm:spPr/>
      <dgm:t>
        <a:bodyPr/>
        <a:lstStyle/>
        <a:p>
          <a:endParaRPr lang="en-US" sz="1200" b="0" i="0">
            <a:latin typeface="+mn-lt"/>
          </a:endParaRPr>
        </a:p>
      </dgm:t>
    </dgm:pt>
    <dgm:pt modelId="{FC9EF561-1332-3F49-B091-812D63C4EADB}">
      <dgm:prSet phldrT="[Text]" custT="1"/>
      <dgm:spPr>
        <a:solidFill>
          <a:srgbClr val="1B9FDA"/>
        </a:solidFill>
      </dgm:spPr>
      <dgm:t>
        <a:bodyPr/>
        <a:lstStyle/>
        <a:p>
          <a:r>
            <a:rPr lang="en-US" sz="1600" b="0" i="0" dirty="0">
              <a:latin typeface="+mn-lt"/>
            </a:rPr>
            <a:t>BUDGET FOR SERVICE EVOLUTIONS</a:t>
          </a:r>
        </a:p>
      </dgm:t>
    </dgm:pt>
    <dgm:pt modelId="{185F2E52-AD52-1247-A7DA-5607511B2529}" type="parTrans" cxnId="{54AED865-A44D-C645-AF14-47394509A811}">
      <dgm:prSet/>
      <dgm:spPr/>
      <dgm:t>
        <a:bodyPr/>
        <a:lstStyle/>
        <a:p>
          <a:endParaRPr lang="en-US" sz="1400" b="0" i="0">
            <a:latin typeface="+mn-lt"/>
          </a:endParaRPr>
        </a:p>
      </dgm:t>
    </dgm:pt>
    <dgm:pt modelId="{E6090EE2-289D-B340-AE26-3D5BFF8F445D}" type="sibTrans" cxnId="{54AED865-A44D-C645-AF14-47394509A811}">
      <dgm:prSet/>
      <dgm:spPr/>
      <dgm:t>
        <a:bodyPr/>
        <a:lstStyle/>
        <a:p>
          <a:endParaRPr lang="en-US" sz="1400" b="0" i="0">
            <a:latin typeface="+mn-lt"/>
          </a:endParaRPr>
        </a:p>
      </dgm:t>
    </dgm:pt>
    <dgm:pt modelId="{90F05AD7-A875-E84D-A7CB-289A8D883670}" type="pres">
      <dgm:prSet presAssocID="{BD4E8F24-02E1-8145-88EF-F55EB51207A7}" presName="Name0" presStyleCnt="0">
        <dgm:presLayoutVars>
          <dgm:dir/>
          <dgm:resizeHandles val="exact"/>
        </dgm:presLayoutVars>
      </dgm:prSet>
      <dgm:spPr/>
    </dgm:pt>
    <dgm:pt modelId="{544458DF-8810-0749-ACBD-668FE641583B}" type="pres">
      <dgm:prSet presAssocID="{8037D5D7-1E06-2843-A039-5CFDC52F140C}" presName="node" presStyleLbl="node1" presStyleIdx="0" presStyleCnt="3">
        <dgm:presLayoutVars>
          <dgm:bulletEnabled val="1"/>
        </dgm:presLayoutVars>
      </dgm:prSet>
      <dgm:spPr/>
    </dgm:pt>
    <dgm:pt modelId="{DC6D170F-99BB-214C-9984-20DB8347CA71}" type="pres">
      <dgm:prSet presAssocID="{AC3C93CF-363E-7446-90AA-853080F311FC}" presName="sibTrans" presStyleLbl="sibTrans2D1" presStyleIdx="0" presStyleCnt="2"/>
      <dgm:spPr/>
    </dgm:pt>
    <dgm:pt modelId="{4E2B0CA3-C9E5-FD4F-A9C9-49E0B10A0C00}" type="pres">
      <dgm:prSet presAssocID="{AC3C93CF-363E-7446-90AA-853080F311FC}" presName="connectorText" presStyleLbl="sibTrans2D1" presStyleIdx="0" presStyleCnt="2"/>
      <dgm:spPr/>
    </dgm:pt>
    <dgm:pt modelId="{8F757202-7096-0142-9F75-65A68289E0BA}" type="pres">
      <dgm:prSet presAssocID="{1050BB3F-3A5E-AF4B-92AE-36F3BEFFABC8}" presName="node" presStyleLbl="node1" presStyleIdx="1" presStyleCnt="3">
        <dgm:presLayoutVars>
          <dgm:bulletEnabled val="1"/>
        </dgm:presLayoutVars>
      </dgm:prSet>
      <dgm:spPr/>
    </dgm:pt>
    <dgm:pt modelId="{B351897F-6650-0942-B5C8-4387E4374E63}" type="pres">
      <dgm:prSet presAssocID="{CF2EE456-DF1D-754F-AFEF-1D15AB2496E5}" presName="sibTrans" presStyleLbl="sibTrans2D1" presStyleIdx="1" presStyleCnt="2"/>
      <dgm:spPr/>
    </dgm:pt>
    <dgm:pt modelId="{E99B283A-F338-4C4E-8813-5151FDF089FF}" type="pres">
      <dgm:prSet presAssocID="{CF2EE456-DF1D-754F-AFEF-1D15AB2496E5}" presName="connectorText" presStyleLbl="sibTrans2D1" presStyleIdx="1" presStyleCnt="2"/>
      <dgm:spPr/>
    </dgm:pt>
    <dgm:pt modelId="{779B07D7-D86A-144F-B6C9-3B7A4DB3F4A7}" type="pres">
      <dgm:prSet presAssocID="{FC9EF561-1332-3F49-B091-812D63C4EADB}" presName="node" presStyleLbl="node1" presStyleIdx="2" presStyleCnt="3">
        <dgm:presLayoutVars>
          <dgm:bulletEnabled val="1"/>
        </dgm:presLayoutVars>
      </dgm:prSet>
      <dgm:spPr/>
    </dgm:pt>
  </dgm:ptLst>
  <dgm:cxnLst>
    <dgm:cxn modelId="{032CB717-218E-3841-BE8A-48825F44902C}" type="presOf" srcId="{AC3C93CF-363E-7446-90AA-853080F311FC}" destId="{DC6D170F-99BB-214C-9984-20DB8347CA71}" srcOrd="0" destOrd="0" presId="urn:microsoft.com/office/officeart/2005/8/layout/process1"/>
    <dgm:cxn modelId="{AEF7B31A-C514-7545-8C36-0AA985C7D0AA}" srcId="{BD4E8F24-02E1-8145-88EF-F55EB51207A7}" destId="{1050BB3F-3A5E-AF4B-92AE-36F3BEFFABC8}" srcOrd="1" destOrd="0" parTransId="{7353D82B-6D9B-6448-A659-61382681237B}" sibTransId="{CF2EE456-DF1D-754F-AFEF-1D15AB2496E5}"/>
    <dgm:cxn modelId="{F4351534-F94B-2745-98BF-1589FDD9677C}" type="presOf" srcId="{CF2EE456-DF1D-754F-AFEF-1D15AB2496E5}" destId="{E99B283A-F338-4C4E-8813-5151FDF089FF}" srcOrd="1" destOrd="0" presId="urn:microsoft.com/office/officeart/2005/8/layout/process1"/>
    <dgm:cxn modelId="{54AED865-A44D-C645-AF14-47394509A811}" srcId="{BD4E8F24-02E1-8145-88EF-F55EB51207A7}" destId="{FC9EF561-1332-3F49-B091-812D63C4EADB}" srcOrd="2" destOrd="0" parTransId="{185F2E52-AD52-1247-A7DA-5607511B2529}" sibTransId="{E6090EE2-289D-B340-AE26-3D5BFF8F445D}"/>
    <dgm:cxn modelId="{AE78F054-DEA7-0340-A010-DB3721DB5BCC}" type="presOf" srcId="{AC3C93CF-363E-7446-90AA-853080F311FC}" destId="{4E2B0CA3-C9E5-FD4F-A9C9-49E0B10A0C00}" srcOrd="1" destOrd="0" presId="urn:microsoft.com/office/officeart/2005/8/layout/process1"/>
    <dgm:cxn modelId="{B4C34388-0946-4145-A7BE-B1DE30F14E6D}" type="presOf" srcId="{FC9EF561-1332-3F49-B091-812D63C4EADB}" destId="{779B07D7-D86A-144F-B6C9-3B7A4DB3F4A7}" srcOrd="0" destOrd="0" presId="urn:microsoft.com/office/officeart/2005/8/layout/process1"/>
    <dgm:cxn modelId="{AFAD1E94-DEF3-D04B-B999-2770149F7DB7}" type="presOf" srcId="{CF2EE456-DF1D-754F-AFEF-1D15AB2496E5}" destId="{B351897F-6650-0942-B5C8-4387E4374E63}" srcOrd="0" destOrd="0" presId="urn:microsoft.com/office/officeart/2005/8/layout/process1"/>
    <dgm:cxn modelId="{3EB2C8B4-B8CA-1647-9194-5E6765E73C7C}" type="presOf" srcId="{1050BB3F-3A5E-AF4B-92AE-36F3BEFFABC8}" destId="{8F757202-7096-0142-9F75-65A68289E0BA}" srcOrd="0" destOrd="0" presId="urn:microsoft.com/office/officeart/2005/8/layout/process1"/>
    <dgm:cxn modelId="{C7848FD4-E179-184D-831F-12B3307F78FD}" type="presOf" srcId="{BD4E8F24-02E1-8145-88EF-F55EB51207A7}" destId="{90F05AD7-A875-E84D-A7CB-289A8D883670}" srcOrd="0" destOrd="0" presId="urn:microsoft.com/office/officeart/2005/8/layout/process1"/>
    <dgm:cxn modelId="{5CECCEF3-4D8B-B84C-8783-34AF726858E3}" srcId="{BD4E8F24-02E1-8145-88EF-F55EB51207A7}" destId="{8037D5D7-1E06-2843-A039-5CFDC52F140C}" srcOrd="0" destOrd="0" parTransId="{CF22591E-28B6-504B-82CF-B9EAAAB75A62}" sibTransId="{AC3C93CF-363E-7446-90AA-853080F311FC}"/>
    <dgm:cxn modelId="{F7D7C2FC-7B03-6343-BAAA-C56767250456}" type="presOf" srcId="{8037D5D7-1E06-2843-A039-5CFDC52F140C}" destId="{544458DF-8810-0749-ACBD-668FE641583B}" srcOrd="0" destOrd="0" presId="urn:microsoft.com/office/officeart/2005/8/layout/process1"/>
    <dgm:cxn modelId="{EC49A799-3030-EE41-8E99-9CD2C6BD1F99}" type="presParOf" srcId="{90F05AD7-A875-E84D-A7CB-289A8D883670}" destId="{544458DF-8810-0749-ACBD-668FE641583B}" srcOrd="0" destOrd="0" presId="urn:microsoft.com/office/officeart/2005/8/layout/process1"/>
    <dgm:cxn modelId="{44004DAE-E4C7-F84F-8E2A-DED6B351F2AD}" type="presParOf" srcId="{90F05AD7-A875-E84D-A7CB-289A8D883670}" destId="{DC6D170F-99BB-214C-9984-20DB8347CA71}" srcOrd="1" destOrd="0" presId="urn:microsoft.com/office/officeart/2005/8/layout/process1"/>
    <dgm:cxn modelId="{B57CA867-F333-0B4E-B2F5-6137EF0674E6}" type="presParOf" srcId="{DC6D170F-99BB-214C-9984-20DB8347CA71}" destId="{4E2B0CA3-C9E5-FD4F-A9C9-49E0B10A0C00}" srcOrd="0" destOrd="0" presId="urn:microsoft.com/office/officeart/2005/8/layout/process1"/>
    <dgm:cxn modelId="{B3F8F957-54AF-9B4D-9284-F06B5FD61640}" type="presParOf" srcId="{90F05AD7-A875-E84D-A7CB-289A8D883670}" destId="{8F757202-7096-0142-9F75-65A68289E0BA}" srcOrd="2" destOrd="0" presId="urn:microsoft.com/office/officeart/2005/8/layout/process1"/>
    <dgm:cxn modelId="{12D81D58-C193-4A45-8D5A-9E4B917FD63A}" type="presParOf" srcId="{90F05AD7-A875-E84D-A7CB-289A8D883670}" destId="{B351897F-6650-0942-B5C8-4387E4374E63}" srcOrd="3" destOrd="0" presId="urn:microsoft.com/office/officeart/2005/8/layout/process1"/>
    <dgm:cxn modelId="{4516DC1E-C0ED-6944-993D-74845822D35E}" type="presParOf" srcId="{B351897F-6650-0942-B5C8-4387E4374E63}" destId="{E99B283A-F338-4C4E-8813-5151FDF089FF}" srcOrd="0" destOrd="0" presId="urn:microsoft.com/office/officeart/2005/8/layout/process1"/>
    <dgm:cxn modelId="{4E0AB64E-B9CF-DB48-A2B5-CC0734ED967C}" type="presParOf" srcId="{90F05AD7-A875-E84D-A7CB-289A8D883670}" destId="{779B07D7-D86A-144F-B6C9-3B7A4DB3F4A7}"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80944F-398F-504F-8024-D65B7017EA7C}" type="doc">
      <dgm:prSet loTypeId="urn:microsoft.com/office/officeart/2005/8/layout/hChevron3" loCatId="" qsTypeId="urn:microsoft.com/office/officeart/2005/8/quickstyle/simple5" qsCatId="simple" csTypeId="urn:microsoft.com/office/officeart/2005/8/colors/accent1_4" csCatId="accent1" phldr="1"/>
      <dgm:spPr/>
    </dgm:pt>
    <dgm:pt modelId="{357A3DE4-FADC-354A-A90A-C8C6CEA8CEC2}">
      <dgm:prSet phldrT="[Text]" custT="1"/>
      <dgm:spPr/>
      <dgm:t>
        <a:bodyPr/>
        <a:lstStyle/>
        <a:p>
          <a:r>
            <a:rPr lang="en-US" sz="1200" b="1" dirty="0"/>
            <a:t>STATUS</a:t>
          </a:r>
        </a:p>
      </dgm:t>
    </dgm:pt>
    <dgm:pt modelId="{0FB0BF7D-1052-FE48-8B98-BE3C8DF08F5E}" type="parTrans" cxnId="{80A5A855-2A1E-5E47-9DF2-5E77FAF62CC2}">
      <dgm:prSet/>
      <dgm:spPr/>
      <dgm:t>
        <a:bodyPr/>
        <a:lstStyle/>
        <a:p>
          <a:endParaRPr lang="en-US" sz="1400" b="1" dirty="0"/>
        </a:p>
      </dgm:t>
    </dgm:pt>
    <dgm:pt modelId="{0A0CBBBE-9050-8F4C-A19D-C1F96E8941B6}" type="sibTrans" cxnId="{80A5A855-2A1E-5E47-9DF2-5E77FAF62CC2}">
      <dgm:prSet/>
      <dgm:spPr/>
      <dgm:t>
        <a:bodyPr/>
        <a:lstStyle/>
        <a:p>
          <a:endParaRPr lang="en-US" sz="1400" b="1" dirty="0"/>
        </a:p>
      </dgm:t>
    </dgm:pt>
    <dgm:pt modelId="{DF8D5EC0-561B-FA41-937D-FF4C7AC804F5}">
      <dgm:prSet phldrT="[Text]" custT="1"/>
      <dgm:spPr/>
      <dgm:t>
        <a:bodyPr/>
        <a:lstStyle/>
        <a:p>
          <a:r>
            <a:rPr lang="en-US" sz="1200" b="1" dirty="0"/>
            <a:t>INITIATIVE</a:t>
          </a:r>
        </a:p>
      </dgm:t>
    </dgm:pt>
    <dgm:pt modelId="{CCAD2382-712E-CF49-B943-CD097906B832}" type="parTrans" cxnId="{93EE9DB3-DAC5-2F47-A213-125950FA3705}">
      <dgm:prSet/>
      <dgm:spPr/>
      <dgm:t>
        <a:bodyPr/>
        <a:lstStyle/>
        <a:p>
          <a:endParaRPr lang="en-US" sz="1400" b="1" dirty="0"/>
        </a:p>
      </dgm:t>
    </dgm:pt>
    <dgm:pt modelId="{589C7B59-344B-A547-9882-4B22FAFEEC5F}" type="sibTrans" cxnId="{93EE9DB3-DAC5-2F47-A213-125950FA3705}">
      <dgm:prSet/>
      <dgm:spPr/>
      <dgm:t>
        <a:bodyPr/>
        <a:lstStyle/>
        <a:p>
          <a:endParaRPr lang="en-US" sz="1400" b="1" dirty="0"/>
        </a:p>
      </dgm:t>
    </dgm:pt>
    <dgm:pt modelId="{E099B123-888B-5F43-84F6-1E0F3F73A7AD}">
      <dgm:prSet phldrT="[Text]" custT="1"/>
      <dgm:spPr>
        <a:solidFill>
          <a:srgbClr val="00B0F0"/>
        </a:solidFill>
      </dgm:spPr>
      <dgm:t>
        <a:bodyPr/>
        <a:lstStyle/>
        <a:p>
          <a:r>
            <a:rPr lang="en-US" sz="1200" b="1" dirty="0"/>
            <a:t>OPPORTUNITY</a:t>
          </a:r>
        </a:p>
      </dgm:t>
    </dgm:pt>
    <dgm:pt modelId="{EABA3EF7-6B6E-2042-A229-F83164B975CA}" type="parTrans" cxnId="{FE257ADB-1E2E-CD4E-A7E1-B3A205E4B8AF}">
      <dgm:prSet/>
      <dgm:spPr/>
      <dgm:t>
        <a:bodyPr/>
        <a:lstStyle/>
        <a:p>
          <a:endParaRPr lang="en-US" sz="1400" b="1" dirty="0"/>
        </a:p>
      </dgm:t>
    </dgm:pt>
    <dgm:pt modelId="{36E9BD66-F5A2-D54C-AE3A-332052E029CF}" type="sibTrans" cxnId="{FE257ADB-1E2E-CD4E-A7E1-B3A205E4B8AF}">
      <dgm:prSet/>
      <dgm:spPr/>
      <dgm:t>
        <a:bodyPr/>
        <a:lstStyle/>
        <a:p>
          <a:endParaRPr lang="en-US" sz="1400" b="1" dirty="0"/>
        </a:p>
      </dgm:t>
    </dgm:pt>
    <dgm:pt modelId="{984A08B3-2D05-6545-B3A1-52C3554621DF}">
      <dgm:prSet phldrT="[Text]" custT="1"/>
      <dgm:spPr/>
      <dgm:t>
        <a:bodyPr/>
        <a:lstStyle/>
        <a:p>
          <a:r>
            <a:rPr lang="en-US" sz="1200" b="1" dirty="0"/>
            <a:t>OPERATIONAL EFFICIENCY</a:t>
          </a:r>
        </a:p>
      </dgm:t>
    </dgm:pt>
    <dgm:pt modelId="{9456E4DA-11E8-EF4F-9552-AF80975FE92C}" type="parTrans" cxnId="{DEF82F24-44D2-4747-813E-DBA1143450E9}">
      <dgm:prSet/>
      <dgm:spPr/>
      <dgm:t>
        <a:bodyPr/>
        <a:lstStyle/>
        <a:p>
          <a:endParaRPr lang="en-US" sz="1400" b="1" dirty="0"/>
        </a:p>
      </dgm:t>
    </dgm:pt>
    <dgm:pt modelId="{12EC8EEC-4CF9-B440-87C1-4C8799128738}" type="sibTrans" cxnId="{DEF82F24-44D2-4747-813E-DBA1143450E9}">
      <dgm:prSet/>
      <dgm:spPr/>
      <dgm:t>
        <a:bodyPr/>
        <a:lstStyle/>
        <a:p>
          <a:endParaRPr lang="en-US" sz="1400" b="1" dirty="0"/>
        </a:p>
      </dgm:t>
    </dgm:pt>
    <dgm:pt modelId="{1231DACB-C0A6-8A48-860A-49F0379F94ED}" type="pres">
      <dgm:prSet presAssocID="{FF80944F-398F-504F-8024-D65B7017EA7C}" presName="Name0" presStyleCnt="0">
        <dgm:presLayoutVars>
          <dgm:dir/>
          <dgm:resizeHandles val="exact"/>
        </dgm:presLayoutVars>
      </dgm:prSet>
      <dgm:spPr/>
    </dgm:pt>
    <dgm:pt modelId="{070774CB-A89A-4144-A9DC-4965EA537FA7}" type="pres">
      <dgm:prSet presAssocID="{357A3DE4-FADC-354A-A90A-C8C6CEA8CEC2}" presName="parTxOnly" presStyleLbl="node1" presStyleIdx="0" presStyleCnt="4">
        <dgm:presLayoutVars>
          <dgm:bulletEnabled val="1"/>
        </dgm:presLayoutVars>
      </dgm:prSet>
      <dgm:spPr/>
    </dgm:pt>
    <dgm:pt modelId="{E50A942C-9D8F-1A46-BA47-CC8AFFD9EAE4}" type="pres">
      <dgm:prSet presAssocID="{0A0CBBBE-9050-8F4C-A19D-C1F96E8941B6}" presName="parSpace" presStyleCnt="0"/>
      <dgm:spPr/>
    </dgm:pt>
    <dgm:pt modelId="{5ED985B4-D654-0C45-AB1F-83ECDCA239C7}" type="pres">
      <dgm:prSet presAssocID="{DF8D5EC0-561B-FA41-937D-FF4C7AC804F5}" presName="parTxOnly" presStyleLbl="node1" presStyleIdx="1" presStyleCnt="4">
        <dgm:presLayoutVars>
          <dgm:bulletEnabled val="1"/>
        </dgm:presLayoutVars>
      </dgm:prSet>
      <dgm:spPr/>
    </dgm:pt>
    <dgm:pt modelId="{58B9AFC3-00F1-B544-BDEE-828DAAD18454}" type="pres">
      <dgm:prSet presAssocID="{589C7B59-344B-A547-9882-4B22FAFEEC5F}" presName="parSpace" presStyleCnt="0"/>
      <dgm:spPr/>
    </dgm:pt>
    <dgm:pt modelId="{8B50E91B-F8CF-8845-BBC6-91BEA5BC656D}" type="pres">
      <dgm:prSet presAssocID="{E099B123-888B-5F43-84F6-1E0F3F73A7AD}" presName="parTxOnly" presStyleLbl="node1" presStyleIdx="2" presStyleCnt="4">
        <dgm:presLayoutVars>
          <dgm:bulletEnabled val="1"/>
        </dgm:presLayoutVars>
      </dgm:prSet>
      <dgm:spPr/>
    </dgm:pt>
    <dgm:pt modelId="{B44CE27D-CC9B-9141-828C-484BCC756EFD}" type="pres">
      <dgm:prSet presAssocID="{36E9BD66-F5A2-D54C-AE3A-332052E029CF}" presName="parSpace" presStyleCnt="0"/>
      <dgm:spPr/>
    </dgm:pt>
    <dgm:pt modelId="{2B6B1219-A52D-5849-AD57-734A9C492D0E}" type="pres">
      <dgm:prSet presAssocID="{984A08B3-2D05-6545-B3A1-52C3554621DF}" presName="parTxOnly" presStyleLbl="node1" presStyleIdx="3" presStyleCnt="4">
        <dgm:presLayoutVars>
          <dgm:bulletEnabled val="1"/>
        </dgm:presLayoutVars>
      </dgm:prSet>
      <dgm:spPr/>
    </dgm:pt>
  </dgm:ptLst>
  <dgm:cxnLst>
    <dgm:cxn modelId="{0CC70D14-BDE3-8B42-A993-945E85589BDB}" type="presOf" srcId="{357A3DE4-FADC-354A-A90A-C8C6CEA8CEC2}" destId="{070774CB-A89A-4144-A9DC-4965EA537FA7}" srcOrd="0" destOrd="0" presId="urn:microsoft.com/office/officeart/2005/8/layout/hChevron3"/>
    <dgm:cxn modelId="{8C13C920-B942-F74E-B58A-703027920809}" type="presOf" srcId="{FF80944F-398F-504F-8024-D65B7017EA7C}" destId="{1231DACB-C0A6-8A48-860A-49F0379F94ED}" srcOrd="0" destOrd="0" presId="urn:microsoft.com/office/officeart/2005/8/layout/hChevron3"/>
    <dgm:cxn modelId="{DEF82F24-44D2-4747-813E-DBA1143450E9}" srcId="{FF80944F-398F-504F-8024-D65B7017EA7C}" destId="{984A08B3-2D05-6545-B3A1-52C3554621DF}" srcOrd="3" destOrd="0" parTransId="{9456E4DA-11E8-EF4F-9552-AF80975FE92C}" sibTransId="{12EC8EEC-4CF9-B440-87C1-4C8799128738}"/>
    <dgm:cxn modelId="{DA0A5126-EA55-174D-81AD-CE1A71AA6310}" type="presOf" srcId="{DF8D5EC0-561B-FA41-937D-FF4C7AC804F5}" destId="{5ED985B4-D654-0C45-AB1F-83ECDCA239C7}" srcOrd="0" destOrd="0" presId="urn:microsoft.com/office/officeart/2005/8/layout/hChevron3"/>
    <dgm:cxn modelId="{80A5A855-2A1E-5E47-9DF2-5E77FAF62CC2}" srcId="{FF80944F-398F-504F-8024-D65B7017EA7C}" destId="{357A3DE4-FADC-354A-A90A-C8C6CEA8CEC2}" srcOrd="0" destOrd="0" parTransId="{0FB0BF7D-1052-FE48-8B98-BE3C8DF08F5E}" sibTransId="{0A0CBBBE-9050-8F4C-A19D-C1F96E8941B6}"/>
    <dgm:cxn modelId="{324ADE85-7681-3748-86A3-2BE771F216CC}" type="presOf" srcId="{E099B123-888B-5F43-84F6-1E0F3F73A7AD}" destId="{8B50E91B-F8CF-8845-BBC6-91BEA5BC656D}" srcOrd="0" destOrd="0" presId="urn:microsoft.com/office/officeart/2005/8/layout/hChevron3"/>
    <dgm:cxn modelId="{93EE9DB3-DAC5-2F47-A213-125950FA3705}" srcId="{FF80944F-398F-504F-8024-D65B7017EA7C}" destId="{DF8D5EC0-561B-FA41-937D-FF4C7AC804F5}" srcOrd="1" destOrd="0" parTransId="{CCAD2382-712E-CF49-B943-CD097906B832}" sibTransId="{589C7B59-344B-A547-9882-4B22FAFEEC5F}"/>
    <dgm:cxn modelId="{FE257ADB-1E2E-CD4E-A7E1-B3A205E4B8AF}" srcId="{FF80944F-398F-504F-8024-D65B7017EA7C}" destId="{E099B123-888B-5F43-84F6-1E0F3F73A7AD}" srcOrd="2" destOrd="0" parTransId="{EABA3EF7-6B6E-2042-A229-F83164B975CA}" sibTransId="{36E9BD66-F5A2-D54C-AE3A-332052E029CF}"/>
    <dgm:cxn modelId="{7662DBFE-0038-B441-88CF-21B40B68031A}" type="presOf" srcId="{984A08B3-2D05-6545-B3A1-52C3554621DF}" destId="{2B6B1219-A52D-5849-AD57-734A9C492D0E}" srcOrd="0" destOrd="0" presId="urn:microsoft.com/office/officeart/2005/8/layout/hChevron3"/>
    <dgm:cxn modelId="{7574EFF0-662D-B443-B6B8-D0731EDB12ED}" type="presParOf" srcId="{1231DACB-C0A6-8A48-860A-49F0379F94ED}" destId="{070774CB-A89A-4144-A9DC-4965EA537FA7}" srcOrd="0" destOrd="0" presId="urn:microsoft.com/office/officeart/2005/8/layout/hChevron3"/>
    <dgm:cxn modelId="{270B404D-756B-B04E-AAB0-BA7535AF45F8}" type="presParOf" srcId="{1231DACB-C0A6-8A48-860A-49F0379F94ED}" destId="{E50A942C-9D8F-1A46-BA47-CC8AFFD9EAE4}" srcOrd="1" destOrd="0" presId="urn:microsoft.com/office/officeart/2005/8/layout/hChevron3"/>
    <dgm:cxn modelId="{0618EB67-8658-674E-8B83-29C9617C7771}" type="presParOf" srcId="{1231DACB-C0A6-8A48-860A-49F0379F94ED}" destId="{5ED985B4-D654-0C45-AB1F-83ECDCA239C7}" srcOrd="2" destOrd="0" presId="urn:microsoft.com/office/officeart/2005/8/layout/hChevron3"/>
    <dgm:cxn modelId="{A6169F7F-9880-9648-AA5F-97204E2B96C6}" type="presParOf" srcId="{1231DACB-C0A6-8A48-860A-49F0379F94ED}" destId="{58B9AFC3-00F1-B544-BDEE-828DAAD18454}" srcOrd="3" destOrd="0" presId="urn:microsoft.com/office/officeart/2005/8/layout/hChevron3"/>
    <dgm:cxn modelId="{848B9F13-8E0C-D94C-B5C9-066FB847BE8E}" type="presParOf" srcId="{1231DACB-C0A6-8A48-860A-49F0379F94ED}" destId="{8B50E91B-F8CF-8845-BBC6-91BEA5BC656D}" srcOrd="4" destOrd="0" presId="urn:microsoft.com/office/officeart/2005/8/layout/hChevron3"/>
    <dgm:cxn modelId="{B7A75099-EB66-CE42-B655-69CA7572C78F}" type="presParOf" srcId="{1231DACB-C0A6-8A48-860A-49F0379F94ED}" destId="{B44CE27D-CC9B-9141-828C-484BCC756EFD}" srcOrd="5" destOrd="0" presId="urn:microsoft.com/office/officeart/2005/8/layout/hChevron3"/>
    <dgm:cxn modelId="{F636E1BF-E631-1346-9E3C-246014E87349}" type="presParOf" srcId="{1231DACB-C0A6-8A48-860A-49F0379F94ED}" destId="{2B6B1219-A52D-5849-AD57-734A9C492D0E}"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458DF-8810-0749-ACBD-668FE641583B}">
      <dsp:nvSpPr>
        <dsp:cNvPr id="0" name=""/>
        <dsp:cNvSpPr/>
      </dsp:nvSpPr>
      <dsp:spPr>
        <a:xfrm>
          <a:off x="9556" y="0"/>
          <a:ext cx="2856340" cy="997806"/>
        </a:xfrm>
        <a:prstGeom prst="roundRect">
          <a:avLst>
            <a:gd name="adj" fmla="val 10000"/>
          </a:avLst>
        </a:prstGeom>
        <a:solidFill>
          <a:srgbClr val="2D2C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dirty="0">
              <a:latin typeface="+mn-lt"/>
            </a:rPr>
            <a:t>TRIED &amp; TESTED ARCHITECTURES</a:t>
          </a:r>
        </a:p>
      </dsp:txBody>
      <dsp:txXfrm>
        <a:off x="38781" y="29225"/>
        <a:ext cx="2797890" cy="939356"/>
      </dsp:txXfrm>
    </dsp:sp>
    <dsp:sp modelId="{DC6D170F-99BB-214C-9984-20DB8347CA71}">
      <dsp:nvSpPr>
        <dsp:cNvPr id="0" name=""/>
        <dsp:cNvSpPr/>
      </dsp:nvSpPr>
      <dsp:spPr>
        <a:xfrm>
          <a:off x="3151531" y="144716"/>
          <a:ext cx="605544" cy="70837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0" i="0" kern="1200">
            <a:latin typeface="+mn-lt"/>
          </a:endParaRPr>
        </a:p>
      </dsp:txBody>
      <dsp:txXfrm>
        <a:off x="3151531" y="286390"/>
        <a:ext cx="423881" cy="425024"/>
      </dsp:txXfrm>
    </dsp:sp>
    <dsp:sp modelId="{8F757202-7096-0142-9F75-65A68289E0BA}">
      <dsp:nvSpPr>
        <dsp:cNvPr id="0" name=""/>
        <dsp:cNvSpPr/>
      </dsp:nvSpPr>
      <dsp:spPr>
        <a:xfrm>
          <a:off x="4008433" y="0"/>
          <a:ext cx="2856340" cy="997806"/>
        </a:xfrm>
        <a:prstGeom prst="roundRect">
          <a:avLst>
            <a:gd name="adj" fmla="val 10000"/>
          </a:avLst>
        </a:prstGeom>
        <a:solidFill>
          <a:srgbClr val="0B58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dirty="0">
              <a:latin typeface="+mn-lt"/>
            </a:rPr>
            <a:t>NETWORK PREPARATION FOR FUTURE DEMAND</a:t>
          </a:r>
        </a:p>
      </dsp:txBody>
      <dsp:txXfrm>
        <a:off x="4037658" y="29225"/>
        <a:ext cx="2797890" cy="939356"/>
      </dsp:txXfrm>
    </dsp:sp>
    <dsp:sp modelId="{B351897F-6650-0942-B5C8-4387E4374E63}">
      <dsp:nvSpPr>
        <dsp:cNvPr id="0" name=""/>
        <dsp:cNvSpPr/>
      </dsp:nvSpPr>
      <dsp:spPr>
        <a:xfrm>
          <a:off x="7150408" y="144716"/>
          <a:ext cx="605544" cy="70837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0" i="0" kern="1200">
            <a:latin typeface="+mn-lt"/>
          </a:endParaRPr>
        </a:p>
      </dsp:txBody>
      <dsp:txXfrm>
        <a:off x="7150408" y="286390"/>
        <a:ext cx="423881" cy="425024"/>
      </dsp:txXfrm>
    </dsp:sp>
    <dsp:sp modelId="{779B07D7-D86A-144F-B6C9-3B7A4DB3F4A7}">
      <dsp:nvSpPr>
        <dsp:cNvPr id="0" name=""/>
        <dsp:cNvSpPr/>
      </dsp:nvSpPr>
      <dsp:spPr>
        <a:xfrm>
          <a:off x="8007310" y="0"/>
          <a:ext cx="2856340" cy="997806"/>
        </a:xfrm>
        <a:prstGeom prst="roundRect">
          <a:avLst>
            <a:gd name="adj" fmla="val 10000"/>
          </a:avLst>
        </a:prstGeom>
        <a:solidFill>
          <a:srgbClr val="1B9F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dirty="0">
              <a:latin typeface="+mn-lt"/>
            </a:rPr>
            <a:t>BUDGET FOR SERVICE EVOLUTIONS</a:t>
          </a:r>
        </a:p>
      </dsp:txBody>
      <dsp:txXfrm>
        <a:off x="8036535" y="29225"/>
        <a:ext cx="2797890" cy="9393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0774CB-A89A-4144-A9DC-4965EA537FA7}">
      <dsp:nvSpPr>
        <dsp:cNvPr id="0" name=""/>
        <dsp:cNvSpPr/>
      </dsp:nvSpPr>
      <dsp:spPr>
        <a:xfrm>
          <a:off x="2894" y="0"/>
          <a:ext cx="2904186" cy="519785"/>
        </a:xfrm>
        <a:prstGeom prst="homePlate">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dirty="0"/>
            <a:t>STATUS</a:t>
          </a:r>
        </a:p>
      </dsp:txBody>
      <dsp:txXfrm>
        <a:off x="2894" y="0"/>
        <a:ext cx="2774240" cy="519785"/>
      </dsp:txXfrm>
    </dsp:sp>
    <dsp:sp modelId="{5ED985B4-D654-0C45-AB1F-83ECDCA239C7}">
      <dsp:nvSpPr>
        <dsp:cNvPr id="0" name=""/>
        <dsp:cNvSpPr/>
      </dsp:nvSpPr>
      <dsp:spPr>
        <a:xfrm>
          <a:off x="2326243" y="0"/>
          <a:ext cx="2904186" cy="519785"/>
        </a:xfrm>
        <a:prstGeom prst="chevron">
          <a:avLst/>
        </a:prstGeom>
        <a:gradFill rotWithShape="0">
          <a:gsLst>
            <a:gs pos="0">
              <a:schemeClr val="accent1">
                <a:shade val="50000"/>
                <a:hueOff val="424380"/>
                <a:satOff val="-32963"/>
                <a:lumOff val="26063"/>
                <a:alphaOff val="0"/>
                <a:satMod val="103000"/>
                <a:lumMod val="102000"/>
                <a:tint val="94000"/>
              </a:schemeClr>
            </a:gs>
            <a:gs pos="50000">
              <a:schemeClr val="accent1">
                <a:shade val="50000"/>
                <a:hueOff val="424380"/>
                <a:satOff val="-32963"/>
                <a:lumOff val="26063"/>
                <a:alphaOff val="0"/>
                <a:satMod val="110000"/>
                <a:lumMod val="100000"/>
                <a:shade val="100000"/>
              </a:schemeClr>
            </a:gs>
            <a:gs pos="100000">
              <a:schemeClr val="accent1">
                <a:shade val="50000"/>
                <a:hueOff val="424380"/>
                <a:satOff val="-32963"/>
                <a:lumOff val="260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dirty="0"/>
            <a:t>INITIATIVE</a:t>
          </a:r>
        </a:p>
      </dsp:txBody>
      <dsp:txXfrm>
        <a:off x="2586136" y="0"/>
        <a:ext cx="2384401" cy="519785"/>
      </dsp:txXfrm>
    </dsp:sp>
    <dsp:sp modelId="{8B50E91B-F8CF-8845-BBC6-91BEA5BC656D}">
      <dsp:nvSpPr>
        <dsp:cNvPr id="0" name=""/>
        <dsp:cNvSpPr/>
      </dsp:nvSpPr>
      <dsp:spPr>
        <a:xfrm>
          <a:off x="4649593" y="0"/>
          <a:ext cx="2904186" cy="519785"/>
        </a:xfrm>
        <a:prstGeom prst="chevron">
          <a:avLst/>
        </a:prstGeom>
        <a:solidFill>
          <a:srgbClr val="00B0F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dirty="0"/>
            <a:t>OPPORTUNITY</a:t>
          </a:r>
        </a:p>
      </dsp:txBody>
      <dsp:txXfrm>
        <a:off x="4909486" y="0"/>
        <a:ext cx="2384401" cy="519785"/>
      </dsp:txXfrm>
    </dsp:sp>
    <dsp:sp modelId="{2B6B1219-A52D-5849-AD57-734A9C492D0E}">
      <dsp:nvSpPr>
        <dsp:cNvPr id="0" name=""/>
        <dsp:cNvSpPr/>
      </dsp:nvSpPr>
      <dsp:spPr>
        <a:xfrm>
          <a:off x="6972942" y="0"/>
          <a:ext cx="2904186" cy="519785"/>
        </a:xfrm>
        <a:prstGeom prst="chevron">
          <a:avLst/>
        </a:prstGeom>
        <a:gradFill rotWithShape="0">
          <a:gsLst>
            <a:gs pos="0">
              <a:schemeClr val="accent1">
                <a:shade val="50000"/>
                <a:hueOff val="424380"/>
                <a:satOff val="-32963"/>
                <a:lumOff val="26063"/>
                <a:alphaOff val="0"/>
                <a:satMod val="103000"/>
                <a:lumMod val="102000"/>
                <a:tint val="94000"/>
              </a:schemeClr>
            </a:gs>
            <a:gs pos="50000">
              <a:schemeClr val="accent1">
                <a:shade val="50000"/>
                <a:hueOff val="424380"/>
                <a:satOff val="-32963"/>
                <a:lumOff val="26063"/>
                <a:alphaOff val="0"/>
                <a:satMod val="110000"/>
                <a:lumMod val="100000"/>
                <a:shade val="100000"/>
              </a:schemeClr>
            </a:gs>
            <a:gs pos="100000">
              <a:schemeClr val="accent1">
                <a:shade val="50000"/>
                <a:hueOff val="424380"/>
                <a:satOff val="-32963"/>
                <a:lumOff val="260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dirty="0"/>
            <a:t>OPERATIONAL EFFICIENCY</a:t>
          </a:r>
        </a:p>
      </dsp:txBody>
      <dsp:txXfrm>
        <a:off x="7232835" y="0"/>
        <a:ext cx="2384401" cy="51978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0.4198</cdr:x>
      <cdr:y>0.61402</cdr:y>
    </cdr:from>
    <cdr:to>
      <cdr:x>0.82733</cdr:x>
      <cdr:y>0.71878</cdr:y>
    </cdr:to>
    <cdr:sp macro="" textlink="">
      <cdr:nvSpPr>
        <cdr:cNvPr id="2" name="TextBox 1"/>
        <cdr:cNvSpPr txBox="1"/>
      </cdr:nvSpPr>
      <cdr:spPr>
        <a:xfrm xmlns:a="http://schemas.openxmlformats.org/drawingml/2006/main">
          <a:off x="2651618" y="3051551"/>
          <a:ext cx="2574122" cy="52063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400" b="1" dirty="0">
              <a:solidFill>
                <a:schemeClr val="bg1"/>
              </a:solidFill>
            </a:rPr>
            <a:t>2G/3G Voice</a:t>
          </a:r>
        </a:p>
      </cdr:txBody>
    </cdr:sp>
  </cdr:relSizeAnchor>
  <cdr:relSizeAnchor xmlns:cdr="http://schemas.openxmlformats.org/drawingml/2006/chartDrawing">
    <cdr:from>
      <cdr:x>0.72121</cdr:x>
      <cdr:y>0.19554</cdr:y>
    </cdr:from>
    <cdr:to>
      <cdr:x>0.96607</cdr:x>
      <cdr:y>0.30029</cdr:y>
    </cdr:to>
    <cdr:sp macro="" textlink="">
      <cdr:nvSpPr>
        <cdr:cNvPr id="3" name="TextBox 2"/>
        <cdr:cNvSpPr txBox="1"/>
      </cdr:nvSpPr>
      <cdr:spPr>
        <a:xfrm xmlns:a="http://schemas.openxmlformats.org/drawingml/2006/main">
          <a:off x="7913651" y="926704"/>
          <a:ext cx="2686800" cy="49649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400" b="1" dirty="0" err="1">
              <a:solidFill>
                <a:schemeClr val="tx1"/>
              </a:solidFill>
            </a:rPr>
            <a:t>VoLTE</a:t>
          </a:r>
          <a:endParaRPr lang="en-US" sz="2400" b="1" dirty="0">
            <a:solidFill>
              <a:schemeClr val="tx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0.242</cdr:x>
      <cdr:y>0.77707</cdr:y>
    </cdr:from>
    <cdr:to>
      <cdr:x>0.64324</cdr:x>
      <cdr:y>0.88183</cdr:y>
    </cdr:to>
    <cdr:sp macro="" textlink="">
      <cdr:nvSpPr>
        <cdr:cNvPr id="2" name="TextBox 1"/>
        <cdr:cNvSpPr txBox="1"/>
      </cdr:nvSpPr>
      <cdr:spPr>
        <a:xfrm xmlns:a="http://schemas.openxmlformats.org/drawingml/2006/main">
          <a:off x="1555379" y="3682763"/>
          <a:ext cx="2578842" cy="4964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b="1" dirty="0">
              <a:solidFill>
                <a:schemeClr val="bg1"/>
              </a:solidFill>
            </a:rPr>
            <a:t>North</a:t>
          </a:r>
          <a:r>
            <a:rPr lang="en-US" sz="2400" b="1" dirty="0">
              <a:solidFill>
                <a:schemeClr val="bg1"/>
              </a:solidFill>
            </a:rPr>
            <a:t> </a:t>
          </a:r>
          <a:r>
            <a:rPr lang="en-US" sz="2000" b="1" dirty="0">
              <a:solidFill>
                <a:schemeClr val="bg1"/>
              </a:solidFill>
            </a:rPr>
            <a:t>America</a:t>
          </a:r>
          <a:endParaRPr lang="en-US" sz="2400" b="1" dirty="0">
            <a:solidFill>
              <a:schemeClr val="bg1"/>
            </a:solidFill>
          </a:endParaRPr>
        </a:p>
      </cdr:txBody>
    </cdr:sp>
  </cdr:relSizeAnchor>
  <cdr:relSizeAnchor xmlns:cdr="http://schemas.openxmlformats.org/drawingml/2006/chartDrawing">
    <cdr:from>
      <cdr:x>0.61831</cdr:x>
      <cdr:y>0.62281</cdr:y>
    </cdr:from>
    <cdr:to>
      <cdr:x>0.86317</cdr:x>
      <cdr:y>0.72757</cdr:y>
    </cdr:to>
    <cdr:sp macro="" textlink="">
      <cdr:nvSpPr>
        <cdr:cNvPr id="3" name="TextBox 2"/>
        <cdr:cNvSpPr txBox="1"/>
      </cdr:nvSpPr>
      <cdr:spPr>
        <a:xfrm xmlns:a="http://schemas.openxmlformats.org/drawingml/2006/main">
          <a:off x="6784600" y="2951713"/>
          <a:ext cx="2686800" cy="49649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b="1" dirty="0">
              <a:solidFill>
                <a:schemeClr val="tx1"/>
              </a:solidFill>
            </a:rPr>
            <a:t>EMEA</a:t>
          </a:r>
          <a:endParaRPr lang="en-US" sz="2400" b="1" dirty="0">
            <a:solidFill>
              <a:schemeClr val="tx1"/>
            </a:solidFill>
          </a:endParaRPr>
        </a:p>
      </cdr:txBody>
    </cdr:sp>
  </cdr:relSizeAnchor>
  <cdr:relSizeAnchor xmlns:cdr="http://schemas.openxmlformats.org/drawingml/2006/chartDrawing">
    <cdr:from>
      <cdr:x>0.35393</cdr:x>
      <cdr:y>0.07798</cdr:y>
    </cdr:from>
    <cdr:to>
      <cdr:x>0.75263</cdr:x>
      <cdr:y>0.18274</cdr:y>
    </cdr:to>
    <cdr:sp macro="" textlink="">
      <cdr:nvSpPr>
        <cdr:cNvPr id="4" name="TextBox 3"/>
        <cdr:cNvSpPr txBox="1"/>
      </cdr:nvSpPr>
      <cdr:spPr>
        <a:xfrm xmlns:a="http://schemas.openxmlformats.org/drawingml/2006/main">
          <a:off x="2274754" y="369559"/>
          <a:ext cx="2562492" cy="4964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b="0" dirty="0">
              <a:solidFill>
                <a:schemeClr val="tx1"/>
              </a:solidFill>
            </a:rPr>
            <a:t>Latin America</a:t>
          </a:r>
        </a:p>
      </cdr:txBody>
    </cdr:sp>
  </cdr:relSizeAnchor>
  <cdr:relSizeAnchor xmlns:cdr="http://schemas.openxmlformats.org/drawingml/2006/chartDrawing">
    <cdr:from>
      <cdr:x>0.65492</cdr:x>
      <cdr:y>0.15554</cdr:y>
    </cdr:from>
    <cdr:to>
      <cdr:x>0.70655</cdr:x>
      <cdr:y>0.28295</cdr:y>
    </cdr:to>
    <cdr:cxnSp macro="">
      <cdr:nvCxnSpPr>
        <cdr:cNvPr id="6" name="Straight Connector 5">
          <a:extLst xmlns:a="http://schemas.openxmlformats.org/drawingml/2006/main">
            <a:ext uri="{FF2B5EF4-FFF2-40B4-BE49-F238E27FC236}">
              <a16:creationId xmlns:a16="http://schemas.microsoft.com/office/drawing/2014/main" id="{D7B84B8E-228F-A44F-BE3F-3CFBC4309538}"/>
            </a:ext>
          </a:extLst>
        </cdr:cNvPr>
        <cdr:cNvCxnSpPr/>
      </cdr:nvCxnSpPr>
      <cdr:spPr>
        <a:xfrm xmlns:a="http://schemas.openxmlformats.org/drawingml/2006/main">
          <a:off x="4209285" y="772938"/>
          <a:ext cx="331793" cy="633168"/>
        </a:xfrm>
        <a:prstGeom xmlns:a="http://schemas.openxmlformats.org/drawingml/2006/main" prst="line">
          <a:avLst/>
        </a:prstGeom>
        <a:ln xmlns:a="http://schemas.openxmlformats.org/drawingml/2006/main" w="22225">
          <a:solidFill>
            <a:schemeClr val="tx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0.46593</cdr:x>
      <cdr:y>0.41265</cdr:y>
    </cdr:from>
    <cdr:to>
      <cdr:x>0.86317</cdr:x>
      <cdr:y>0.51741</cdr:y>
    </cdr:to>
    <cdr:sp macro="" textlink="">
      <cdr:nvSpPr>
        <cdr:cNvPr id="7" name="TextBox 6"/>
        <cdr:cNvSpPr txBox="1"/>
      </cdr:nvSpPr>
      <cdr:spPr>
        <a:xfrm xmlns:a="http://schemas.openxmlformats.org/drawingml/2006/main">
          <a:off x="2994581" y="1955687"/>
          <a:ext cx="2553133" cy="49649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b="1" dirty="0">
              <a:solidFill>
                <a:schemeClr val="tx1"/>
              </a:solidFill>
            </a:rPr>
            <a:t>Asia</a:t>
          </a:r>
          <a:r>
            <a:rPr lang="en-US" sz="2400" b="1" dirty="0">
              <a:solidFill>
                <a:schemeClr val="tx1"/>
              </a:solidFill>
            </a:rPr>
            <a:t> </a:t>
          </a:r>
          <a:r>
            <a:rPr lang="en-US" sz="2000" b="1" dirty="0">
              <a:solidFill>
                <a:schemeClr val="tx1"/>
              </a:solidFill>
            </a:rPr>
            <a:t>Pacific</a:t>
          </a:r>
          <a:endParaRPr lang="en-US" sz="2400" b="1" dirty="0">
            <a:solidFill>
              <a:schemeClr val="tx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E88F6B-1A09-4744-8F1B-ABEC986253D9}" type="datetimeFigureOut">
              <a:rPr lang="en-US" smtClean="0"/>
              <a:t>6/28/2019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BE1422-7165-4D68-894B-1B5FEE5EB874}" type="slidenum">
              <a:rPr lang="en-US" smtClean="0"/>
              <a:t>‹#›</a:t>
            </a:fld>
            <a:endParaRPr lang="en-US"/>
          </a:p>
        </p:txBody>
      </p:sp>
    </p:spTree>
    <p:extLst>
      <p:ext uri="{BB962C8B-B14F-4D97-AF65-F5344CB8AC3E}">
        <p14:creationId xmlns:p14="http://schemas.microsoft.com/office/powerpoint/2010/main" val="1009074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BE1422-7165-4D68-894B-1B5FEE5EB874}" type="slidenum">
              <a:rPr lang="en-US" smtClean="0"/>
              <a:t>1</a:t>
            </a:fld>
            <a:endParaRPr lang="en-US"/>
          </a:p>
        </p:txBody>
      </p:sp>
    </p:spTree>
    <p:extLst>
      <p:ext uri="{BB962C8B-B14F-4D97-AF65-F5344CB8AC3E}">
        <p14:creationId xmlns:p14="http://schemas.microsoft.com/office/powerpoint/2010/main" val="2991361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do we see in the market?</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 dichotomy of sorts:</a:t>
            </a:r>
            <a:endParaRPr lang="en-GB"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On one side budgets are stressed for legacy network evolution</a:t>
            </a:r>
            <a:endParaRPr lang="en-GB"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On the other side the 2G and 3G networks still provide significant revenue streams for the carriers which they need to protect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Parallel levels of stress:</a:t>
            </a:r>
            <a:endParaRPr lang="en-GB"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Majority of vendors have abandoned future development on SS7 core applications in the core network in favor of forward looking “silos of service” for future applications</a:t>
            </a:r>
            <a:endParaRPr lang="en-GB"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This leads to many vendors to discontinue new features, “stem” support and even EOL a number of products, such as the STP</a:t>
            </a:r>
            <a:endParaRPr lang="en-GB"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Carriers are left in a major bind</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Technology evolution</a:t>
            </a:r>
            <a:endParaRPr lang="en-GB"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Networks were built over many years using tried and true architecture based on physical connections, large pieces of hardware, and simple (yet effective) signaling and routing</a:t>
            </a:r>
            <a:endParaRPr lang="en-GB"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Carriers need to prepare for future demand on the network from areas that didn’t exist 8-10 years ago in such force (mobility, authentication, fraud protection, security, applications, OTT, multiple devices per user, IoT, M2M,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As part of this preparation, carriers look to seek budget for new evolutions with new services based on heighted security solutions, evolving Cloud-native or NFV products, and new networks such as VoLTE and 5G</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Forced Reactions:</a:t>
            </a:r>
            <a:endParaRPr lang="en-GB"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Because carriers need to ensure QoS, brand reputation, and revenue flows, they cannot risk having “heartbeat” applications unsupported or discontinued.</a:t>
            </a:r>
            <a:endParaRPr lang="en-GB"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This forces change to happen and many carriers today are undergoing some level of transformation and network modernization.  We see over 78% of carriers in some level activity in these areas </a:t>
            </a:r>
            <a:endParaRPr lang="en-GB"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As part of this transformation to instill new architecture technology into the core, we see many requirements to ensure the legacy SS7 services can be carried forward – and none more prevalent than the STP.</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What kind of resistance are you seeing for STP replacement??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Business case is </a:t>
            </a:r>
            <a:r>
              <a:rPr lang="en-GB" sz="1200" b="1" u="sng" kern="1200" dirty="0">
                <a:solidFill>
                  <a:schemeClr val="tx1"/>
                </a:solidFill>
                <a:effectLst/>
                <a:latin typeface="+mn-lt"/>
                <a:ea typeface="+mn-ea"/>
                <a:cs typeface="+mn-cs"/>
              </a:rPr>
              <a:t>COST</a:t>
            </a:r>
            <a:r>
              <a:rPr lang="en-GB" sz="1200" kern="1200" dirty="0">
                <a:solidFill>
                  <a:schemeClr val="tx1"/>
                </a:solidFill>
                <a:effectLst/>
                <a:latin typeface="+mn-lt"/>
                <a:ea typeface="+mn-ea"/>
                <a:cs typeface="+mn-cs"/>
              </a:rPr>
              <a:t>, and they want to avoid swap out but </a:t>
            </a:r>
            <a:r>
              <a:rPr lang="en-GB" sz="1200" kern="1200" dirty="0" err="1">
                <a:solidFill>
                  <a:schemeClr val="tx1"/>
                </a:solidFill>
                <a:effectLst/>
                <a:latin typeface="+mn-lt"/>
                <a:ea typeface="+mn-ea"/>
                <a:cs typeface="+mn-cs"/>
              </a:rPr>
              <a:t>EoL</a:t>
            </a:r>
            <a:r>
              <a:rPr lang="en-GB" sz="1200" kern="1200" dirty="0">
                <a:solidFill>
                  <a:schemeClr val="tx1"/>
                </a:solidFill>
                <a:effectLst/>
                <a:latin typeface="+mn-lt"/>
                <a:ea typeface="+mn-ea"/>
                <a:cs typeface="+mn-cs"/>
              </a:rPr>
              <a:t> or high cost of extended maintenance is driving the decision.</a:t>
            </a:r>
          </a:p>
          <a:p>
            <a:r>
              <a:rPr lang="en-GB" sz="1200" b="1" u="sng" kern="1200" dirty="0">
                <a:solidFill>
                  <a:schemeClr val="tx1"/>
                </a:solidFill>
                <a:effectLst/>
                <a:latin typeface="+mn-lt"/>
                <a:ea typeface="+mn-ea"/>
                <a:cs typeface="+mn-cs"/>
              </a:rPr>
              <a:t>OBSOLESCENCE</a:t>
            </a:r>
            <a:r>
              <a:rPr lang="en-GB" sz="1200" kern="1200" dirty="0">
                <a:solidFill>
                  <a:schemeClr val="tx1"/>
                </a:solidFill>
                <a:effectLst/>
                <a:latin typeface="+mn-lt"/>
                <a:ea typeface="+mn-ea"/>
                <a:cs typeface="+mn-cs"/>
              </a:rPr>
              <a:t> of legacy </a:t>
            </a:r>
          </a:p>
          <a:p>
            <a:r>
              <a:rPr lang="en-GB" sz="1200" b="1" u="sng" kern="1200" dirty="0">
                <a:solidFill>
                  <a:schemeClr val="tx1"/>
                </a:solidFill>
                <a:effectLst/>
                <a:latin typeface="+mn-lt"/>
                <a:ea typeface="+mn-ea"/>
                <a:cs typeface="+mn-cs"/>
              </a:rPr>
              <a:t>VIRTUALIZATION</a:t>
            </a:r>
            <a:r>
              <a:rPr lang="en-GB" sz="1200" kern="1200" dirty="0">
                <a:solidFill>
                  <a:schemeClr val="tx1"/>
                </a:solidFill>
                <a:effectLst/>
                <a:latin typeface="+mn-lt"/>
                <a:ea typeface="+mn-ea"/>
                <a:cs typeface="+mn-cs"/>
              </a:rPr>
              <a:t>  - network redesign including virtualization of all elements, they have to "upgrade" to conform</a:t>
            </a:r>
          </a:p>
          <a:p>
            <a:r>
              <a:rPr lang="en-GB" sz="1200" b="1" u="sng" kern="1200" dirty="0">
                <a:solidFill>
                  <a:schemeClr val="tx1"/>
                </a:solidFill>
                <a:effectLst/>
                <a:latin typeface="+mn-lt"/>
                <a:ea typeface="+mn-ea"/>
                <a:cs typeface="+mn-cs"/>
              </a:rPr>
              <a:t>SECURITY</a:t>
            </a:r>
            <a:r>
              <a:rPr lang="en-GB" sz="1200" kern="1200" dirty="0">
                <a:solidFill>
                  <a:schemeClr val="tx1"/>
                </a:solidFill>
                <a:effectLst/>
                <a:latin typeface="+mn-lt"/>
                <a:ea typeface="+mn-ea"/>
                <a:cs typeface="+mn-cs"/>
              </a:rPr>
              <a:t> - None currently, modernize and include </a:t>
            </a:r>
            <a:r>
              <a:rPr lang="en-GB" sz="1200" kern="1200" dirty="0" err="1">
                <a:solidFill>
                  <a:schemeClr val="tx1"/>
                </a:solidFill>
                <a:effectLst/>
                <a:latin typeface="+mn-lt"/>
                <a:ea typeface="+mn-ea"/>
                <a:cs typeface="+mn-cs"/>
              </a:rPr>
              <a:t>sFW</a:t>
            </a:r>
            <a:r>
              <a:rPr lang="en-GB" sz="1200" kern="1200" dirty="0">
                <a:solidFill>
                  <a:schemeClr val="tx1"/>
                </a:solidFill>
                <a:effectLst/>
                <a:latin typeface="+mn-lt"/>
                <a:ea typeface="+mn-ea"/>
                <a:cs typeface="+mn-cs"/>
              </a:rPr>
              <a:t>  at the same time</a:t>
            </a:r>
          </a:p>
          <a:p>
            <a:r>
              <a:rPr lang="en-GB" sz="1200" b="1" u="sng" kern="1200" dirty="0">
                <a:solidFill>
                  <a:schemeClr val="tx1"/>
                </a:solidFill>
                <a:effectLst/>
                <a:latin typeface="+mn-lt"/>
                <a:ea typeface="+mn-ea"/>
                <a:cs typeface="+mn-cs"/>
              </a:rPr>
              <a:t>DIAMETER</a:t>
            </a:r>
            <a:r>
              <a:rPr lang="en-GB" sz="1200" kern="1200" dirty="0">
                <a:solidFill>
                  <a:schemeClr val="tx1"/>
                </a:solidFill>
                <a:effectLst/>
                <a:latin typeface="+mn-lt"/>
                <a:ea typeface="+mn-ea"/>
                <a:cs typeface="+mn-cs"/>
              </a:rPr>
              <a:t> - Operational and cost benefits to modernise also for 4G, so integrating Diameter in the same project is also advantageous</a:t>
            </a:r>
            <a:endParaRPr lang="en-GB" dirty="0"/>
          </a:p>
          <a:p>
            <a:pPr lvl="1"/>
            <a:endParaRPr lang="en-GB" dirty="0"/>
          </a:p>
          <a:p>
            <a:pPr lvl="0"/>
            <a:r>
              <a:rPr lang="en-GB" dirty="0"/>
              <a:t>*Some of the common challenges today that CSPs are facing when going through a network modernization – from a direct customer case experience perspective</a:t>
            </a:r>
          </a:p>
          <a:p>
            <a:pPr lvl="0"/>
            <a:r>
              <a:rPr lang="en-GB" dirty="0"/>
              <a:t>Point 1: </a:t>
            </a:r>
            <a:r>
              <a:rPr lang="en-GB" b="1" dirty="0"/>
              <a:t>Disruption is unavoidable</a:t>
            </a:r>
          </a:p>
          <a:p>
            <a:pPr lvl="1"/>
            <a:r>
              <a:rPr lang="en-GB" dirty="0"/>
              <a:t>Customer service evolution and modernization happens – get over it! The trick is risk mitigation &amp; the most seamless approach to transitioning customers to the new technology platform being offered.</a:t>
            </a:r>
          </a:p>
          <a:p>
            <a:pPr lvl="1"/>
            <a:r>
              <a:rPr lang="en-GB" dirty="0"/>
              <a:t>Scale and performance are reducing the effectiveness of the network so change has to happen.</a:t>
            </a:r>
          </a:p>
          <a:p>
            <a:pPr lvl="0"/>
            <a:r>
              <a:rPr lang="en-GB" dirty="0"/>
              <a:t>Point 2: </a:t>
            </a:r>
            <a:r>
              <a:rPr lang="en-GB" b="1" dirty="0"/>
              <a:t>End-of-Life</a:t>
            </a:r>
          </a:p>
          <a:p>
            <a:pPr lvl="1"/>
            <a:r>
              <a:rPr lang="en-GB" dirty="0"/>
              <a:t>An overview of the </a:t>
            </a:r>
            <a:r>
              <a:rPr lang="en-GB" dirty="0" err="1"/>
              <a:t>EoL</a:t>
            </a:r>
            <a:r>
              <a:rPr lang="en-GB" dirty="0"/>
              <a:t> scenario, supported by anonymised examples that NetNumber have seen. </a:t>
            </a:r>
          </a:p>
          <a:p>
            <a:pPr lvl="1"/>
            <a:r>
              <a:rPr lang="en-GB" dirty="0"/>
              <a:t>Large vendors are forcing migration and evolution at their timelines.</a:t>
            </a:r>
          </a:p>
          <a:p>
            <a:pPr lvl="0"/>
            <a:r>
              <a:rPr lang="en-GB" dirty="0"/>
              <a:t>Point 3: </a:t>
            </a:r>
            <a:r>
              <a:rPr lang="en-GB" b="1" dirty="0"/>
              <a:t>Cost of modernization</a:t>
            </a:r>
          </a:p>
          <a:p>
            <a:pPr lvl="1"/>
            <a:r>
              <a:rPr lang="en-GB" dirty="0"/>
              <a:t>Extended warranty, migration path or modernized replacement. They will all have an unavoidable associated cost, so focusing on what your future looks like is perhaps the best approach.</a:t>
            </a:r>
            <a:endParaRPr lang="en-US" dirty="0"/>
          </a:p>
          <a:p>
            <a:endParaRPr lang="en-US" dirty="0"/>
          </a:p>
        </p:txBody>
      </p:sp>
      <p:sp>
        <p:nvSpPr>
          <p:cNvPr id="4" name="Slide Number Placeholder 3"/>
          <p:cNvSpPr>
            <a:spLocks noGrp="1"/>
          </p:cNvSpPr>
          <p:nvPr>
            <p:ph type="sldNum" sz="quarter" idx="5"/>
          </p:nvPr>
        </p:nvSpPr>
        <p:spPr/>
        <p:txBody>
          <a:bodyPr/>
          <a:lstStyle/>
          <a:p>
            <a:fld id="{C4BE1422-7165-4D68-894B-1B5FEE5EB874}" type="slidenum">
              <a:rPr lang="en-US" smtClean="0"/>
              <a:t>16</a:t>
            </a:fld>
            <a:endParaRPr lang="en-US"/>
          </a:p>
        </p:txBody>
      </p:sp>
    </p:spTree>
    <p:extLst>
      <p:ext uri="{BB962C8B-B14F-4D97-AF65-F5344CB8AC3E}">
        <p14:creationId xmlns:p14="http://schemas.microsoft.com/office/powerpoint/2010/main" val="2503224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 dichotomy of sorts:</a:t>
            </a:r>
            <a:endParaRPr lang="en-GB"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On one side budgets are stressed for legacy network evolution</a:t>
            </a:r>
            <a:endParaRPr lang="en-GB"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On the other side the 2G and 3G networks still provide significant revenue streams for the carriers which they need to protect</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4BE1422-7165-4D68-894B-1B5FEE5EB874}" type="slidenum">
              <a:rPr lang="en-US" smtClean="0"/>
              <a:t>17</a:t>
            </a:fld>
            <a:endParaRPr lang="en-US"/>
          </a:p>
        </p:txBody>
      </p:sp>
    </p:spTree>
    <p:extLst>
      <p:ext uri="{BB962C8B-B14F-4D97-AF65-F5344CB8AC3E}">
        <p14:creationId xmlns:p14="http://schemas.microsoft.com/office/powerpoint/2010/main" val="2184952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Parallel levels of stress:</a:t>
            </a:r>
            <a:endParaRPr lang="en-GB"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Majority of vendors have abandoned future development on SS7 core applications in the core network in favor of forward looking “silos of service” for future applications</a:t>
            </a:r>
          </a:p>
          <a:p>
            <a:pPr lvl="1"/>
            <a:endParaRPr lang="en-GB"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This leads to many vendors to discontinue new features, “stem” support and even EOL a number of products, such as the STP</a:t>
            </a:r>
          </a:p>
          <a:p>
            <a:pPr lvl="1"/>
            <a:endParaRPr lang="en-GB"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Carriers are left in a major bind</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4BE1422-7165-4D68-894B-1B5FEE5EB874}" type="slidenum">
              <a:rPr lang="en-US" smtClean="0"/>
              <a:t>18</a:t>
            </a:fld>
            <a:endParaRPr lang="en-US"/>
          </a:p>
        </p:txBody>
      </p:sp>
    </p:spTree>
    <p:extLst>
      <p:ext uri="{BB962C8B-B14F-4D97-AF65-F5344CB8AC3E}">
        <p14:creationId xmlns:p14="http://schemas.microsoft.com/office/powerpoint/2010/main" val="1000896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Technology evolution</a:t>
            </a:r>
            <a:endParaRPr lang="en-GB"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Networks were built over many years using tried and true architecture based on physical connections, large pieces of hardware, and simple (yet effective) signaling and routing</a:t>
            </a:r>
          </a:p>
          <a:p>
            <a:pPr lvl="1"/>
            <a:endParaRPr lang="en-GB"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Carriers need to prepare for future demand on the network from areas that didn’t exist 8-10 years ago in such force (mobility, authentication, fraud protection, security, applications, OTT, multiple devices per user, IoT, M2M,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a:t>
            </a:r>
          </a:p>
          <a:p>
            <a:pPr lvl="1"/>
            <a:endParaRPr lang="en-GB"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As part of this preparation, carriers look to seek budget for new evolutions with new services based on heighted security solutions, evolving Cloud-native or NFV products, and new networks such as VoLTE and 5G</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4BE1422-7165-4D68-894B-1B5FEE5EB874}" type="slidenum">
              <a:rPr lang="en-US" smtClean="0"/>
              <a:t>19</a:t>
            </a:fld>
            <a:endParaRPr lang="en-US"/>
          </a:p>
        </p:txBody>
      </p:sp>
    </p:spTree>
    <p:extLst>
      <p:ext uri="{BB962C8B-B14F-4D97-AF65-F5344CB8AC3E}">
        <p14:creationId xmlns:p14="http://schemas.microsoft.com/office/powerpoint/2010/main" val="982968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Forced Reactions:</a:t>
            </a:r>
            <a:endParaRPr lang="en-GB"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Because carriers need to ensure QoS, brand reputation, and revenue flows, they cannot risk having “heartbeat” applications unsupported or discontinued.</a:t>
            </a:r>
          </a:p>
          <a:p>
            <a:pPr lvl="1"/>
            <a:endParaRPr lang="en-GB"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This forces change to happen and many carriers today are undergoing some level of transformation and network modernization.  We see over 78% of carriers in some level activity in these areas </a:t>
            </a:r>
          </a:p>
          <a:p>
            <a:pPr lvl="1"/>
            <a:endParaRPr lang="en-GB"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As part of this transformation to instill new architecture technology into the core, we see many requirements to ensure the legacy SS7 services can be carried forward – and none more prevalent than the STP.</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4BE1422-7165-4D68-894B-1B5FEE5EB874}" type="slidenum">
              <a:rPr lang="en-US" smtClean="0"/>
              <a:t>20</a:t>
            </a:fld>
            <a:endParaRPr lang="en-US"/>
          </a:p>
        </p:txBody>
      </p:sp>
    </p:spTree>
    <p:extLst>
      <p:ext uri="{BB962C8B-B14F-4D97-AF65-F5344CB8AC3E}">
        <p14:creationId xmlns:p14="http://schemas.microsoft.com/office/powerpoint/2010/main" val="1425000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How</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Darwin quote with picture</a:t>
            </a:r>
            <a:endParaRPr lang="en-GB" sz="1200" kern="1200" dirty="0">
              <a:solidFill>
                <a:schemeClr val="tx1"/>
              </a:solidFill>
              <a:effectLst/>
              <a:latin typeface="+mn-lt"/>
              <a:ea typeface="+mn-ea"/>
              <a:cs typeface="+mn-cs"/>
            </a:endParaRPr>
          </a:p>
          <a:p>
            <a:pPr lvl="1"/>
            <a:r>
              <a:rPr lang="en-US" sz="1200" i="1" kern="1200" dirty="0">
                <a:solidFill>
                  <a:schemeClr val="tx1"/>
                </a:solidFill>
                <a:effectLst/>
                <a:latin typeface="+mn-lt"/>
                <a:ea typeface="+mn-ea"/>
                <a:cs typeface="+mn-cs"/>
              </a:rPr>
              <a:t>“It is not the strongest of the species that survives, nor the most intelligent that survives. It is the one that is most adaptable to change.”</a:t>
            </a:r>
            <a:endParaRPr lang="en-GB"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Won’t repeat the past</a:t>
            </a:r>
            <a:endParaRPr lang="en-GB"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We see, in this push for transformation, carriers seek a better “future proof” option in their investment for new core network technology</a:t>
            </a:r>
            <a:endParaRPr lang="en-GB"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Many of them have realized that just adding in another “silo service” only creates continued signaling chaos and doesn’t achieve factors of efficiency to propel them towards future</a:t>
            </a:r>
            <a:endParaRPr lang="en-GB"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The cost of losing signaling due to failed signaling is too much risk</a:t>
            </a:r>
            <a:endParaRPr lang="en-GB"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New solutions that foster agility, better time to market, simpler vendor management, and lower </a:t>
            </a:r>
            <a:r>
              <a:rPr lang="en-US" sz="1200" kern="1200" dirty="0" err="1">
                <a:solidFill>
                  <a:schemeClr val="tx1"/>
                </a:solidFill>
                <a:effectLst/>
                <a:latin typeface="+mn-lt"/>
                <a:ea typeface="+mn-ea"/>
                <a:cs typeface="+mn-cs"/>
              </a:rPr>
              <a:t>opex</a:t>
            </a:r>
            <a:r>
              <a:rPr lang="en-US" sz="1200" kern="1200" dirty="0">
                <a:solidFill>
                  <a:schemeClr val="tx1"/>
                </a:solidFill>
                <a:effectLst/>
                <a:latin typeface="+mn-lt"/>
                <a:ea typeface="+mn-ea"/>
                <a:cs typeface="+mn-cs"/>
              </a:rPr>
              <a:t> costs will win the mindshare of carriers </a:t>
            </a:r>
            <a:endParaRPr lang="en-GB"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What are carriers asking for</a:t>
            </a:r>
            <a:endParaRPr lang="en-GB"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New deployment and architecture akin more towards NFV, Cloud Native, Mesh Networks, Containers, and micro-services at the edge</a:t>
            </a:r>
            <a:endParaRPr lang="en-GB"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Powerful security solutions that protect signaling core, offer Fraud Management, CLI Spoofing prevention, and secure authentications.</a:t>
            </a:r>
            <a:endParaRPr lang="en-GB"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Significant reduction of internal signaling inefficiencies </a:t>
            </a:r>
            <a:endParaRPr lang="en-GB"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Products that build “faster time to market” options</a:t>
            </a:r>
            <a:endParaRPr lang="en-GB"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Bundled solutions that marry 2G-3G-4G and future G services and applications</a:t>
            </a:r>
            <a:endParaRPr lang="en-GB"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And access and use of real-time data and analytics in a world that is now software-based, virtual, multi-device and application usage, bandwidth dependent, and global mobility.</a:t>
            </a:r>
            <a:endParaRPr lang="en-GB"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solution</a:t>
            </a:r>
            <a:endParaRPr lang="en-GB"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 flexible open-API platform that harmonizes ALL-G services that can take in and extract data in new meaningful ways to help carriers build new value-added services and new streams of Revenue</a:t>
            </a:r>
            <a:endParaRPr lang="en-GB"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we should remove the customer references here.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What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Need slide that illustrates what we are seeing in the market in majority of RFP’s that are looking to replace STPs  – 4 main areas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request for a solution handles STP, </a:t>
            </a:r>
            <a:r>
              <a:rPr lang="en-US" sz="1200" kern="1200" dirty="0" err="1">
                <a:solidFill>
                  <a:schemeClr val="tx1"/>
                </a:solidFill>
                <a:effectLst/>
                <a:latin typeface="+mn-lt"/>
                <a:ea typeface="+mn-ea"/>
                <a:cs typeface="+mn-cs"/>
              </a:rPr>
              <a:t>SigFW</a:t>
            </a:r>
            <a:r>
              <a:rPr lang="en-US" sz="1200" kern="1200" dirty="0">
                <a:solidFill>
                  <a:schemeClr val="tx1"/>
                </a:solidFill>
                <a:effectLst/>
                <a:latin typeface="+mn-lt"/>
                <a:ea typeface="+mn-ea"/>
                <a:cs typeface="+mn-cs"/>
              </a:rPr>
              <a:t>, and DSC on the same platform, coupled with data such as NP</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request that this platform has a flexible service layer creation to handle customer-specific use-cases</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request that this platform can bring forward the legacy services onto the new architecture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request that this platform is 5G compatible</a:t>
            </a:r>
            <a:endParaRPr lang="en-GB" sz="1200" kern="1200" dirty="0">
              <a:solidFill>
                <a:schemeClr val="tx1"/>
              </a:solidFill>
              <a:effectLst/>
              <a:latin typeface="+mn-lt"/>
              <a:ea typeface="+mn-ea"/>
              <a:cs typeface="+mn-cs"/>
            </a:endParaRPr>
          </a:p>
          <a:p>
            <a:pPr lvl="0"/>
            <a:endParaRPr lang="en-GB" dirty="0"/>
          </a:p>
          <a:p>
            <a:pPr lvl="0"/>
            <a:endParaRPr lang="en-GB" dirty="0"/>
          </a:p>
          <a:p>
            <a:pPr lvl="0"/>
            <a:endParaRPr lang="en-GB" dirty="0"/>
          </a:p>
          <a:p>
            <a:pPr lvl="0"/>
            <a:endParaRPr lang="en-GB" dirty="0"/>
          </a:p>
          <a:p>
            <a:pPr lvl="0"/>
            <a:endParaRPr lang="en-GB" dirty="0"/>
          </a:p>
          <a:p>
            <a:pPr lvl="0"/>
            <a:endParaRPr lang="en-GB" dirty="0"/>
          </a:p>
          <a:p>
            <a:pPr lvl="0"/>
            <a:endParaRPr lang="en-GB" dirty="0"/>
          </a:p>
          <a:p>
            <a:pPr lvl="0"/>
            <a:endParaRPr lang="en-GB" dirty="0"/>
          </a:p>
          <a:p>
            <a:pPr lvl="0"/>
            <a:r>
              <a:rPr lang="en-GB" dirty="0"/>
              <a:t>*evaluate a range of underlying elements that should be considered during transformation, including the importance of data analytics</a:t>
            </a:r>
          </a:p>
          <a:p>
            <a:pPr lvl="0"/>
            <a:r>
              <a:rPr lang="en-GB" dirty="0"/>
              <a:t>Point 1: Time-to-market – adding new apps as your business evolves (speed)</a:t>
            </a:r>
          </a:p>
          <a:p>
            <a:pPr lvl="0"/>
            <a:r>
              <a:rPr lang="en-GB" dirty="0"/>
              <a:t>Point 2: Platform approach consolidated applications – future proofing (agility)</a:t>
            </a:r>
          </a:p>
          <a:p>
            <a:pPr lvl="0"/>
            <a:r>
              <a:rPr lang="en-GB" dirty="0"/>
              <a:t>Point 3: Effective collection, processing and use of network data – a move to greater intelligence (insight)</a:t>
            </a:r>
            <a:endParaRPr lang="en-US" dirty="0"/>
          </a:p>
          <a:p>
            <a:endParaRPr lang="en-US" dirty="0"/>
          </a:p>
          <a:p>
            <a:r>
              <a:rPr lang="en-GB" sz="1200" kern="1200" dirty="0">
                <a:solidFill>
                  <a:schemeClr val="tx1"/>
                </a:solidFill>
                <a:effectLst/>
                <a:latin typeface="+mn-lt"/>
                <a:ea typeface="+mn-ea"/>
                <a:cs typeface="+mn-cs"/>
              </a:rPr>
              <a:t>CSP are asking for a robust and carrier grade platform</a:t>
            </a:r>
          </a:p>
          <a:p>
            <a:r>
              <a:rPr lang="en-GB" sz="1200" kern="1200" dirty="0">
                <a:solidFill>
                  <a:schemeClr val="tx1"/>
                </a:solidFill>
                <a:effectLst/>
                <a:latin typeface="+mn-lt"/>
                <a:ea typeface="+mn-ea"/>
                <a:cs typeface="+mn-cs"/>
              </a:rPr>
              <a:t>Generally happy with what they have in place, including features &amp; specific customisations.</a:t>
            </a:r>
          </a:p>
          <a:p>
            <a:r>
              <a:rPr lang="en-GB" sz="1200" kern="1200" dirty="0">
                <a:solidFill>
                  <a:schemeClr val="tx1"/>
                </a:solidFill>
                <a:effectLst/>
                <a:latin typeface="+mn-lt"/>
                <a:ea typeface="+mn-ea"/>
                <a:cs typeface="+mn-cs"/>
              </a:rPr>
              <a:t>Want to reimplement the same functionality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NN strength is SW only, plus virtualization, plus platform</a:t>
            </a:r>
          </a:p>
          <a:p>
            <a:r>
              <a:rPr lang="en-GB" sz="1200" kern="1200" dirty="0">
                <a:solidFill>
                  <a:schemeClr val="tx1"/>
                </a:solidFill>
                <a:effectLst/>
                <a:latin typeface="+mn-lt"/>
                <a:ea typeface="+mn-ea"/>
                <a:cs typeface="+mn-cs"/>
              </a:rPr>
              <a:t>Existing implementations have lots of customization</a:t>
            </a:r>
          </a:p>
          <a:p>
            <a:r>
              <a:rPr lang="en-GB" sz="1200" kern="1200" dirty="0">
                <a:solidFill>
                  <a:schemeClr val="tx1"/>
                </a:solidFill>
                <a:effectLst/>
                <a:latin typeface="+mn-lt"/>
                <a:ea typeface="+mn-ea"/>
                <a:cs typeface="+mn-cs"/>
              </a:rPr>
              <a:t>Our platform includes Of the Shelf, plus customizations and 3rd party app integration</a:t>
            </a:r>
          </a:p>
          <a:p>
            <a:r>
              <a:rPr lang="en-GB" sz="1200" kern="1200" dirty="0">
                <a:solidFill>
                  <a:schemeClr val="tx1"/>
                </a:solidFill>
                <a:effectLst/>
                <a:latin typeface="+mn-lt"/>
                <a:ea typeface="+mn-ea"/>
                <a:cs typeface="+mn-cs"/>
              </a:rPr>
              <a:t>We address the needs to support custom applications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NN have reached a point where the platform is robust and performant</a:t>
            </a:r>
          </a:p>
          <a:p>
            <a:r>
              <a:rPr lang="en-GB" sz="1200" kern="1200" dirty="0">
                <a:solidFill>
                  <a:schemeClr val="tx1"/>
                </a:solidFill>
                <a:effectLst/>
                <a:latin typeface="+mn-lt"/>
                <a:ea typeface="+mn-ea"/>
                <a:cs typeface="+mn-cs"/>
              </a:rPr>
              <a:t>We have transitioned through experiences and learned</a:t>
            </a:r>
          </a:p>
          <a:p>
            <a:r>
              <a:rPr lang="en-GB" sz="1200" kern="1200" dirty="0">
                <a:solidFill>
                  <a:schemeClr val="tx1"/>
                </a:solidFill>
                <a:effectLst/>
                <a:latin typeface="+mn-lt"/>
                <a:ea typeface="+mn-ea"/>
                <a:cs typeface="+mn-cs"/>
              </a:rPr>
              <a:t>Now we are a serious provider</a:t>
            </a:r>
          </a:p>
          <a:p>
            <a:r>
              <a:rPr lang="en-GB" sz="1200" kern="1200" dirty="0">
                <a:solidFill>
                  <a:schemeClr val="tx1"/>
                </a:solidFill>
                <a:effectLst/>
                <a:latin typeface="+mn-lt"/>
                <a:ea typeface="+mn-ea"/>
                <a:cs typeface="+mn-cs"/>
              </a:rPr>
              <a:t>Had the pain "as the painting wasn't dry" but now solid and robust</a:t>
            </a:r>
          </a:p>
          <a:p>
            <a:endParaRPr lang="en-GB"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Mindset and consistency of the application is beneficial to engineering and service design</a:t>
            </a:r>
          </a:p>
          <a:p>
            <a:endParaRPr lang="en-US" dirty="0"/>
          </a:p>
        </p:txBody>
      </p:sp>
      <p:sp>
        <p:nvSpPr>
          <p:cNvPr id="4" name="Slide Number Placeholder 3"/>
          <p:cNvSpPr>
            <a:spLocks noGrp="1"/>
          </p:cNvSpPr>
          <p:nvPr>
            <p:ph type="sldNum" sz="quarter" idx="5"/>
          </p:nvPr>
        </p:nvSpPr>
        <p:spPr/>
        <p:txBody>
          <a:bodyPr/>
          <a:lstStyle/>
          <a:p>
            <a:fld id="{C4BE1422-7165-4D68-894B-1B5FEE5EB874}" type="slidenum">
              <a:rPr lang="en-US" smtClean="0"/>
              <a:t>21</a:t>
            </a:fld>
            <a:endParaRPr lang="en-US"/>
          </a:p>
        </p:txBody>
      </p:sp>
    </p:spTree>
    <p:extLst>
      <p:ext uri="{BB962C8B-B14F-4D97-AF65-F5344CB8AC3E}">
        <p14:creationId xmlns:p14="http://schemas.microsoft.com/office/powerpoint/2010/main" val="1726878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i="1" kern="1200" dirty="0">
                <a:solidFill>
                  <a:schemeClr val="tx1"/>
                </a:solidFill>
                <a:effectLst/>
                <a:latin typeface="+mn-lt"/>
                <a:ea typeface="+mn-ea"/>
                <a:cs typeface="+mn-cs"/>
              </a:rPr>
              <a:t>“It is not the strongest of the species that survives, nor the most intelligent that survives. It is the one that is most adaptable to change.”</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4BE1422-7165-4D68-894B-1B5FEE5EB874}" type="slidenum">
              <a:rPr lang="en-US" smtClean="0"/>
              <a:t>22</a:t>
            </a:fld>
            <a:endParaRPr lang="en-US"/>
          </a:p>
        </p:txBody>
      </p:sp>
    </p:spTree>
    <p:extLst>
      <p:ext uri="{BB962C8B-B14F-4D97-AF65-F5344CB8AC3E}">
        <p14:creationId xmlns:p14="http://schemas.microsoft.com/office/powerpoint/2010/main" val="3486106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Won’t repeat the past</a:t>
            </a:r>
            <a:endParaRPr lang="en-GB"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We see, in this push for transformation, carriers seek a better “future proof” option in their investment for new core network technology</a:t>
            </a:r>
          </a:p>
          <a:p>
            <a:pPr lvl="1"/>
            <a:endParaRPr lang="en-GB"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Many of them have realized that just adding in another “silo service” only creates continued signaling chaos and doesn’t achieve factors of efficiency to propel them towards future</a:t>
            </a:r>
            <a:r>
              <a:rPr lang="en-GB" sz="1200" kern="1200" dirty="0">
                <a:solidFill>
                  <a:schemeClr val="tx1"/>
                </a:solidFill>
                <a:effectLst/>
                <a:latin typeface="+mn-lt"/>
                <a:ea typeface="+mn-ea"/>
                <a:cs typeface="+mn-cs"/>
              </a:rPr>
              <a:t> - </a:t>
            </a:r>
            <a:r>
              <a:rPr lang="en-US" sz="1200" kern="1200" dirty="0">
                <a:solidFill>
                  <a:schemeClr val="tx1"/>
                </a:solidFill>
                <a:effectLst/>
                <a:latin typeface="+mn-lt"/>
                <a:ea typeface="+mn-ea"/>
                <a:cs typeface="+mn-cs"/>
              </a:rPr>
              <a:t>The cost of losing signaling due to failed signaling is too much risk</a:t>
            </a:r>
            <a:endParaRPr lang="en-GB"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New solutions that foster agility, better time to market, simpler vendor management, and lower </a:t>
            </a:r>
            <a:r>
              <a:rPr lang="en-US" sz="1200" kern="1200" dirty="0" err="1">
                <a:solidFill>
                  <a:schemeClr val="tx1"/>
                </a:solidFill>
                <a:effectLst/>
                <a:latin typeface="+mn-lt"/>
                <a:ea typeface="+mn-ea"/>
                <a:cs typeface="+mn-cs"/>
              </a:rPr>
              <a:t>opex</a:t>
            </a:r>
            <a:r>
              <a:rPr lang="en-US" sz="1200" kern="1200" dirty="0">
                <a:solidFill>
                  <a:schemeClr val="tx1"/>
                </a:solidFill>
                <a:effectLst/>
                <a:latin typeface="+mn-lt"/>
                <a:ea typeface="+mn-ea"/>
                <a:cs typeface="+mn-cs"/>
              </a:rPr>
              <a:t> costs will win the mindshare of carriers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4BE1422-7165-4D68-894B-1B5FEE5EB874}" type="slidenum">
              <a:rPr lang="en-US" smtClean="0"/>
              <a:t>23</a:t>
            </a:fld>
            <a:endParaRPr lang="en-US"/>
          </a:p>
        </p:txBody>
      </p:sp>
    </p:spTree>
    <p:extLst>
      <p:ext uri="{BB962C8B-B14F-4D97-AF65-F5344CB8AC3E}">
        <p14:creationId xmlns:p14="http://schemas.microsoft.com/office/powerpoint/2010/main" val="4222297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What are carriers asking for</a:t>
            </a:r>
            <a:endParaRPr lang="en-GB"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New deployment and architecture </a:t>
            </a:r>
            <a:r>
              <a:rPr lang="en-US" sz="1200" kern="1200" dirty="0">
                <a:solidFill>
                  <a:schemeClr val="tx1"/>
                </a:solidFill>
                <a:effectLst/>
                <a:latin typeface="+mn-lt"/>
                <a:ea typeface="+mn-ea"/>
                <a:cs typeface="+mn-cs"/>
              </a:rPr>
              <a:t>akin more towards NFV, Cloud Native, Mesh Networks, Containers, and micro-services at the edge</a:t>
            </a:r>
            <a:endParaRPr lang="en-GB"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Powerful security solutions </a:t>
            </a:r>
            <a:r>
              <a:rPr lang="en-US" sz="1200" kern="1200" dirty="0">
                <a:solidFill>
                  <a:schemeClr val="tx1"/>
                </a:solidFill>
                <a:effectLst/>
                <a:latin typeface="+mn-lt"/>
                <a:ea typeface="+mn-ea"/>
                <a:cs typeface="+mn-cs"/>
              </a:rPr>
              <a:t>that protect signaling core, offer Fraud Management, CLI Spoofing prevention, and secure authentications.</a:t>
            </a:r>
            <a:endParaRPr lang="en-GB"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Significant </a:t>
            </a:r>
            <a:r>
              <a:rPr lang="en-US" sz="1200" b="1" kern="1200" dirty="0">
                <a:solidFill>
                  <a:schemeClr val="tx1"/>
                </a:solidFill>
                <a:effectLst/>
                <a:latin typeface="+mn-lt"/>
                <a:ea typeface="+mn-ea"/>
                <a:cs typeface="+mn-cs"/>
              </a:rPr>
              <a:t>reduction of </a:t>
            </a:r>
            <a:r>
              <a:rPr lang="en-US" sz="1200" kern="1200" dirty="0">
                <a:solidFill>
                  <a:schemeClr val="tx1"/>
                </a:solidFill>
                <a:effectLst/>
                <a:latin typeface="+mn-lt"/>
                <a:ea typeface="+mn-ea"/>
                <a:cs typeface="+mn-cs"/>
              </a:rPr>
              <a:t>internal signaling </a:t>
            </a:r>
            <a:r>
              <a:rPr lang="en-US" sz="1200" b="1" kern="1200" dirty="0">
                <a:solidFill>
                  <a:schemeClr val="tx1"/>
                </a:solidFill>
                <a:effectLst/>
                <a:latin typeface="+mn-lt"/>
                <a:ea typeface="+mn-ea"/>
                <a:cs typeface="+mn-cs"/>
              </a:rPr>
              <a:t>inefficiencies</a:t>
            </a:r>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Products that build “</a:t>
            </a:r>
            <a:r>
              <a:rPr lang="en-US" sz="1200" b="1" kern="1200" dirty="0">
                <a:solidFill>
                  <a:schemeClr val="tx1"/>
                </a:solidFill>
                <a:effectLst/>
                <a:latin typeface="+mn-lt"/>
                <a:ea typeface="+mn-ea"/>
                <a:cs typeface="+mn-cs"/>
              </a:rPr>
              <a:t>faster time to market</a:t>
            </a:r>
            <a:r>
              <a:rPr lang="en-US" sz="1200" kern="1200" dirty="0">
                <a:solidFill>
                  <a:schemeClr val="tx1"/>
                </a:solidFill>
                <a:effectLst/>
                <a:latin typeface="+mn-lt"/>
                <a:ea typeface="+mn-ea"/>
                <a:cs typeface="+mn-cs"/>
              </a:rPr>
              <a:t>” options</a:t>
            </a:r>
            <a:endParaRPr lang="en-GB"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Bundled solutions </a:t>
            </a:r>
            <a:r>
              <a:rPr lang="en-US" sz="1200" kern="1200" dirty="0">
                <a:solidFill>
                  <a:schemeClr val="tx1"/>
                </a:solidFill>
                <a:effectLst/>
                <a:latin typeface="+mn-lt"/>
                <a:ea typeface="+mn-ea"/>
                <a:cs typeface="+mn-cs"/>
              </a:rPr>
              <a:t>that marry 2G-3G-4G and future G services and applications</a:t>
            </a:r>
            <a:endParaRPr lang="en-GB"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And access and use of </a:t>
            </a:r>
            <a:r>
              <a:rPr lang="en-US" sz="1200" b="1" kern="1200" dirty="0">
                <a:solidFill>
                  <a:schemeClr val="tx1"/>
                </a:solidFill>
                <a:effectLst/>
                <a:latin typeface="+mn-lt"/>
                <a:ea typeface="+mn-ea"/>
                <a:cs typeface="+mn-cs"/>
              </a:rPr>
              <a:t>real-time data and analytics </a:t>
            </a:r>
            <a:r>
              <a:rPr lang="en-US" sz="1200" kern="1200" dirty="0">
                <a:solidFill>
                  <a:schemeClr val="tx1"/>
                </a:solidFill>
                <a:effectLst/>
                <a:latin typeface="+mn-lt"/>
                <a:ea typeface="+mn-ea"/>
                <a:cs typeface="+mn-cs"/>
              </a:rPr>
              <a:t>in a world that is now software-based, virtual, multi-device and application usage, bandwidth dependent, and global mobility.</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4BE1422-7165-4D68-894B-1B5FEE5EB874}" type="slidenum">
              <a:rPr lang="en-US" smtClean="0"/>
              <a:t>24</a:t>
            </a:fld>
            <a:endParaRPr lang="en-US"/>
          </a:p>
        </p:txBody>
      </p:sp>
    </p:spTree>
    <p:extLst>
      <p:ext uri="{BB962C8B-B14F-4D97-AF65-F5344CB8AC3E}">
        <p14:creationId xmlns:p14="http://schemas.microsoft.com/office/powerpoint/2010/main" val="3853381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solution</a:t>
            </a:r>
            <a:endParaRPr lang="en-GB"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 flexible open-API platform </a:t>
            </a:r>
          </a:p>
          <a:p>
            <a:pPr lvl="1"/>
            <a:r>
              <a:rPr lang="en-US" sz="1200" kern="1200" dirty="0">
                <a:solidFill>
                  <a:schemeClr val="tx1"/>
                </a:solidFill>
                <a:effectLst/>
                <a:latin typeface="+mn-lt"/>
                <a:ea typeface="+mn-ea"/>
                <a:cs typeface="+mn-cs"/>
              </a:rPr>
              <a:t>that harmonizes ALL-G services </a:t>
            </a:r>
          </a:p>
          <a:p>
            <a:pPr lvl="1"/>
            <a:r>
              <a:rPr lang="en-US" sz="1200" kern="1200" dirty="0">
                <a:solidFill>
                  <a:schemeClr val="tx1"/>
                </a:solidFill>
                <a:effectLst/>
                <a:latin typeface="+mn-lt"/>
                <a:ea typeface="+mn-ea"/>
                <a:cs typeface="+mn-cs"/>
              </a:rPr>
              <a:t>that can take in and extract data in new meaningful ways </a:t>
            </a:r>
          </a:p>
          <a:p>
            <a:pPr lvl="1"/>
            <a:r>
              <a:rPr lang="en-US" sz="1200" kern="1200" dirty="0">
                <a:solidFill>
                  <a:schemeClr val="tx1"/>
                </a:solidFill>
                <a:effectLst/>
                <a:latin typeface="+mn-lt"/>
                <a:ea typeface="+mn-ea"/>
                <a:cs typeface="+mn-cs"/>
              </a:rPr>
              <a:t>to help carriers build new value-added services </a:t>
            </a:r>
          </a:p>
          <a:p>
            <a:pPr lvl="1"/>
            <a:r>
              <a:rPr lang="en-US" sz="1200" kern="1200" dirty="0">
                <a:solidFill>
                  <a:schemeClr val="tx1"/>
                </a:solidFill>
                <a:effectLst/>
                <a:latin typeface="+mn-lt"/>
                <a:ea typeface="+mn-ea"/>
                <a:cs typeface="+mn-cs"/>
              </a:rPr>
              <a:t>and new streams of Revenue</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4BE1422-7165-4D68-894B-1B5FEE5EB874}" type="slidenum">
              <a:rPr lang="en-US" smtClean="0"/>
              <a:t>25</a:t>
            </a:fld>
            <a:endParaRPr lang="en-US"/>
          </a:p>
        </p:txBody>
      </p:sp>
    </p:spTree>
    <p:extLst>
      <p:ext uri="{BB962C8B-B14F-4D97-AF65-F5344CB8AC3E}">
        <p14:creationId xmlns:p14="http://schemas.microsoft.com/office/powerpoint/2010/main" val="2066335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BE1422-7165-4D68-894B-1B5FEE5EB874}" type="slidenum">
              <a:rPr lang="en-US" smtClean="0"/>
              <a:t>2</a:t>
            </a:fld>
            <a:endParaRPr lang="en-US"/>
          </a:p>
        </p:txBody>
      </p:sp>
    </p:spTree>
    <p:extLst>
      <p:ext uri="{BB962C8B-B14F-4D97-AF65-F5344CB8AC3E}">
        <p14:creationId xmlns:p14="http://schemas.microsoft.com/office/powerpoint/2010/main" val="3117146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Need slide that illustrates what we are seeing in the market in majority of RFP’s that are looking to replace STPs  – 4 main areas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request for a solution handles STP, </a:t>
            </a:r>
            <a:r>
              <a:rPr lang="en-US" sz="1200" kern="1200" dirty="0" err="1">
                <a:solidFill>
                  <a:schemeClr val="tx1"/>
                </a:solidFill>
                <a:effectLst/>
                <a:latin typeface="+mn-lt"/>
                <a:ea typeface="+mn-ea"/>
                <a:cs typeface="+mn-cs"/>
              </a:rPr>
              <a:t>SigFW</a:t>
            </a:r>
            <a:r>
              <a:rPr lang="en-US" sz="1200" kern="1200" dirty="0">
                <a:solidFill>
                  <a:schemeClr val="tx1"/>
                </a:solidFill>
                <a:effectLst/>
                <a:latin typeface="+mn-lt"/>
                <a:ea typeface="+mn-ea"/>
                <a:cs typeface="+mn-cs"/>
              </a:rPr>
              <a:t>, and DSC on the same platform, coupled with data such as NP</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request that this platform has a flexible service layer creation to handle customer-specific use-cases</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request that this platform can bring forward the legacy services onto the new architecture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request that this platform is 5G compatible</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4BE1422-7165-4D68-894B-1B5FEE5EB874}" type="slidenum">
              <a:rPr lang="en-US" smtClean="0"/>
              <a:t>26</a:t>
            </a:fld>
            <a:endParaRPr lang="en-US"/>
          </a:p>
        </p:txBody>
      </p:sp>
    </p:spTree>
    <p:extLst>
      <p:ext uri="{BB962C8B-B14F-4D97-AF65-F5344CB8AC3E}">
        <p14:creationId xmlns:p14="http://schemas.microsoft.com/office/powerpoint/2010/main" val="9352453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Reputation is hard to build in this market</a:t>
            </a:r>
          </a:p>
          <a:p>
            <a:r>
              <a:rPr lang="en-GB" sz="1200" kern="1200" dirty="0">
                <a:solidFill>
                  <a:schemeClr val="tx1"/>
                </a:solidFill>
                <a:effectLst/>
                <a:latin typeface="+mn-lt"/>
                <a:ea typeface="+mn-ea"/>
                <a:cs typeface="+mn-cs"/>
              </a:rPr>
              <a:t>Less and less players with experience and deep knowledge of the market</a:t>
            </a:r>
          </a:p>
          <a:p>
            <a:r>
              <a:rPr lang="en-GB" sz="1200" kern="1200" dirty="0">
                <a:solidFill>
                  <a:schemeClr val="tx1"/>
                </a:solidFill>
                <a:effectLst/>
                <a:latin typeface="+mn-lt"/>
                <a:ea typeface="+mn-ea"/>
                <a:cs typeface="+mn-cs"/>
              </a:rPr>
              <a:t>There are inherently always new issues for STPs operating in networks so the platform has to have in-built ability to re-engineer and solve rapidly</a:t>
            </a:r>
          </a:p>
          <a:p>
            <a:r>
              <a:rPr lang="en-GB" sz="1200" kern="1200" dirty="0">
                <a:solidFill>
                  <a:schemeClr val="tx1"/>
                </a:solidFill>
                <a:effectLst/>
                <a:latin typeface="+mn-lt"/>
                <a:ea typeface="+mn-ea"/>
                <a:cs typeface="+mn-cs"/>
              </a:rPr>
              <a:t>Support of legacy products from large vendors is dwindling, teams are reducing, expertise and specialisation is disappearing and new hires are being focused towards new technologies such as 5G. </a:t>
            </a:r>
          </a:p>
          <a:p>
            <a:r>
              <a:rPr lang="en-GB" sz="1200" kern="1200" dirty="0">
                <a:solidFill>
                  <a:schemeClr val="tx1"/>
                </a:solidFill>
                <a:effectLst/>
                <a:latin typeface="+mn-lt"/>
                <a:ea typeface="+mn-ea"/>
                <a:cs typeface="+mn-cs"/>
              </a:rPr>
              <a:t>Leads to the fact that should these active STPs experience issues, getting a fix for them is costly and not timely - putting customer's services at risk.</a:t>
            </a:r>
          </a:p>
          <a:p>
            <a:r>
              <a:rPr lang="en-GB" sz="1200" kern="1200" dirty="0">
                <a:solidFill>
                  <a:schemeClr val="tx1"/>
                </a:solidFill>
                <a:effectLst/>
                <a:latin typeface="+mn-lt"/>
                <a:ea typeface="+mn-ea"/>
                <a:cs typeface="+mn-cs"/>
              </a:rPr>
              <a:t>NN approach makes the process of problem rectification rapid and flexible. Add that to the add-on associated applications that can be deployed on the same platform we have a robust and operationally reliable solution.</a:t>
            </a:r>
          </a:p>
        </p:txBody>
      </p:sp>
      <p:sp>
        <p:nvSpPr>
          <p:cNvPr id="4" name="Slide Number Placeholder 3"/>
          <p:cNvSpPr>
            <a:spLocks noGrp="1"/>
          </p:cNvSpPr>
          <p:nvPr>
            <p:ph type="sldNum" sz="quarter" idx="5"/>
          </p:nvPr>
        </p:nvSpPr>
        <p:spPr/>
        <p:txBody>
          <a:bodyPr/>
          <a:lstStyle/>
          <a:p>
            <a:fld id="{C4BE1422-7165-4D68-894B-1B5FEE5EB874}" type="slidenum">
              <a:rPr lang="en-US" smtClean="0"/>
              <a:t>27</a:t>
            </a:fld>
            <a:endParaRPr lang="en-US"/>
          </a:p>
        </p:txBody>
      </p:sp>
    </p:spTree>
    <p:extLst>
      <p:ext uri="{BB962C8B-B14F-4D97-AF65-F5344CB8AC3E}">
        <p14:creationId xmlns:p14="http://schemas.microsoft.com/office/powerpoint/2010/main" val="2060446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BE1422-7165-4D68-894B-1B5FEE5EB874}" type="slidenum">
              <a:rPr lang="en-US" smtClean="0"/>
              <a:t>28</a:t>
            </a:fld>
            <a:endParaRPr lang="en-US"/>
          </a:p>
        </p:txBody>
      </p:sp>
    </p:spTree>
    <p:extLst>
      <p:ext uri="{BB962C8B-B14F-4D97-AF65-F5344CB8AC3E}">
        <p14:creationId xmlns:p14="http://schemas.microsoft.com/office/powerpoint/2010/main" val="2321159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BE1422-7165-4D68-894B-1B5FEE5EB874}" type="slidenum">
              <a:rPr lang="en-US" smtClean="0"/>
              <a:t>29</a:t>
            </a:fld>
            <a:endParaRPr lang="en-US" dirty="0"/>
          </a:p>
        </p:txBody>
      </p:sp>
    </p:spTree>
    <p:extLst>
      <p:ext uri="{BB962C8B-B14F-4D97-AF65-F5344CB8AC3E}">
        <p14:creationId xmlns:p14="http://schemas.microsoft.com/office/powerpoint/2010/main" val="3422089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BE1422-7165-4D68-894B-1B5FEE5EB874}" type="slidenum">
              <a:rPr lang="en-US" smtClean="0"/>
              <a:t>31</a:t>
            </a:fld>
            <a:endParaRPr lang="en-US"/>
          </a:p>
        </p:txBody>
      </p:sp>
    </p:spTree>
    <p:extLst>
      <p:ext uri="{BB962C8B-B14F-4D97-AF65-F5344CB8AC3E}">
        <p14:creationId xmlns:p14="http://schemas.microsoft.com/office/powerpoint/2010/main" val="31174532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7BC06E1-893B-C24B-BF57-A4FDC7DB4F34}"/>
              </a:ext>
            </a:extLst>
          </p:cNvPr>
          <p:cNvSpPr>
            <a:spLocks noGrp="1"/>
          </p:cNvSpPr>
          <p:nvPr>
            <p:ph type="body" idx="1"/>
          </p:nvPr>
        </p:nvSpPr>
        <p:spPr/>
        <p:txBody>
          <a:bodyPr/>
          <a:lstStyle/>
          <a:p>
            <a:r>
              <a:rPr lang="en-US" dirty="0" err="1"/>
              <a:t>Signalling</a:t>
            </a:r>
            <a:r>
              <a:rPr lang="en-US" dirty="0"/>
              <a:t> Domain </a:t>
            </a:r>
          </a:p>
          <a:p>
            <a:pPr lvl="1"/>
            <a:r>
              <a:rPr lang="en-US" dirty="0"/>
              <a:t>The flexibility of the TITAN platform enables unique efficiency thru smart </a:t>
            </a:r>
            <a:r>
              <a:rPr lang="en-US" dirty="0" err="1"/>
              <a:t>signalling</a:t>
            </a:r>
            <a:r>
              <a:rPr lang="en-US" dirty="0"/>
              <a:t> edges capable of SS7/SIGTRAN and Diameter functions. Messages flows get simplified, the latency is reduced and the operation tasks streamlined. </a:t>
            </a:r>
          </a:p>
          <a:p>
            <a:r>
              <a:rPr lang="en-US" dirty="0" err="1"/>
              <a:t>Signalling</a:t>
            </a:r>
            <a:r>
              <a:rPr lang="en-US" dirty="0"/>
              <a:t> Firewall</a:t>
            </a:r>
          </a:p>
          <a:p>
            <a:pPr lvl="1"/>
            <a:r>
              <a:rPr lang="en-US" dirty="0"/>
              <a:t>In conjunction with the NN TITAN STP and DSC application, the NN </a:t>
            </a:r>
            <a:r>
              <a:rPr lang="en-US" dirty="0" err="1"/>
              <a:t>Signalling</a:t>
            </a:r>
            <a:r>
              <a:rPr lang="en-US" dirty="0"/>
              <a:t> Firewall addresses protection against basic and advanced attacks. While ready for the integration with Analytics solution, the NN Sign. Firewall Layers can be fed by the NN GDS Cloud. </a:t>
            </a:r>
          </a:p>
          <a:p>
            <a:endParaRPr lang="en-US" dirty="0"/>
          </a:p>
          <a:p>
            <a:endParaRPr lang="en-US" dirty="0"/>
          </a:p>
          <a:p>
            <a:r>
              <a:rPr lang="en-US" sz="1800" dirty="0"/>
              <a:t>NetNumber </a:t>
            </a:r>
            <a:r>
              <a:rPr lang="en-US" sz="1800" dirty="0" err="1"/>
              <a:t>Signalling</a:t>
            </a:r>
            <a:r>
              <a:rPr lang="en-US" sz="1800" dirty="0"/>
              <a:t> Transfer Point (STP)</a:t>
            </a:r>
          </a:p>
          <a:p>
            <a:pPr lvl="1"/>
            <a:r>
              <a:rPr lang="en-US" sz="1600" dirty="0"/>
              <a:t>The NetNumber STP Off-The-Shelf Application contains both </a:t>
            </a:r>
            <a:r>
              <a:rPr lang="en-US" sz="1600" dirty="0" err="1"/>
              <a:t>Signalling</a:t>
            </a:r>
            <a:r>
              <a:rPr lang="en-US" sz="1600" dirty="0"/>
              <a:t> Gateway and </a:t>
            </a:r>
            <a:r>
              <a:rPr lang="en-US" sz="1600" dirty="0" err="1"/>
              <a:t>Signalling</a:t>
            </a:r>
            <a:r>
              <a:rPr lang="en-US" sz="1600" dirty="0"/>
              <a:t> Transfer Point functions. </a:t>
            </a:r>
            <a:endParaRPr lang="en-GB" sz="1600" dirty="0"/>
          </a:p>
          <a:p>
            <a:r>
              <a:rPr lang="en-GB" sz="1800" dirty="0"/>
              <a:t>NetNumber Diameter Session Controller (DSC)</a:t>
            </a:r>
          </a:p>
          <a:p>
            <a:pPr lvl="1"/>
            <a:r>
              <a:rPr lang="en-GB" sz="1600" dirty="0"/>
              <a:t>The NetNumber Diameter Signalling Controller (DSC) provides a comprehensive set of scalable and flexible functions to enable Diameter-based value-added services and manage the operator's Diameter network highly effectively and in a secure fashion</a:t>
            </a:r>
          </a:p>
          <a:p>
            <a:r>
              <a:rPr lang="en-GB" sz="1800" dirty="0"/>
              <a:t>NetNumber Signalling Firewall (SFW)</a:t>
            </a:r>
          </a:p>
          <a:p>
            <a:pPr lvl="1"/>
            <a:r>
              <a:rPr lang="en-GB" sz="1600" dirty="0"/>
              <a:t>The NetNumber Signalling Firewall provides a comprehensive solution for the TI Sparkle to define rules and matching criteria that help the qualification of the nature of the event. A rich set of capabilities is provided to dissect/log and report security issues.</a:t>
            </a:r>
          </a:p>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buFont typeface="Arial" panose="020B0604020202020204" pitchFamily="34" charset="0"/>
              <a:buChar char="•"/>
              <a:defRPr/>
            </a:pPr>
            <a:r>
              <a:rPr lang="en-US" sz="1200" kern="0" dirty="0">
                <a:solidFill>
                  <a:schemeClr val="tx1">
                    <a:lumMod val="75000"/>
                    <a:lumOff val="25000"/>
                  </a:schemeClr>
                </a:solidFill>
                <a:latin typeface="+mn-lt"/>
                <a:cs typeface="Arial" pitchFamily="34" charset="0"/>
              </a:rPr>
              <a:t>Globally there is a sizeable market for STP replacement, where CSPs have security front-of-mind</a:t>
            </a:r>
          </a:p>
          <a:p>
            <a:pPr marL="285750" lvl="0" indent="-285750">
              <a:buFont typeface="Arial" panose="020B0604020202020204" pitchFamily="34" charset="0"/>
              <a:buChar char="•"/>
              <a:defRPr/>
            </a:pPr>
            <a:r>
              <a:rPr lang="en-US" sz="1200" kern="0" dirty="0">
                <a:solidFill>
                  <a:schemeClr val="tx1">
                    <a:lumMod val="75000"/>
                    <a:lumOff val="25000"/>
                  </a:schemeClr>
                </a:solidFill>
                <a:latin typeface="+mn-lt"/>
                <a:cs typeface="Arial" pitchFamily="34" charset="0"/>
              </a:rPr>
              <a:t>Regardless of vendor divestment, SS7 will play a crucial role in networks and services for the foreseeable future.</a:t>
            </a:r>
          </a:p>
          <a:p>
            <a:pPr marL="285750" lvl="0" indent="-285750">
              <a:buFont typeface="Arial" panose="020B0604020202020204" pitchFamily="34" charset="0"/>
              <a:buChar char="•"/>
              <a:defRPr/>
            </a:pPr>
            <a:r>
              <a:rPr lang="en-US" sz="1200" kern="0" dirty="0">
                <a:solidFill>
                  <a:schemeClr val="tx1">
                    <a:lumMod val="75000"/>
                    <a:lumOff val="25000"/>
                  </a:schemeClr>
                </a:solidFill>
                <a:latin typeface="+mn-lt"/>
                <a:cs typeface="Arial" pitchFamily="34" charset="0"/>
              </a:rPr>
              <a:t>CSPs are faced with a choice of modernization or increased costs to maintain legacy</a:t>
            </a:r>
          </a:p>
          <a:p>
            <a:pPr marL="285750" lvl="0" indent="-285750">
              <a:buFont typeface="Arial" panose="020B0604020202020204" pitchFamily="34" charset="0"/>
              <a:buChar char="•"/>
              <a:defRPr/>
            </a:pPr>
            <a:r>
              <a:rPr lang="en-US" sz="1200" kern="0" dirty="0">
                <a:solidFill>
                  <a:schemeClr val="tx1">
                    <a:lumMod val="75000"/>
                    <a:lumOff val="25000"/>
                  </a:schemeClr>
                </a:solidFill>
                <a:latin typeface="+mn-lt"/>
                <a:cs typeface="Arial" pitchFamily="34" charset="0"/>
              </a:rPr>
              <a:t>Modernization is more than just replacement, it’s rethinking future-network strategy and agility</a:t>
            </a:r>
          </a:p>
          <a:p>
            <a:pPr marL="285750" lvl="0" indent="-285750">
              <a:buFont typeface="Arial" panose="020B0604020202020204" pitchFamily="34" charset="0"/>
              <a:buChar char="•"/>
              <a:defRPr/>
            </a:pPr>
            <a:r>
              <a:rPr lang="en-US" sz="1200" kern="0" dirty="0">
                <a:solidFill>
                  <a:schemeClr val="tx1">
                    <a:lumMod val="75000"/>
                    <a:lumOff val="25000"/>
                  </a:schemeClr>
                </a:solidFill>
                <a:latin typeface="+mn-lt"/>
                <a:cs typeface="Arial" pitchFamily="34" charset="0"/>
              </a:rPr>
              <a:t>Modernization is a software-based platform that supports multiple core applications for next-generation network efficiency, simplification and cost reduction.</a:t>
            </a:r>
          </a:p>
          <a:p>
            <a:endParaRPr lang="en-US" dirty="0"/>
          </a:p>
        </p:txBody>
      </p:sp>
      <p:sp>
        <p:nvSpPr>
          <p:cNvPr id="4" name="Slide Number Placeholder 3"/>
          <p:cNvSpPr>
            <a:spLocks noGrp="1"/>
          </p:cNvSpPr>
          <p:nvPr>
            <p:ph type="sldNum" sz="quarter" idx="5"/>
          </p:nvPr>
        </p:nvSpPr>
        <p:spPr/>
        <p:txBody>
          <a:bodyPr/>
          <a:lstStyle/>
          <a:p>
            <a:fld id="{C4BE1422-7165-4D68-894B-1B5FEE5EB874}" type="slidenum">
              <a:rPr lang="en-US" smtClean="0"/>
              <a:t>33</a:t>
            </a:fld>
            <a:endParaRPr lang="en-US"/>
          </a:p>
        </p:txBody>
      </p:sp>
    </p:spTree>
    <p:extLst>
      <p:ext uri="{BB962C8B-B14F-4D97-AF65-F5344CB8AC3E}">
        <p14:creationId xmlns:p14="http://schemas.microsoft.com/office/powerpoint/2010/main" val="6139695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BE1422-7165-4D68-894B-1B5FEE5EB874}" type="slidenum">
              <a:rPr lang="en-US" smtClean="0"/>
              <a:t>34</a:t>
            </a:fld>
            <a:endParaRPr lang="en-US"/>
          </a:p>
        </p:txBody>
      </p:sp>
    </p:spTree>
    <p:extLst>
      <p:ext uri="{BB962C8B-B14F-4D97-AF65-F5344CB8AC3E}">
        <p14:creationId xmlns:p14="http://schemas.microsoft.com/office/powerpoint/2010/main" val="3033090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Communication Service Providers around the globe are evolving and transforming networks and services towards 5G, through circuit-switched technology, GSM/CDMA and Diameter-controlled LTE/EPC. </a:t>
            </a:r>
          </a:p>
          <a:p>
            <a:pPr lvl="0"/>
            <a:r>
              <a:rPr lang="en-GB" dirty="0"/>
              <a:t>They continue to support a large base of 2G, 3G and PSTN-based customers that will for an unforeseen amount of time, put large demand on the legacy Signaling System 7 (SS7) infrastructure.</a:t>
            </a:r>
          </a:p>
          <a:p>
            <a:r>
              <a:rPr lang="en-US" dirty="0"/>
              <a:t>.</a:t>
            </a:r>
          </a:p>
          <a:p>
            <a:r>
              <a:rPr lang="en-US" dirty="0"/>
              <a:t>.</a:t>
            </a:r>
          </a:p>
          <a:p>
            <a:r>
              <a:rPr lang="en-US" dirty="0"/>
              <a:t>.</a:t>
            </a:r>
          </a:p>
          <a:p>
            <a:r>
              <a:rPr lang="en-US" dirty="0"/>
              <a:t>.</a:t>
            </a:r>
          </a:p>
          <a:p>
            <a:r>
              <a:rPr lang="en-US" dirty="0"/>
              <a:t>.</a:t>
            </a:r>
          </a:p>
          <a:p>
            <a:r>
              <a:rPr lang="en-US" dirty="0"/>
              <a:t>.</a:t>
            </a:r>
          </a:p>
          <a:p>
            <a:r>
              <a:rPr lang="en-US" dirty="0"/>
              <a:t>.</a:t>
            </a:r>
          </a:p>
          <a:p>
            <a:pPr lvl="0"/>
            <a:r>
              <a:rPr lang="en-GB" sz="1600" dirty="0"/>
              <a:t>Communication Service Providers around the globe are evolving and transforming networks and services towards 5G, through circuit-switched technology, GSM/CDMA and Diameter-controlled LTE/EPC. </a:t>
            </a:r>
          </a:p>
          <a:p>
            <a:pPr lvl="0"/>
            <a:r>
              <a:rPr lang="en-GB" sz="1600" dirty="0"/>
              <a:t>They continue to support a large base of 2G, 3G and PSTN-based customers that will for an unforeseen amount of time, put large demand on the legacy Signaling System 7 (SS7) infrastructure.</a:t>
            </a:r>
          </a:p>
          <a:p>
            <a:pPr lvl="0"/>
            <a:r>
              <a:rPr lang="en-GB" sz="1600" dirty="0"/>
              <a:t>Since SS7 networks started deploying more than 30 years ago, there have been numerous vendors of Signaling Transfer Points (STP) including most switching equipment vendors and focused suppliers. </a:t>
            </a:r>
          </a:p>
          <a:p>
            <a:pPr lvl="0"/>
            <a:r>
              <a:rPr lang="en-GB" sz="1600" dirty="0"/>
              <a:t>The STP plays a critical role in the SS7 system, routing and relaying signaling messages between end-points and other transfer-points. With many of these end-points not only still in service, but in some cases growing in number, it’s important to maintain the sustainability of the current SS7 signaling infrastructure while evolution and transformation continues.</a:t>
            </a:r>
          </a:p>
          <a:p>
            <a:pPr lvl="0"/>
            <a:r>
              <a:rPr lang="en-GB" sz="1600" dirty="0"/>
              <a:t>Network maturity around the globe has led to erosion of the STP market, which in turn has highlighted the crucial need for operators to maintain the integrity of the SS7 network and it’s causing a major concern to service providers.</a:t>
            </a:r>
          </a:p>
          <a:p>
            <a:pPr lvl="0"/>
            <a:r>
              <a:rPr lang="en-GB" sz="1600" dirty="0"/>
              <a:t>Many incumbent STP vendors have faced the decision to modernise and evolve or end-of-life, placing operators with multi-generation networks and legacy technology-dependant customer services at risk.</a:t>
            </a:r>
          </a:p>
          <a:p>
            <a:pPr lvl="0"/>
            <a:r>
              <a:rPr lang="en-GB" sz="1600" dirty="0"/>
              <a:t>So the major question on the lips of CSPs worldwide is “What do I do with my SS7 Signaling Transfer Points?”</a:t>
            </a:r>
          </a:p>
          <a:p>
            <a:endParaRPr lang="en-US" dirty="0"/>
          </a:p>
        </p:txBody>
      </p:sp>
      <p:sp>
        <p:nvSpPr>
          <p:cNvPr id="4" name="Slide Number Placeholder 3"/>
          <p:cNvSpPr>
            <a:spLocks noGrp="1"/>
          </p:cNvSpPr>
          <p:nvPr>
            <p:ph type="sldNum" sz="quarter" idx="5"/>
          </p:nvPr>
        </p:nvSpPr>
        <p:spPr/>
        <p:txBody>
          <a:bodyPr/>
          <a:lstStyle/>
          <a:p>
            <a:fld id="{C4BE1422-7165-4D68-894B-1B5FEE5EB874}" type="slidenum">
              <a:rPr lang="en-US" smtClean="0"/>
              <a:t>3</a:t>
            </a:fld>
            <a:endParaRPr lang="en-US"/>
          </a:p>
        </p:txBody>
      </p:sp>
    </p:spTree>
    <p:extLst>
      <p:ext uri="{BB962C8B-B14F-4D97-AF65-F5344CB8AC3E}">
        <p14:creationId xmlns:p14="http://schemas.microsoft.com/office/powerpoint/2010/main" val="3892985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GB" dirty="0"/>
              <a:t>Since SS7 networks started deploying more than 30 years ago, there have been numerous vendors of Signaling Transfer Points (STP) including most switching equipment vendors and focused suppliers. </a:t>
            </a:r>
          </a:p>
          <a:p>
            <a:pPr lvl="1"/>
            <a:r>
              <a:rPr lang="en-GB" dirty="0"/>
              <a:t>The STP plays a critical role in the SS7 system, routing and relaying signaling messages between end-points and other transfer-points. With many of these end-points not only still in service, but in some cases growing in number, it’s important to maintain the sustainability of the current SS7 signaling infrastructure while evolution and transformation continues.</a:t>
            </a:r>
          </a:p>
          <a:p>
            <a:endParaRPr lang="en-US" dirty="0"/>
          </a:p>
        </p:txBody>
      </p:sp>
      <p:sp>
        <p:nvSpPr>
          <p:cNvPr id="4" name="Slide Number Placeholder 3"/>
          <p:cNvSpPr>
            <a:spLocks noGrp="1"/>
          </p:cNvSpPr>
          <p:nvPr>
            <p:ph type="sldNum" sz="quarter" idx="5"/>
          </p:nvPr>
        </p:nvSpPr>
        <p:spPr/>
        <p:txBody>
          <a:bodyPr/>
          <a:lstStyle/>
          <a:p>
            <a:fld id="{C4BE1422-7165-4D68-894B-1B5FEE5EB874}" type="slidenum">
              <a:rPr lang="en-US" smtClean="0"/>
              <a:t>4</a:t>
            </a:fld>
            <a:endParaRPr lang="en-US"/>
          </a:p>
        </p:txBody>
      </p:sp>
    </p:spTree>
    <p:extLst>
      <p:ext uri="{BB962C8B-B14F-4D97-AF65-F5344CB8AC3E}">
        <p14:creationId xmlns:p14="http://schemas.microsoft.com/office/powerpoint/2010/main" val="1198900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GB" sz="1600" dirty="0"/>
              <a:t>Network maturity around the globe has led to erosion of the STP market, which in turn has highlighted the crucial need for operators to maintain the integrity of the SS7 network and it’s causing a major concern to service providers.</a:t>
            </a:r>
          </a:p>
          <a:p>
            <a:pPr lvl="1"/>
            <a:r>
              <a:rPr lang="en-GB" sz="1600" dirty="0"/>
              <a:t>Many incumbent STP vendors have faced the decision to modernise and evolve or end-of-life, placing operators with multi-generation networks and legacy technology-dependant customer services at risk.</a:t>
            </a:r>
          </a:p>
          <a:p>
            <a:pPr lvl="1"/>
            <a:r>
              <a:rPr lang="en-GB" sz="1600" dirty="0"/>
              <a:t>So the major question on the lips of CSPs worldwide is “What do I do with my SS7 Signaling Transfer Points?”</a:t>
            </a:r>
          </a:p>
          <a:p>
            <a:endParaRPr lang="en-US" dirty="0"/>
          </a:p>
        </p:txBody>
      </p:sp>
      <p:sp>
        <p:nvSpPr>
          <p:cNvPr id="4" name="Slide Number Placeholder 3"/>
          <p:cNvSpPr>
            <a:spLocks noGrp="1"/>
          </p:cNvSpPr>
          <p:nvPr>
            <p:ph type="sldNum" sz="quarter" idx="5"/>
          </p:nvPr>
        </p:nvSpPr>
        <p:spPr/>
        <p:txBody>
          <a:bodyPr/>
          <a:lstStyle/>
          <a:p>
            <a:fld id="{C4BE1422-7165-4D68-894B-1B5FEE5EB874}" type="slidenum">
              <a:rPr lang="en-US" smtClean="0"/>
              <a:t>5</a:t>
            </a:fld>
            <a:endParaRPr lang="en-US"/>
          </a:p>
        </p:txBody>
      </p:sp>
    </p:spTree>
    <p:extLst>
      <p:ext uri="{BB962C8B-B14F-4D97-AF65-F5344CB8AC3E}">
        <p14:creationId xmlns:p14="http://schemas.microsoft.com/office/powerpoint/2010/main" val="2343360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GB" sz="1600" dirty="0"/>
              <a:t>Network maturity around the globe has led to erosion of the STP market, which in turn has highlighted the crucial need for operators to maintain the integrity of the SS7 network and it’s causing a major concern to service providers.</a:t>
            </a:r>
          </a:p>
          <a:p>
            <a:pPr lvl="1"/>
            <a:r>
              <a:rPr lang="en-GB" sz="1600" dirty="0"/>
              <a:t>Many incumbent STP vendors have faced the decision to modernise and evolve or end-of-life, placing operators with multi-generation networks and legacy technology-dependant customer services at risk.</a:t>
            </a:r>
          </a:p>
          <a:p>
            <a:pPr lvl="1"/>
            <a:r>
              <a:rPr lang="en-GB" sz="1600" dirty="0"/>
              <a:t>So the major question on the lips of CSPs worldwide is “What do I do with my SS7 Signaling Transfer Points?”</a:t>
            </a:r>
          </a:p>
          <a:p>
            <a:endParaRPr lang="en-US" dirty="0"/>
          </a:p>
        </p:txBody>
      </p:sp>
      <p:sp>
        <p:nvSpPr>
          <p:cNvPr id="4" name="Slide Number Placeholder 3"/>
          <p:cNvSpPr>
            <a:spLocks noGrp="1"/>
          </p:cNvSpPr>
          <p:nvPr>
            <p:ph type="sldNum" sz="quarter" idx="5"/>
          </p:nvPr>
        </p:nvSpPr>
        <p:spPr/>
        <p:txBody>
          <a:bodyPr/>
          <a:lstStyle/>
          <a:p>
            <a:fld id="{C4BE1422-7165-4D68-894B-1B5FEE5EB874}" type="slidenum">
              <a:rPr lang="en-US" smtClean="0"/>
              <a:t>6</a:t>
            </a:fld>
            <a:endParaRPr lang="en-US"/>
          </a:p>
        </p:txBody>
      </p:sp>
    </p:spTree>
    <p:extLst>
      <p:ext uri="{BB962C8B-B14F-4D97-AF65-F5344CB8AC3E}">
        <p14:creationId xmlns:p14="http://schemas.microsoft.com/office/powerpoint/2010/main" val="812466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GB" sz="1600" dirty="0"/>
              <a:t>Network maturity around the globe has led to erosion of the STP market, which in turn has highlighted the crucial need for operators to maintain the integrity of the SS7 network and it’s causing a major concern to service providers.</a:t>
            </a:r>
          </a:p>
          <a:p>
            <a:pPr lvl="1"/>
            <a:r>
              <a:rPr lang="en-GB" sz="1600" dirty="0"/>
              <a:t>Many incumbent STP vendors have faced the decision to modernise and evolve or end-of-life, placing operators with multi-generation networks and legacy technology-dependant customer services at risk.</a:t>
            </a:r>
          </a:p>
          <a:p>
            <a:pPr lvl="1"/>
            <a:r>
              <a:rPr lang="en-GB" sz="1600" dirty="0"/>
              <a:t>So the major question on the lips of CSPs worldwide is “What do I do with my SS7 Signaling Transfer Points?”</a:t>
            </a:r>
          </a:p>
          <a:p>
            <a:endParaRPr lang="en-US" dirty="0"/>
          </a:p>
        </p:txBody>
      </p:sp>
      <p:sp>
        <p:nvSpPr>
          <p:cNvPr id="4" name="Slide Number Placeholder 3"/>
          <p:cNvSpPr>
            <a:spLocks noGrp="1"/>
          </p:cNvSpPr>
          <p:nvPr>
            <p:ph type="sldNum" sz="quarter" idx="5"/>
          </p:nvPr>
        </p:nvSpPr>
        <p:spPr/>
        <p:txBody>
          <a:bodyPr/>
          <a:lstStyle/>
          <a:p>
            <a:fld id="{C4BE1422-7165-4D68-894B-1B5FEE5EB874}" type="slidenum">
              <a:rPr lang="en-US" smtClean="0"/>
              <a:t>7</a:t>
            </a:fld>
            <a:endParaRPr lang="en-US"/>
          </a:p>
        </p:txBody>
      </p:sp>
    </p:spTree>
    <p:extLst>
      <p:ext uri="{BB962C8B-B14F-4D97-AF65-F5344CB8AC3E}">
        <p14:creationId xmlns:p14="http://schemas.microsoft.com/office/powerpoint/2010/main" val="1583670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BE1422-7165-4D68-894B-1B5FEE5EB874}" type="slidenum">
              <a:rPr lang="en-US" smtClean="0"/>
              <a:t>8</a:t>
            </a:fld>
            <a:endParaRPr lang="en-US"/>
          </a:p>
        </p:txBody>
      </p:sp>
    </p:spTree>
    <p:extLst>
      <p:ext uri="{BB962C8B-B14F-4D97-AF65-F5344CB8AC3E}">
        <p14:creationId xmlns:p14="http://schemas.microsoft.com/office/powerpoint/2010/main" val="3587941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BE1422-7165-4D68-894B-1B5FEE5EB874}" type="slidenum">
              <a:rPr lang="en-US" smtClean="0"/>
              <a:t>15</a:t>
            </a:fld>
            <a:endParaRPr lang="en-US"/>
          </a:p>
        </p:txBody>
      </p:sp>
    </p:spTree>
    <p:extLst>
      <p:ext uri="{BB962C8B-B14F-4D97-AF65-F5344CB8AC3E}">
        <p14:creationId xmlns:p14="http://schemas.microsoft.com/office/powerpoint/2010/main" val="24252376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4_Title Option 1">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53BC76C-3EE5-4AE9-9ACB-A7BAA8D55BB6}"/>
              </a:ext>
            </a:extLst>
          </p:cNvPr>
          <p:cNvSpPr/>
          <p:nvPr userDrawn="1"/>
        </p:nvSpPr>
        <p:spPr>
          <a:xfrm>
            <a:off x="0" y="0"/>
            <a:ext cx="12192001" cy="6857999"/>
          </a:xfrm>
          <a:custGeom>
            <a:avLst/>
            <a:gdLst>
              <a:gd name="connsiteX0" fmla="*/ 0 w 12192001"/>
              <a:gd name="connsiteY0" fmla="*/ 0 h 6857999"/>
              <a:gd name="connsiteX1" fmla="*/ 8051879 w 12192001"/>
              <a:gd name="connsiteY1" fmla="*/ 0 h 6857999"/>
              <a:gd name="connsiteX2" fmla="*/ 8188644 w 12192001"/>
              <a:gd name="connsiteY2" fmla="*/ 45882 h 6857999"/>
              <a:gd name="connsiteX3" fmla="*/ 12168980 w 12192001"/>
              <a:gd name="connsiteY3" fmla="*/ 2710457 h 6857999"/>
              <a:gd name="connsiteX4" fmla="*/ 12192000 w 12192001"/>
              <a:gd name="connsiteY4" fmla="*/ 2755542 h 6857999"/>
              <a:gd name="connsiteX5" fmla="*/ 12192000 w 12192001"/>
              <a:gd name="connsiteY5" fmla="*/ 4397916 h 6857999"/>
              <a:gd name="connsiteX6" fmla="*/ 12192001 w 12192001"/>
              <a:gd name="connsiteY6" fmla="*/ 4397916 h 6857999"/>
              <a:gd name="connsiteX7" fmla="*/ 12192001 w 12192001"/>
              <a:gd name="connsiteY7" fmla="*/ 6857999 h 6857999"/>
              <a:gd name="connsiteX8" fmla="*/ 1 w 12192001"/>
              <a:gd name="connsiteY8" fmla="*/ 6857999 h 6857999"/>
              <a:gd name="connsiteX9" fmla="*/ 1 w 12192001"/>
              <a:gd name="connsiteY9" fmla="*/ 4397916 h 6857999"/>
              <a:gd name="connsiteX10" fmla="*/ 0 w 12192001"/>
              <a:gd name="connsiteY10" fmla="*/ 439791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1" h="6857999">
                <a:moveTo>
                  <a:pt x="0" y="0"/>
                </a:moveTo>
                <a:lnTo>
                  <a:pt x="8051879" y="0"/>
                </a:lnTo>
                <a:lnTo>
                  <a:pt x="8188644" y="45882"/>
                </a:lnTo>
                <a:cubicBezTo>
                  <a:pt x="10184932" y="748110"/>
                  <a:pt x="11601692" y="1708177"/>
                  <a:pt x="12168980" y="2710457"/>
                </a:cubicBezTo>
                <a:lnTo>
                  <a:pt x="12192000" y="2755542"/>
                </a:lnTo>
                <a:lnTo>
                  <a:pt x="12192000" y="4397916"/>
                </a:lnTo>
                <a:lnTo>
                  <a:pt x="12192001" y="4397916"/>
                </a:lnTo>
                <a:lnTo>
                  <a:pt x="12192001" y="6857999"/>
                </a:lnTo>
                <a:lnTo>
                  <a:pt x="1" y="6857999"/>
                </a:lnTo>
                <a:lnTo>
                  <a:pt x="1" y="4397916"/>
                </a:lnTo>
                <a:lnTo>
                  <a:pt x="0" y="4397916"/>
                </a:lnTo>
                <a:close/>
              </a:path>
            </a:pathLst>
          </a:cu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4" name="Freeform: Shape 13">
            <a:extLst>
              <a:ext uri="{FF2B5EF4-FFF2-40B4-BE49-F238E27FC236}">
                <a16:creationId xmlns:a16="http://schemas.microsoft.com/office/drawing/2014/main" id="{1A485F73-ACD1-44D5-BED2-F0DFB5388486}"/>
              </a:ext>
            </a:extLst>
          </p:cNvPr>
          <p:cNvSpPr/>
          <p:nvPr userDrawn="1"/>
        </p:nvSpPr>
        <p:spPr>
          <a:xfrm>
            <a:off x="0" y="1"/>
            <a:ext cx="12192001" cy="6857999"/>
          </a:xfrm>
          <a:custGeom>
            <a:avLst/>
            <a:gdLst>
              <a:gd name="connsiteX0" fmla="*/ 0 w 12192001"/>
              <a:gd name="connsiteY0" fmla="*/ 0 h 6857999"/>
              <a:gd name="connsiteX1" fmla="*/ 8051879 w 12192001"/>
              <a:gd name="connsiteY1" fmla="*/ 0 h 6857999"/>
              <a:gd name="connsiteX2" fmla="*/ 8188644 w 12192001"/>
              <a:gd name="connsiteY2" fmla="*/ 45882 h 6857999"/>
              <a:gd name="connsiteX3" fmla="*/ 12168980 w 12192001"/>
              <a:gd name="connsiteY3" fmla="*/ 2710457 h 6857999"/>
              <a:gd name="connsiteX4" fmla="*/ 12192000 w 12192001"/>
              <a:gd name="connsiteY4" fmla="*/ 2755542 h 6857999"/>
              <a:gd name="connsiteX5" fmla="*/ 12192000 w 12192001"/>
              <a:gd name="connsiteY5" fmla="*/ 4397916 h 6857999"/>
              <a:gd name="connsiteX6" fmla="*/ 12192001 w 12192001"/>
              <a:gd name="connsiteY6" fmla="*/ 4397916 h 6857999"/>
              <a:gd name="connsiteX7" fmla="*/ 12192001 w 12192001"/>
              <a:gd name="connsiteY7" fmla="*/ 6857999 h 6857999"/>
              <a:gd name="connsiteX8" fmla="*/ 1 w 12192001"/>
              <a:gd name="connsiteY8" fmla="*/ 6857999 h 6857999"/>
              <a:gd name="connsiteX9" fmla="*/ 1 w 12192001"/>
              <a:gd name="connsiteY9" fmla="*/ 4397916 h 6857999"/>
              <a:gd name="connsiteX10" fmla="*/ 0 w 12192001"/>
              <a:gd name="connsiteY10" fmla="*/ 439791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1" h="6857999">
                <a:moveTo>
                  <a:pt x="0" y="0"/>
                </a:moveTo>
                <a:lnTo>
                  <a:pt x="8051879" y="0"/>
                </a:lnTo>
                <a:lnTo>
                  <a:pt x="8188644" y="45882"/>
                </a:lnTo>
                <a:cubicBezTo>
                  <a:pt x="10184932" y="748110"/>
                  <a:pt x="11601692" y="1708177"/>
                  <a:pt x="12168980" y="2710457"/>
                </a:cubicBezTo>
                <a:lnTo>
                  <a:pt x="12192000" y="2755542"/>
                </a:lnTo>
                <a:lnTo>
                  <a:pt x="12192000" y="4397916"/>
                </a:lnTo>
                <a:lnTo>
                  <a:pt x="12192001" y="4397916"/>
                </a:lnTo>
                <a:lnTo>
                  <a:pt x="12192001" y="6857999"/>
                </a:lnTo>
                <a:lnTo>
                  <a:pt x="1" y="6857999"/>
                </a:lnTo>
                <a:lnTo>
                  <a:pt x="1" y="4397916"/>
                </a:lnTo>
                <a:lnTo>
                  <a:pt x="0" y="4397916"/>
                </a:lnTo>
                <a:close/>
              </a:path>
            </a:pathLst>
          </a:custGeom>
          <a:gradFill>
            <a:gsLst>
              <a:gs pos="0">
                <a:schemeClr val="accent1"/>
              </a:gs>
              <a:gs pos="48000">
                <a:schemeClr val="accent1">
                  <a:alpha val="45000"/>
                </a:schemeClr>
              </a:gs>
              <a:gs pos="100000">
                <a:schemeClr val="accent1">
                  <a:lumMod val="60000"/>
                  <a:lumOff val="40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58" name="Picture 57">
            <a:extLst>
              <a:ext uri="{FF2B5EF4-FFF2-40B4-BE49-F238E27FC236}">
                <a16:creationId xmlns:a16="http://schemas.microsoft.com/office/drawing/2014/main" id="{FA142EC5-A7DB-49CF-861F-69D9F7A3BAB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169071" y="329236"/>
            <a:ext cx="1807029" cy="490114"/>
          </a:xfrm>
          <a:prstGeom prst="rect">
            <a:avLst/>
          </a:prstGeom>
        </p:spPr>
      </p:pic>
      <p:sp>
        <p:nvSpPr>
          <p:cNvPr id="6" name="Text Placeholder 20">
            <a:extLst>
              <a:ext uri="{FF2B5EF4-FFF2-40B4-BE49-F238E27FC236}">
                <a16:creationId xmlns:a16="http://schemas.microsoft.com/office/drawing/2014/main" id="{F917BD43-F62A-46DA-9F0A-2ADE62D120A1}"/>
              </a:ext>
            </a:extLst>
          </p:cNvPr>
          <p:cNvSpPr>
            <a:spLocks noGrp="1"/>
          </p:cNvSpPr>
          <p:nvPr>
            <p:ph type="body" sz="quarter" idx="12"/>
          </p:nvPr>
        </p:nvSpPr>
        <p:spPr>
          <a:xfrm>
            <a:off x="6141720" y="4419608"/>
            <a:ext cx="5212080" cy="1048254"/>
          </a:xfrm>
          <a:prstGeom prst="rect">
            <a:avLst/>
          </a:prstGeom>
        </p:spPr>
        <p:txBody>
          <a:bodyPr anchor="b" anchorCtr="0"/>
          <a:lstStyle>
            <a:lvl1pPr marL="0" indent="0" algn="r">
              <a:lnSpc>
                <a:spcPct val="85000"/>
              </a:lnSpc>
              <a:spcBef>
                <a:spcPts val="0"/>
              </a:spcBef>
              <a:buNone/>
              <a:defRPr sz="3200" b="1" cap="all" baseline="0">
                <a:solidFill>
                  <a:schemeClr val="bg1"/>
                </a:solidFill>
              </a:defRPr>
            </a:lvl1pPr>
          </a:lstStyle>
          <a:p>
            <a:pPr lvl="0"/>
            <a:r>
              <a:rPr lang="en-US"/>
              <a:t>Click to edit Master text styles</a:t>
            </a:r>
          </a:p>
        </p:txBody>
      </p:sp>
      <p:sp>
        <p:nvSpPr>
          <p:cNvPr id="9" name="Text Placeholder 20">
            <a:extLst>
              <a:ext uri="{FF2B5EF4-FFF2-40B4-BE49-F238E27FC236}">
                <a16:creationId xmlns:a16="http://schemas.microsoft.com/office/drawing/2014/main" id="{F817AFCC-2AE6-4BB5-B8A9-E11573BF40CB}"/>
              </a:ext>
            </a:extLst>
          </p:cNvPr>
          <p:cNvSpPr>
            <a:spLocks noGrp="1"/>
          </p:cNvSpPr>
          <p:nvPr>
            <p:ph type="body" sz="quarter" idx="13"/>
          </p:nvPr>
        </p:nvSpPr>
        <p:spPr>
          <a:xfrm>
            <a:off x="6141720" y="5683050"/>
            <a:ext cx="5212080" cy="304800"/>
          </a:xfrm>
          <a:prstGeom prst="rect">
            <a:avLst/>
          </a:prstGeom>
        </p:spPr>
        <p:txBody>
          <a:bodyPr anchor="ctr"/>
          <a:lstStyle>
            <a:lvl1pPr marL="0" indent="0" algn="r">
              <a:buNone/>
              <a:defRPr sz="1600" b="0">
                <a:solidFill>
                  <a:schemeClr val="bg1"/>
                </a:solidFill>
              </a:defRPr>
            </a:lvl1pPr>
          </a:lstStyle>
          <a:p>
            <a:pPr lvl="0"/>
            <a:r>
              <a:rPr lang="en-US"/>
              <a:t>Click to edit Master text styles</a:t>
            </a:r>
          </a:p>
        </p:txBody>
      </p:sp>
      <p:cxnSp>
        <p:nvCxnSpPr>
          <p:cNvPr id="64" name="Straight Connector 63">
            <a:extLst>
              <a:ext uri="{FF2B5EF4-FFF2-40B4-BE49-F238E27FC236}">
                <a16:creationId xmlns:a16="http://schemas.microsoft.com/office/drawing/2014/main" id="{01FB8EB9-4C95-4349-B950-0AC9806224D7}"/>
              </a:ext>
            </a:extLst>
          </p:cNvPr>
          <p:cNvCxnSpPr>
            <a:cxnSpLocks/>
          </p:cNvCxnSpPr>
          <p:nvPr userDrawn="1"/>
        </p:nvCxnSpPr>
        <p:spPr>
          <a:xfrm flipH="1">
            <a:off x="6858000" y="5581450"/>
            <a:ext cx="4495800" cy="0"/>
          </a:xfrm>
          <a:prstGeom prst="line">
            <a:avLst/>
          </a:prstGeom>
          <a:ln>
            <a:gradFill>
              <a:gsLst>
                <a:gs pos="100000">
                  <a:schemeClr val="accent1">
                    <a:lumMod val="60000"/>
                    <a:lumOff val="40000"/>
                  </a:schemeClr>
                </a:gs>
                <a:gs pos="43000">
                  <a:schemeClr val="accent1">
                    <a:lumMod val="5000"/>
                    <a:lumOff val="95000"/>
                  </a:schemeClr>
                </a:gs>
                <a:gs pos="0">
                  <a:schemeClr val="accent1">
                    <a:lumMod val="60000"/>
                    <a:lumOff val="40000"/>
                  </a:schemeClr>
                </a:gs>
              </a:gsLst>
              <a:lin ang="102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3992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992">
          <p15:clr>
            <a:srgbClr val="5ACBF0"/>
          </p15:clr>
        </p15:guide>
        <p15:guide id="2" orient="horz" pos="3240">
          <p15:clr>
            <a:srgbClr val="5ACBF0"/>
          </p15:clr>
        </p15:guide>
        <p15:guide id="3" orient="horz" pos="3336">
          <p15:clr>
            <a:srgbClr val="5ACBF0"/>
          </p15:clr>
        </p15:guide>
        <p15:guide id="5" orient="horz" pos="3960">
          <p15:clr>
            <a:srgbClr val="5ACBF0"/>
          </p15:clr>
        </p15:guide>
        <p15:guide id="6" orient="horz" pos="4032">
          <p15:clr>
            <a:srgbClr val="5ACBF0"/>
          </p15:clr>
        </p15:guide>
        <p15:guide id="7" orient="horz" pos="4224">
          <p15:clr>
            <a:srgbClr val="5ACBF0"/>
          </p15:clr>
        </p15:guide>
        <p15:guide id="8" orient="horz" pos="3432">
          <p15:clr>
            <a:srgbClr val="5ACBF0"/>
          </p15:clr>
        </p15:guide>
        <p15:guide id="9" pos="240">
          <p15:clr>
            <a:srgbClr val="5ACBF0"/>
          </p15:clr>
        </p15:guide>
        <p15:guide id="10" pos="7440">
          <p15:clr>
            <a:srgbClr val="5ACBF0"/>
          </p15:clr>
        </p15:guide>
        <p15:guide id="11" orient="horz" pos="144">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mplate Option 1 (2 Column Content/Objec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BAFBAF-E726-4C64-945A-39387C0BEE44}"/>
              </a:ext>
            </a:extLst>
          </p:cNvPr>
          <p:cNvSpPr>
            <a:spLocks noGrp="1"/>
          </p:cNvSpPr>
          <p:nvPr>
            <p:ph type="title"/>
          </p:nvPr>
        </p:nvSpPr>
        <p:spPr/>
        <p:txBody>
          <a:bodyPr/>
          <a:lstStyle/>
          <a:p>
            <a:r>
              <a:rPr lang="en-US"/>
              <a:t>Click to edit Master title style</a:t>
            </a:r>
          </a:p>
        </p:txBody>
      </p:sp>
      <p:cxnSp>
        <p:nvCxnSpPr>
          <p:cNvPr id="9" name="Straight Connector 8">
            <a:extLst>
              <a:ext uri="{FF2B5EF4-FFF2-40B4-BE49-F238E27FC236}">
                <a16:creationId xmlns:a16="http://schemas.microsoft.com/office/drawing/2014/main" id="{FD9528B4-00A7-4E35-BB97-3FABA9254843}"/>
              </a:ext>
            </a:extLst>
          </p:cNvPr>
          <p:cNvCxnSpPr>
            <a:cxnSpLocks/>
          </p:cNvCxnSpPr>
          <p:nvPr userDrawn="1"/>
        </p:nvCxnSpPr>
        <p:spPr>
          <a:xfrm>
            <a:off x="60960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80B770C-752C-463D-B295-5925F7B41859}"/>
              </a:ext>
            </a:extLst>
          </p:cNvPr>
          <p:cNvSpPr>
            <a:spLocks noGrp="1"/>
          </p:cNvSpPr>
          <p:nvPr>
            <p:ph type="body" sz="quarter" idx="11" hasCustomPrompt="1"/>
          </p:nvPr>
        </p:nvSpPr>
        <p:spPr>
          <a:xfrm>
            <a:off x="381000" y="1371600"/>
            <a:ext cx="5486400" cy="457200"/>
          </a:xfrm>
        </p:spPr>
        <p:txBody>
          <a:bodyPr anchor="b"/>
          <a:lstStyle>
            <a:lvl1pPr marL="0" indent="0">
              <a:lnSpc>
                <a:spcPct val="80000"/>
              </a:lnSpc>
              <a:spcBef>
                <a:spcPts val="0"/>
              </a:spcBef>
              <a:buNone/>
              <a:defRPr sz="2400" b="1">
                <a:solidFill>
                  <a:schemeClr val="accent5"/>
                </a:solidFill>
              </a:defRPr>
            </a:lvl1pPr>
          </a:lstStyle>
          <a:p>
            <a:pPr lvl="0"/>
            <a:r>
              <a:rPr lang="en-US" dirty="0"/>
              <a:t>Click to add text</a:t>
            </a:r>
          </a:p>
        </p:txBody>
      </p:sp>
      <p:sp>
        <p:nvSpPr>
          <p:cNvPr id="11" name="Content Placeholder 10">
            <a:extLst>
              <a:ext uri="{FF2B5EF4-FFF2-40B4-BE49-F238E27FC236}">
                <a16:creationId xmlns:a16="http://schemas.microsoft.com/office/drawing/2014/main" id="{1D400AB6-56C8-4109-A799-EFED2742CA2D}"/>
              </a:ext>
            </a:extLst>
          </p:cNvPr>
          <p:cNvSpPr>
            <a:spLocks noGrp="1"/>
          </p:cNvSpPr>
          <p:nvPr>
            <p:ph sz="quarter" idx="12"/>
          </p:nvPr>
        </p:nvSpPr>
        <p:spPr>
          <a:xfrm>
            <a:off x="381000" y="1947671"/>
            <a:ext cx="5486400" cy="36911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265ADAE6-E012-4547-B099-E17812BB38DA}"/>
              </a:ext>
            </a:extLst>
          </p:cNvPr>
          <p:cNvSpPr>
            <a:spLocks noGrp="1"/>
          </p:cNvSpPr>
          <p:nvPr>
            <p:ph sz="quarter" idx="13" hasCustomPrompt="1"/>
          </p:nvPr>
        </p:nvSpPr>
        <p:spPr>
          <a:xfrm>
            <a:off x="6324600" y="1371600"/>
            <a:ext cx="5486400" cy="4267200"/>
          </a:xfrm>
        </p:spPr>
        <p:txBody>
          <a:bodyPr anchor="ctr"/>
          <a:lstStyle>
            <a:lvl1pPr marL="0" indent="0" algn="ctr">
              <a:buNone/>
              <a:defRPr>
                <a:solidFill>
                  <a:schemeClr val="accent1"/>
                </a:solidFill>
              </a:defRPr>
            </a:lvl1pPr>
          </a:lstStyle>
          <a:p>
            <a:pPr lvl="0"/>
            <a:r>
              <a:rPr lang="en-US" dirty="0"/>
              <a:t>Object</a:t>
            </a:r>
          </a:p>
        </p:txBody>
      </p:sp>
      <p:pic>
        <p:nvPicPr>
          <p:cNvPr id="8" name="Picture 7">
            <a:extLst>
              <a:ext uri="{FF2B5EF4-FFF2-40B4-BE49-F238E27FC236}">
                <a16:creationId xmlns:a16="http://schemas.microsoft.com/office/drawing/2014/main" id="{2207A2D8-5C98-8D4F-8C64-8EEFBD4B7EED}"/>
              </a:ext>
            </a:extLst>
          </p:cNvPr>
          <p:cNvPicPr>
            <a:picLocks noChangeAspect="1"/>
          </p:cNvPicPr>
          <p:nvPr userDrawn="1"/>
        </p:nvPicPr>
        <p:blipFill>
          <a:blip r:embed="rId2"/>
          <a:stretch>
            <a:fillRect/>
          </a:stretch>
        </p:blipFill>
        <p:spPr>
          <a:xfrm>
            <a:off x="342900" y="6286500"/>
            <a:ext cx="11468100" cy="495300"/>
          </a:xfrm>
          <a:prstGeom prst="rect">
            <a:avLst/>
          </a:prstGeom>
        </p:spPr>
      </p:pic>
    </p:spTree>
    <p:extLst>
      <p:ext uri="{BB962C8B-B14F-4D97-AF65-F5344CB8AC3E}">
        <p14:creationId xmlns:p14="http://schemas.microsoft.com/office/powerpoint/2010/main" val="1312760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240">
          <p15:clr>
            <a:srgbClr val="FBAE40"/>
          </p15:clr>
        </p15:guide>
        <p15:guide id="9" pos="7440">
          <p15:clr>
            <a:srgbClr val="FBAE40"/>
          </p15:clr>
        </p15:guide>
        <p15:guide id="10" orient="horz" pos="1152">
          <p15:clr>
            <a:srgbClr val="FBAE40"/>
          </p15:clr>
        </p15:guide>
        <p15:guide id="11" orient="horz" pos="1224">
          <p15:clr>
            <a:srgbClr val="FBAE40"/>
          </p15:clr>
        </p15:guide>
        <p15:guide id="12" pos="3696">
          <p15:clr>
            <a:srgbClr val="FBAE40"/>
          </p15:clr>
        </p15:guide>
        <p15:guide id="13" pos="398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emplate Option 1 (2 Column Content/Objec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BAFBAF-E726-4C64-945A-39387C0BEE44}"/>
              </a:ext>
            </a:extLst>
          </p:cNvPr>
          <p:cNvSpPr>
            <a:spLocks noGrp="1"/>
          </p:cNvSpPr>
          <p:nvPr>
            <p:ph type="title"/>
          </p:nvPr>
        </p:nvSpPr>
        <p:spPr/>
        <p:txBody>
          <a:bodyPr/>
          <a:lstStyle/>
          <a:p>
            <a:r>
              <a:rPr lang="en-US"/>
              <a:t>Click to edit Master title style</a:t>
            </a:r>
          </a:p>
        </p:txBody>
      </p:sp>
      <p:cxnSp>
        <p:nvCxnSpPr>
          <p:cNvPr id="9" name="Straight Connector 8">
            <a:extLst>
              <a:ext uri="{FF2B5EF4-FFF2-40B4-BE49-F238E27FC236}">
                <a16:creationId xmlns:a16="http://schemas.microsoft.com/office/drawing/2014/main" id="{FD9528B4-00A7-4E35-BB97-3FABA9254843}"/>
              </a:ext>
            </a:extLst>
          </p:cNvPr>
          <p:cNvCxnSpPr>
            <a:cxnSpLocks/>
          </p:cNvCxnSpPr>
          <p:nvPr userDrawn="1"/>
        </p:nvCxnSpPr>
        <p:spPr>
          <a:xfrm>
            <a:off x="60960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80B770C-752C-463D-B295-5925F7B41859}"/>
              </a:ext>
            </a:extLst>
          </p:cNvPr>
          <p:cNvSpPr>
            <a:spLocks noGrp="1"/>
          </p:cNvSpPr>
          <p:nvPr>
            <p:ph type="body" sz="quarter" idx="11" hasCustomPrompt="1"/>
          </p:nvPr>
        </p:nvSpPr>
        <p:spPr>
          <a:xfrm>
            <a:off x="6301617" y="1052736"/>
            <a:ext cx="5486400" cy="457200"/>
          </a:xfrm>
        </p:spPr>
        <p:txBody>
          <a:bodyPr anchor="b"/>
          <a:lstStyle>
            <a:lvl1pPr marL="0" indent="0">
              <a:lnSpc>
                <a:spcPct val="80000"/>
              </a:lnSpc>
              <a:spcBef>
                <a:spcPts val="0"/>
              </a:spcBef>
              <a:buNone/>
              <a:defRPr sz="2400" b="1">
                <a:solidFill>
                  <a:schemeClr val="accent5"/>
                </a:solidFill>
              </a:defRPr>
            </a:lvl1pPr>
          </a:lstStyle>
          <a:p>
            <a:pPr lvl="0"/>
            <a:r>
              <a:rPr lang="en-US" dirty="0"/>
              <a:t>Click to add text</a:t>
            </a:r>
          </a:p>
        </p:txBody>
      </p:sp>
      <p:sp>
        <p:nvSpPr>
          <p:cNvPr id="11" name="Content Placeholder 10">
            <a:extLst>
              <a:ext uri="{FF2B5EF4-FFF2-40B4-BE49-F238E27FC236}">
                <a16:creationId xmlns:a16="http://schemas.microsoft.com/office/drawing/2014/main" id="{1D400AB6-56C8-4109-A799-EFED2742CA2D}"/>
              </a:ext>
            </a:extLst>
          </p:cNvPr>
          <p:cNvSpPr>
            <a:spLocks noGrp="1"/>
          </p:cNvSpPr>
          <p:nvPr>
            <p:ph sz="quarter" idx="12"/>
          </p:nvPr>
        </p:nvSpPr>
        <p:spPr>
          <a:xfrm>
            <a:off x="6301617" y="1628806"/>
            <a:ext cx="5486400" cy="47525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2207A2D8-5C98-8D4F-8C64-8EEFBD4B7EED}"/>
              </a:ext>
            </a:extLst>
          </p:cNvPr>
          <p:cNvPicPr>
            <a:picLocks noChangeAspect="1"/>
          </p:cNvPicPr>
          <p:nvPr userDrawn="1"/>
        </p:nvPicPr>
        <p:blipFill>
          <a:blip r:embed="rId2"/>
          <a:stretch>
            <a:fillRect/>
          </a:stretch>
        </p:blipFill>
        <p:spPr>
          <a:xfrm>
            <a:off x="342900" y="6286500"/>
            <a:ext cx="11468100" cy="495300"/>
          </a:xfrm>
          <a:prstGeom prst="rect">
            <a:avLst/>
          </a:prstGeom>
        </p:spPr>
      </p:pic>
      <p:pic>
        <p:nvPicPr>
          <p:cNvPr id="12" name="Content Placeholder 2" descr="A city street filled with traffic at night&#10;&#10;Description automatically generated">
            <a:extLst>
              <a:ext uri="{FF2B5EF4-FFF2-40B4-BE49-F238E27FC236}">
                <a16:creationId xmlns:a16="http://schemas.microsoft.com/office/drawing/2014/main" id="{FC7C23F8-1AEB-7740-A5D0-22E1FDEF64A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384440" y="1052736"/>
            <a:ext cx="5509385" cy="5315425"/>
          </a:xfrm>
          <a:prstGeom prst="rect">
            <a:avLst/>
          </a:prstGeom>
        </p:spPr>
      </p:pic>
    </p:spTree>
    <p:extLst>
      <p:ext uri="{BB962C8B-B14F-4D97-AF65-F5344CB8AC3E}">
        <p14:creationId xmlns:p14="http://schemas.microsoft.com/office/powerpoint/2010/main" val="213073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240">
          <p15:clr>
            <a:srgbClr val="FBAE40"/>
          </p15:clr>
        </p15:guide>
        <p15:guide id="9" pos="7440">
          <p15:clr>
            <a:srgbClr val="FBAE40"/>
          </p15:clr>
        </p15:guide>
        <p15:guide id="10" orient="horz" pos="1152">
          <p15:clr>
            <a:srgbClr val="FBAE40"/>
          </p15:clr>
        </p15:guide>
        <p15:guide id="11" orient="horz" pos="1224">
          <p15:clr>
            <a:srgbClr val="FBAE40"/>
          </p15:clr>
        </p15:guide>
        <p15:guide id="12" pos="3696">
          <p15:clr>
            <a:srgbClr val="FBAE40"/>
          </p15:clr>
        </p15:guide>
        <p15:guide id="13" pos="398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emplate Option 1 (2 Column Content/Objec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BAFBAF-E726-4C64-945A-39387C0BEE44}"/>
              </a:ext>
            </a:extLst>
          </p:cNvPr>
          <p:cNvSpPr>
            <a:spLocks noGrp="1"/>
          </p:cNvSpPr>
          <p:nvPr>
            <p:ph type="title"/>
          </p:nvPr>
        </p:nvSpPr>
        <p:spPr/>
        <p:txBody>
          <a:bodyPr/>
          <a:lstStyle/>
          <a:p>
            <a:r>
              <a:rPr lang="en-US"/>
              <a:t>Click to edit Master title style</a:t>
            </a:r>
          </a:p>
        </p:txBody>
      </p:sp>
      <p:cxnSp>
        <p:nvCxnSpPr>
          <p:cNvPr id="9" name="Straight Connector 8">
            <a:extLst>
              <a:ext uri="{FF2B5EF4-FFF2-40B4-BE49-F238E27FC236}">
                <a16:creationId xmlns:a16="http://schemas.microsoft.com/office/drawing/2014/main" id="{FD9528B4-00A7-4E35-BB97-3FABA9254843}"/>
              </a:ext>
            </a:extLst>
          </p:cNvPr>
          <p:cNvCxnSpPr>
            <a:cxnSpLocks/>
          </p:cNvCxnSpPr>
          <p:nvPr userDrawn="1"/>
        </p:nvCxnSpPr>
        <p:spPr>
          <a:xfrm>
            <a:off x="60960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80B770C-752C-463D-B295-5925F7B41859}"/>
              </a:ext>
            </a:extLst>
          </p:cNvPr>
          <p:cNvSpPr>
            <a:spLocks noGrp="1"/>
          </p:cNvSpPr>
          <p:nvPr>
            <p:ph type="body" sz="quarter" idx="11" hasCustomPrompt="1"/>
          </p:nvPr>
        </p:nvSpPr>
        <p:spPr>
          <a:xfrm>
            <a:off x="6301617" y="1052736"/>
            <a:ext cx="5486400" cy="457200"/>
          </a:xfrm>
        </p:spPr>
        <p:txBody>
          <a:bodyPr anchor="b"/>
          <a:lstStyle>
            <a:lvl1pPr marL="0" indent="0">
              <a:lnSpc>
                <a:spcPct val="80000"/>
              </a:lnSpc>
              <a:spcBef>
                <a:spcPts val="0"/>
              </a:spcBef>
              <a:buNone/>
              <a:defRPr sz="2400" b="1">
                <a:solidFill>
                  <a:schemeClr val="accent5"/>
                </a:solidFill>
              </a:defRPr>
            </a:lvl1pPr>
          </a:lstStyle>
          <a:p>
            <a:pPr lvl="0"/>
            <a:r>
              <a:rPr lang="en-US" dirty="0"/>
              <a:t>Click to add text</a:t>
            </a:r>
          </a:p>
        </p:txBody>
      </p:sp>
      <p:sp>
        <p:nvSpPr>
          <p:cNvPr id="11" name="Content Placeholder 10">
            <a:extLst>
              <a:ext uri="{FF2B5EF4-FFF2-40B4-BE49-F238E27FC236}">
                <a16:creationId xmlns:a16="http://schemas.microsoft.com/office/drawing/2014/main" id="{1D400AB6-56C8-4109-A799-EFED2742CA2D}"/>
              </a:ext>
            </a:extLst>
          </p:cNvPr>
          <p:cNvSpPr>
            <a:spLocks noGrp="1"/>
          </p:cNvSpPr>
          <p:nvPr>
            <p:ph sz="quarter" idx="12"/>
          </p:nvPr>
        </p:nvSpPr>
        <p:spPr>
          <a:xfrm>
            <a:off x="6301617" y="1628806"/>
            <a:ext cx="5486400" cy="47525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2207A2D8-5C98-8D4F-8C64-8EEFBD4B7EED}"/>
              </a:ext>
            </a:extLst>
          </p:cNvPr>
          <p:cNvPicPr>
            <a:picLocks noChangeAspect="1"/>
          </p:cNvPicPr>
          <p:nvPr userDrawn="1"/>
        </p:nvPicPr>
        <p:blipFill>
          <a:blip r:embed="rId2"/>
          <a:stretch>
            <a:fillRect/>
          </a:stretch>
        </p:blipFill>
        <p:spPr>
          <a:xfrm>
            <a:off x="342900" y="6286500"/>
            <a:ext cx="11468100" cy="495300"/>
          </a:xfrm>
          <a:prstGeom prst="rect">
            <a:avLst/>
          </a:prstGeom>
        </p:spPr>
      </p:pic>
    </p:spTree>
    <p:extLst>
      <p:ext uri="{BB962C8B-B14F-4D97-AF65-F5344CB8AC3E}">
        <p14:creationId xmlns:p14="http://schemas.microsoft.com/office/powerpoint/2010/main" val="1166728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240">
          <p15:clr>
            <a:srgbClr val="FBAE40"/>
          </p15:clr>
        </p15:guide>
        <p15:guide id="9" pos="7440">
          <p15:clr>
            <a:srgbClr val="FBAE40"/>
          </p15:clr>
        </p15:guide>
        <p15:guide id="10" orient="horz" pos="1152">
          <p15:clr>
            <a:srgbClr val="FBAE40"/>
          </p15:clr>
        </p15:guide>
        <p15:guide id="11" orient="horz" pos="1224">
          <p15:clr>
            <a:srgbClr val="FBAE40"/>
          </p15:clr>
        </p15:guide>
        <p15:guide id="12" pos="3696">
          <p15:clr>
            <a:srgbClr val="FBAE40"/>
          </p15:clr>
        </p15:guide>
        <p15:guide id="13" pos="398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emplate Option 1 (2 Column Content/Objec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BAFBAF-E726-4C64-945A-39387C0BEE44}"/>
              </a:ext>
            </a:extLst>
          </p:cNvPr>
          <p:cNvSpPr>
            <a:spLocks noGrp="1"/>
          </p:cNvSpPr>
          <p:nvPr>
            <p:ph type="title"/>
          </p:nvPr>
        </p:nvSpPr>
        <p:spPr/>
        <p:txBody>
          <a:bodyPr/>
          <a:lstStyle/>
          <a:p>
            <a:r>
              <a:rPr lang="en-US"/>
              <a:t>Click to edit Master title style</a:t>
            </a:r>
          </a:p>
        </p:txBody>
      </p:sp>
      <p:cxnSp>
        <p:nvCxnSpPr>
          <p:cNvPr id="9" name="Straight Connector 8">
            <a:extLst>
              <a:ext uri="{FF2B5EF4-FFF2-40B4-BE49-F238E27FC236}">
                <a16:creationId xmlns:a16="http://schemas.microsoft.com/office/drawing/2014/main" id="{FD9528B4-00A7-4E35-BB97-3FABA9254843}"/>
              </a:ext>
            </a:extLst>
          </p:cNvPr>
          <p:cNvCxnSpPr>
            <a:cxnSpLocks/>
          </p:cNvCxnSpPr>
          <p:nvPr userDrawn="1"/>
        </p:nvCxnSpPr>
        <p:spPr>
          <a:xfrm>
            <a:off x="60960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207A2D8-5C98-8D4F-8C64-8EEFBD4B7EED}"/>
              </a:ext>
            </a:extLst>
          </p:cNvPr>
          <p:cNvPicPr>
            <a:picLocks noChangeAspect="1"/>
          </p:cNvPicPr>
          <p:nvPr userDrawn="1"/>
        </p:nvPicPr>
        <p:blipFill>
          <a:blip r:embed="rId2"/>
          <a:stretch>
            <a:fillRect/>
          </a:stretch>
        </p:blipFill>
        <p:spPr>
          <a:xfrm>
            <a:off x="342900" y="6286500"/>
            <a:ext cx="11468100" cy="495300"/>
          </a:xfrm>
          <a:prstGeom prst="rect">
            <a:avLst/>
          </a:prstGeom>
        </p:spPr>
      </p:pic>
      <p:sp>
        <p:nvSpPr>
          <p:cNvPr id="12" name="Text Placeholder 4">
            <a:extLst>
              <a:ext uri="{FF2B5EF4-FFF2-40B4-BE49-F238E27FC236}">
                <a16:creationId xmlns:a16="http://schemas.microsoft.com/office/drawing/2014/main" id="{76DD60A1-F7A8-7243-A56B-7030727CDBA2}"/>
              </a:ext>
            </a:extLst>
          </p:cNvPr>
          <p:cNvSpPr>
            <a:spLocks noGrp="1"/>
          </p:cNvSpPr>
          <p:nvPr>
            <p:ph type="body" sz="quarter" idx="13" hasCustomPrompt="1"/>
          </p:nvPr>
        </p:nvSpPr>
        <p:spPr>
          <a:xfrm>
            <a:off x="386234" y="1052736"/>
            <a:ext cx="5486400" cy="457200"/>
          </a:xfrm>
        </p:spPr>
        <p:txBody>
          <a:bodyPr anchor="b"/>
          <a:lstStyle>
            <a:lvl1pPr marL="0" indent="0">
              <a:lnSpc>
                <a:spcPct val="80000"/>
              </a:lnSpc>
              <a:spcBef>
                <a:spcPts val="0"/>
              </a:spcBef>
              <a:buNone/>
              <a:defRPr sz="2400" b="1">
                <a:solidFill>
                  <a:schemeClr val="accent5"/>
                </a:solidFill>
              </a:defRPr>
            </a:lvl1pPr>
          </a:lstStyle>
          <a:p>
            <a:pPr lvl="0"/>
            <a:r>
              <a:rPr lang="en-US" dirty="0"/>
              <a:t>Click to add text</a:t>
            </a:r>
          </a:p>
        </p:txBody>
      </p:sp>
      <p:sp>
        <p:nvSpPr>
          <p:cNvPr id="13" name="Content Placeholder 10">
            <a:extLst>
              <a:ext uri="{FF2B5EF4-FFF2-40B4-BE49-F238E27FC236}">
                <a16:creationId xmlns:a16="http://schemas.microsoft.com/office/drawing/2014/main" id="{EB041E37-8DC3-8144-8907-75043BB36ACE}"/>
              </a:ext>
            </a:extLst>
          </p:cNvPr>
          <p:cNvSpPr>
            <a:spLocks noGrp="1"/>
          </p:cNvSpPr>
          <p:nvPr>
            <p:ph sz="quarter" idx="14"/>
          </p:nvPr>
        </p:nvSpPr>
        <p:spPr>
          <a:xfrm>
            <a:off x="386234" y="1628806"/>
            <a:ext cx="5486400" cy="47525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72821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240">
          <p15:clr>
            <a:srgbClr val="FBAE40"/>
          </p15:clr>
        </p15:guide>
        <p15:guide id="9" pos="7440">
          <p15:clr>
            <a:srgbClr val="FBAE40"/>
          </p15:clr>
        </p15:guide>
        <p15:guide id="10" orient="horz" pos="1152">
          <p15:clr>
            <a:srgbClr val="FBAE40"/>
          </p15:clr>
        </p15:guide>
        <p15:guide id="11" orient="horz" pos="1224">
          <p15:clr>
            <a:srgbClr val="FBAE40"/>
          </p15:clr>
        </p15:guide>
        <p15:guide id="12" pos="3696">
          <p15:clr>
            <a:srgbClr val="FBAE40"/>
          </p15:clr>
        </p15:guide>
        <p15:guide id="13" pos="398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mplate Option 1 (2 Column Objec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BAFBAF-E726-4C64-945A-39387C0BEE44}"/>
              </a:ext>
            </a:extLst>
          </p:cNvPr>
          <p:cNvSpPr>
            <a:spLocks noGrp="1"/>
          </p:cNvSpPr>
          <p:nvPr>
            <p:ph type="title"/>
          </p:nvPr>
        </p:nvSpPr>
        <p:spPr/>
        <p:txBody>
          <a:bodyPr/>
          <a:lstStyle/>
          <a:p>
            <a:r>
              <a:rPr lang="en-US"/>
              <a:t>Click to edit Master title style</a:t>
            </a:r>
          </a:p>
        </p:txBody>
      </p:sp>
      <p:cxnSp>
        <p:nvCxnSpPr>
          <p:cNvPr id="9" name="Straight Connector 8">
            <a:extLst>
              <a:ext uri="{FF2B5EF4-FFF2-40B4-BE49-F238E27FC236}">
                <a16:creationId xmlns:a16="http://schemas.microsoft.com/office/drawing/2014/main" id="{FD9528B4-00A7-4E35-BB97-3FABA9254843}"/>
              </a:ext>
            </a:extLst>
          </p:cNvPr>
          <p:cNvCxnSpPr>
            <a:cxnSpLocks/>
          </p:cNvCxnSpPr>
          <p:nvPr userDrawn="1"/>
        </p:nvCxnSpPr>
        <p:spPr>
          <a:xfrm>
            <a:off x="60960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F05767BA-50FD-4421-B39C-84D60DE24EBB}"/>
              </a:ext>
            </a:extLst>
          </p:cNvPr>
          <p:cNvSpPr>
            <a:spLocks noGrp="1"/>
          </p:cNvSpPr>
          <p:nvPr>
            <p:ph sz="quarter" idx="13" hasCustomPrompt="1"/>
          </p:nvPr>
        </p:nvSpPr>
        <p:spPr>
          <a:xfrm>
            <a:off x="381000" y="1371600"/>
            <a:ext cx="5486400" cy="4267200"/>
          </a:xfrm>
        </p:spPr>
        <p:txBody>
          <a:bodyPr anchor="ctr"/>
          <a:lstStyle>
            <a:lvl1pPr marL="0" indent="0" algn="ctr">
              <a:buNone/>
              <a:defRPr>
                <a:solidFill>
                  <a:schemeClr val="accent1"/>
                </a:solidFill>
              </a:defRPr>
            </a:lvl1pPr>
          </a:lstStyle>
          <a:p>
            <a:pPr lvl="0"/>
            <a:r>
              <a:rPr lang="en-US" dirty="0"/>
              <a:t>Object</a:t>
            </a:r>
          </a:p>
        </p:txBody>
      </p:sp>
      <p:sp>
        <p:nvSpPr>
          <p:cNvPr id="12" name="Content Placeholder 2">
            <a:extLst>
              <a:ext uri="{FF2B5EF4-FFF2-40B4-BE49-F238E27FC236}">
                <a16:creationId xmlns:a16="http://schemas.microsoft.com/office/drawing/2014/main" id="{6C243F01-C6E4-4181-B0C3-F14185B49970}"/>
              </a:ext>
            </a:extLst>
          </p:cNvPr>
          <p:cNvSpPr>
            <a:spLocks noGrp="1"/>
          </p:cNvSpPr>
          <p:nvPr>
            <p:ph sz="quarter" idx="14" hasCustomPrompt="1"/>
          </p:nvPr>
        </p:nvSpPr>
        <p:spPr>
          <a:xfrm>
            <a:off x="6324600" y="1371600"/>
            <a:ext cx="5486400" cy="4267200"/>
          </a:xfrm>
        </p:spPr>
        <p:txBody>
          <a:bodyPr anchor="ctr"/>
          <a:lstStyle>
            <a:lvl1pPr marL="0" indent="0" algn="ctr">
              <a:buNone/>
              <a:defRPr>
                <a:solidFill>
                  <a:schemeClr val="accent1"/>
                </a:solidFill>
              </a:defRPr>
            </a:lvl1pPr>
          </a:lstStyle>
          <a:p>
            <a:pPr lvl="0"/>
            <a:r>
              <a:rPr lang="en-US" dirty="0"/>
              <a:t>Object</a:t>
            </a:r>
          </a:p>
        </p:txBody>
      </p:sp>
      <p:pic>
        <p:nvPicPr>
          <p:cNvPr id="11" name="Picture 10">
            <a:extLst>
              <a:ext uri="{FF2B5EF4-FFF2-40B4-BE49-F238E27FC236}">
                <a16:creationId xmlns:a16="http://schemas.microsoft.com/office/drawing/2014/main" id="{49EB008A-722D-4E4C-AF9D-4A8A0DB07D46}"/>
              </a:ext>
            </a:extLst>
          </p:cNvPr>
          <p:cNvPicPr>
            <a:picLocks noChangeAspect="1"/>
          </p:cNvPicPr>
          <p:nvPr userDrawn="1"/>
        </p:nvPicPr>
        <p:blipFill>
          <a:blip r:embed="rId2"/>
          <a:stretch>
            <a:fillRect/>
          </a:stretch>
        </p:blipFill>
        <p:spPr>
          <a:xfrm>
            <a:off x="342900" y="6286500"/>
            <a:ext cx="11468100" cy="495300"/>
          </a:xfrm>
          <a:prstGeom prst="rect">
            <a:avLst/>
          </a:prstGeom>
        </p:spPr>
      </p:pic>
    </p:spTree>
    <p:extLst>
      <p:ext uri="{BB962C8B-B14F-4D97-AF65-F5344CB8AC3E}">
        <p14:creationId xmlns:p14="http://schemas.microsoft.com/office/powerpoint/2010/main" val="104496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240">
          <p15:clr>
            <a:srgbClr val="FBAE40"/>
          </p15:clr>
        </p15:guide>
        <p15:guide id="9" pos="7440">
          <p15:clr>
            <a:srgbClr val="FBAE40"/>
          </p15:clr>
        </p15:guide>
        <p15:guide id="12" pos="3696">
          <p15:clr>
            <a:srgbClr val="FBAE40"/>
          </p15:clr>
        </p15:guide>
        <p15:guide id="13" pos="398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620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emplate Option 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BAFBAF-E726-4C64-945A-39387C0BEE44}"/>
              </a:ext>
            </a:extLst>
          </p:cNvPr>
          <p:cNvSpPr>
            <a:spLocks noGrp="1"/>
          </p:cNvSpPr>
          <p:nvPr>
            <p:ph type="title" hasCustomPrompt="1"/>
          </p:nvPr>
        </p:nvSpPr>
        <p:spPr/>
        <p:txBody>
          <a:bodyPr/>
          <a:lstStyle>
            <a:lvl1pPr>
              <a:defRPr cap="none"/>
            </a:lvl1pPr>
          </a:lstStyle>
          <a:p>
            <a:r>
              <a:rPr lang="en-US" dirty="0"/>
              <a:t>Click To Edit Master Title Style</a:t>
            </a:r>
          </a:p>
        </p:txBody>
      </p:sp>
      <p:sp>
        <p:nvSpPr>
          <p:cNvPr id="3" name="Text Placeholder 4">
            <a:extLst>
              <a:ext uri="{FF2B5EF4-FFF2-40B4-BE49-F238E27FC236}">
                <a16:creationId xmlns:a16="http://schemas.microsoft.com/office/drawing/2014/main" id="{F16D8BD0-9DBE-49E5-A30F-2BE301CBE3C4}"/>
              </a:ext>
            </a:extLst>
          </p:cNvPr>
          <p:cNvSpPr>
            <a:spLocks noGrp="1"/>
          </p:cNvSpPr>
          <p:nvPr>
            <p:ph type="body" sz="quarter" idx="12" hasCustomPrompt="1"/>
          </p:nvPr>
        </p:nvSpPr>
        <p:spPr>
          <a:xfrm>
            <a:off x="381000" y="6286500"/>
            <a:ext cx="11430000" cy="419100"/>
          </a:xfrm>
        </p:spPr>
        <p:txBody>
          <a:bodyPr anchor="b"/>
          <a:lstStyle>
            <a:lvl1pPr marL="0" indent="0" algn="l" defTabSz="914400" rtl="0" eaLnBrk="1" latinLnBrk="0" hangingPunct="1">
              <a:spcBef>
                <a:spcPts val="0"/>
              </a:spcBef>
              <a:buNone/>
              <a:defRPr lang="en-US" sz="900" kern="1200" dirty="0" smtClean="0">
                <a:solidFill>
                  <a:schemeClr val="accent4"/>
                </a:solidFill>
                <a:latin typeface="+mn-lt"/>
                <a:ea typeface="+mn-ea"/>
                <a:cs typeface="+mn-cs"/>
              </a:defRPr>
            </a:lvl1pPr>
          </a:lstStyle>
          <a:p>
            <a:pPr lvl="0"/>
            <a:r>
              <a:rPr lang="en-US" dirty="0"/>
              <a:t>Footer</a:t>
            </a:r>
          </a:p>
        </p:txBody>
      </p:sp>
    </p:spTree>
    <p:extLst>
      <p:ext uri="{BB962C8B-B14F-4D97-AF65-F5344CB8AC3E}">
        <p14:creationId xmlns:p14="http://schemas.microsoft.com/office/powerpoint/2010/main" val="123112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240">
          <p15:clr>
            <a:srgbClr val="FBAE40"/>
          </p15:clr>
        </p15:guide>
        <p15:guide id="9" pos="74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emplate Option 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BAFBAF-E726-4C64-945A-39387C0BEE44}"/>
              </a:ext>
            </a:extLst>
          </p:cNvPr>
          <p:cNvSpPr>
            <a:spLocks noGrp="1"/>
          </p:cNvSpPr>
          <p:nvPr>
            <p:ph type="title" hasCustomPrompt="1"/>
          </p:nvPr>
        </p:nvSpPr>
        <p:spPr/>
        <p:txBody>
          <a:bodyPr/>
          <a:lstStyle>
            <a:lvl1pPr>
              <a:defRPr cap="none"/>
            </a:lvl1pPr>
          </a:lstStyle>
          <a:p>
            <a:r>
              <a:rPr lang="en-US" dirty="0"/>
              <a:t>Click To Edit Master Title Style</a:t>
            </a:r>
          </a:p>
        </p:txBody>
      </p:sp>
      <p:sp>
        <p:nvSpPr>
          <p:cNvPr id="4" name="Text Placeholder 4">
            <a:extLst>
              <a:ext uri="{FF2B5EF4-FFF2-40B4-BE49-F238E27FC236}">
                <a16:creationId xmlns:a16="http://schemas.microsoft.com/office/drawing/2014/main" id="{DA223F96-BB1C-47AB-8C10-529D29ADDAB3}"/>
              </a:ext>
            </a:extLst>
          </p:cNvPr>
          <p:cNvSpPr>
            <a:spLocks noGrp="1"/>
          </p:cNvSpPr>
          <p:nvPr>
            <p:ph type="body" sz="quarter" idx="11"/>
          </p:nvPr>
        </p:nvSpPr>
        <p:spPr>
          <a:xfrm>
            <a:off x="381000" y="1017524"/>
            <a:ext cx="9918700" cy="265176"/>
          </a:xfrm>
        </p:spPr>
        <p:txBody>
          <a:bodyPr/>
          <a:lstStyle>
            <a:lvl1pPr marL="0" indent="0">
              <a:buNone/>
              <a:defRPr sz="1800">
                <a:solidFill>
                  <a:schemeClr val="bg2">
                    <a:lumMod val="50000"/>
                  </a:schemeClr>
                </a:solidFill>
              </a:defRPr>
            </a:lvl1pPr>
          </a:lstStyle>
          <a:p>
            <a:pPr lvl="0"/>
            <a:r>
              <a:rPr lang="en-US"/>
              <a:t>Click to edit Master text styles</a:t>
            </a:r>
          </a:p>
        </p:txBody>
      </p:sp>
      <p:sp>
        <p:nvSpPr>
          <p:cNvPr id="5" name="Text Placeholder 4">
            <a:extLst>
              <a:ext uri="{FF2B5EF4-FFF2-40B4-BE49-F238E27FC236}">
                <a16:creationId xmlns:a16="http://schemas.microsoft.com/office/drawing/2014/main" id="{C4565E06-5377-4E15-8D6F-F03401439EC1}"/>
              </a:ext>
            </a:extLst>
          </p:cNvPr>
          <p:cNvSpPr>
            <a:spLocks noGrp="1"/>
          </p:cNvSpPr>
          <p:nvPr>
            <p:ph type="body" sz="quarter" idx="12" hasCustomPrompt="1"/>
          </p:nvPr>
        </p:nvSpPr>
        <p:spPr>
          <a:xfrm>
            <a:off x="381000" y="6286500"/>
            <a:ext cx="11430000" cy="419100"/>
          </a:xfrm>
        </p:spPr>
        <p:txBody>
          <a:bodyPr anchor="b"/>
          <a:lstStyle>
            <a:lvl1pPr marL="0" indent="0" algn="l" defTabSz="914400" rtl="0" eaLnBrk="1" latinLnBrk="0" hangingPunct="1">
              <a:spcBef>
                <a:spcPts val="0"/>
              </a:spcBef>
              <a:buNone/>
              <a:defRPr lang="en-US" sz="900" kern="1200" dirty="0" smtClean="0">
                <a:solidFill>
                  <a:schemeClr val="accent4"/>
                </a:solidFill>
                <a:latin typeface="+mn-lt"/>
                <a:ea typeface="+mn-ea"/>
                <a:cs typeface="+mn-cs"/>
              </a:defRPr>
            </a:lvl1pPr>
          </a:lstStyle>
          <a:p>
            <a:pPr lvl="0"/>
            <a:r>
              <a:rPr lang="en-US" dirty="0"/>
              <a:t>Footer</a:t>
            </a:r>
          </a:p>
        </p:txBody>
      </p:sp>
    </p:spTree>
    <p:extLst>
      <p:ext uri="{BB962C8B-B14F-4D97-AF65-F5344CB8AC3E}">
        <p14:creationId xmlns:p14="http://schemas.microsoft.com/office/powerpoint/2010/main" val="3620204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240">
          <p15:clr>
            <a:srgbClr val="FBAE40"/>
          </p15:clr>
        </p15:guide>
        <p15:guide id="9" pos="74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Head and Subhead Only">
    <p:spTree>
      <p:nvGrpSpPr>
        <p:cNvPr id="1" name=""/>
        <p:cNvGrpSpPr/>
        <p:nvPr/>
      </p:nvGrpSpPr>
      <p:grpSpPr>
        <a:xfrm>
          <a:off x="0" y="0"/>
          <a:ext cx="0" cy="0"/>
          <a:chOff x="0" y="0"/>
          <a:chExt cx="0" cy="0"/>
        </a:xfrm>
      </p:grpSpPr>
      <p:sp>
        <p:nvSpPr>
          <p:cNvPr id="16" name="Footer Placeholder 5"/>
          <p:cNvSpPr>
            <a:spLocks noGrp="1"/>
          </p:cNvSpPr>
          <p:nvPr>
            <p:ph type="ftr" sz="quarter" idx="3"/>
          </p:nvPr>
        </p:nvSpPr>
        <p:spPr>
          <a:xfrm>
            <a:off x="475298" y="6650383"/>
            <a:ext cx="5377588" cy="137980"/>
          </a:xfrm>
          <a:prstGeom prst="rect">
            <a:avLst/>
          </a:prstGeom>
        </p:spPr>
        <p:txBody>
          <a:bodyPr vert="horz" wrap="square" lIns="0" tIns="0" rIns="0" bIns="0" rtlCol="0" anchor="b" anchorCtr="0"/>
          <a:lstStyle>
            <a:lvl1pPr algn="l">
              <a:defRPr sz="933">
                <a:solidFill>
                  <a:schemeClr val="tx1">
                    <a:tint val="75000"/>
                  </a:schemeClr>
                </a:solidFill>
                <a:latin typeface="+mn-lt"/>
              </a:defRPr>
            </a:lvl1pPr>
          </a:lstStyle>
          <a:p>
            <a:r>
              <a:rPr lang="en-US" dirty="0"/>
              <a:t>© 2017 NetNumber Inc. CONFIDENTIAL</a:t>
            </a:r>
          </a:p>
        </p:txBody>
      </p:sp>
      <p:sp>
        <p:nvSpPr>
          <p:cNvPr id="17" name="Slide Number Placeholder 6"/>
          <p:cNvSpPr>
            <a:spLocks noGrp="1"/>
          </p:cNvSpPr>
          <p:nvPr>
            <p:ph type="sldNum" sz="quarter" idx="4"/>
          </p:nvPr>
        </p:nvSpPr>
        <p:spPr>
          <a:xfrm>
            <a:off x="10924649" y="6639336"/>
            <a:ext cx="328081" cy="155233"/>
          </a:xfrm>
          <a:prstGeom prst="rect">
            <a:avLst/>
          </a:prstGeom>
        </p:spPr>
        <p:txBody>
          <a:bodyPr vert="horz" wrap="square" lIns="0" tIns="0" rIns="0" bIns="0" rtlCol="0" anchor="b" anchorCtr="0"/>
          <a:lstStyle>
            <a:lvl1pPr algn="r">
              <a:defRPr sz="1067">
                <a:solidFill>
                  <a:schemeClr val="tx1">
                    <a:tint val="75000"/>
                  </a:schemeClr>
                </a:solidFill>
                <a:latin typeface="+mn-lt"/>
              </a:defRPr>
            </a:lvl1pPr>
          </a:lstStyle>
          <a:p>
            <a:fld id="{7BCC8D0D-EAEC-449D-9161-023DFF90F2E2}" type="slidenum">
              <a:rPr lang="en-US" smtClean="0"/>
              <a:pPr/>
              <a:t>‹#›</a:t>
            </a:fld>
            <a:endParaRPr lang="en-US" dirty="0"/>
          </a:p>
        </p:txBody>
      </p:sp>
      <p:sp>
        <p:nvSpPr>
          <p:cNvPr id="18" name="Rectangle 7"/>
          <p:cNvSpPr>
            <a:spLocks noChangeArrowheads="1"/>
          </p:cNvSpPr>
          <p:nvPr userDrawn="1"/>
        </p:nvSpPr>
        <p:spPr bwMode="gray">
          <a:xfrm>
            <a:off x="81" y="-2"/>
            <a:ext cx="182031" cy="1513419"/>
          </a:xfrm>
          <a:prstGeom prst="rect">
            <a:avLst/>
          </a:prstGeom>
          <a:solidFill>
            <a:srgbClr val="0066B3"/>
          </a:solidFill>
          <a:ln w="9525">
            <a:noFill/>
            <a:miter lim="800000"/>
            <a:headEnd/>
            <a:tailEnd/>
          </a:ln>
        </p:spPr>
        <p:txBody>
          <a:bodyPr vert="horz" wrap="square" lIns="121920" tIns="60960" rIns="121920" bIns="60960" numCol="1" anchor="t" anchorCtr="0" compatLnSpc="1">
            <a:prstTxWarp prst="textNoShape">
              <a:avLst/>
            </a:prstTxWarp>
          </a:bodyPr>
          <a:lstStyle/>
          <a:p>
            <a:pPr marL="0" algn="l" defTabSz="1219170" rtl="0" eaLnBrk="1" latinLnBrk="0" hangingPunct="1"/>
            <a:endParaRPr lang="en-US" sz="2400" kern="1200">
              <a:solidFill>
                <a:schemeClr val="tx1"/>
              </a:solidFill>
              <a:latin typeface="+mn-lt"/>
              <a:ea typeface="+mn-ea"/>
              <a:cs typeface="+mn-cs"/>
            </a:endParaRPr>
          </a:p>
        </p:txBody>
      </p:sp>
      <p:sp>
        <p:nvSpPr>
          <p:cNvPr id="19" name="Rectangle 16"/>
          <p:cNvSpPr>
            <a:spLocks noChangeArrowheads="1"/>
          </p:cNvSpPr>
          <p:nvPr userDrawn="1"/>
        </p:nvSpPr>
        <p:spPr bwMode="gray">
          <a:xfrm>
            <a:off x="1606" y="1602317"/>
            <a:ext cx="180505" cy="5166784"/>
          </a:xfrm>
          <a:prstGeom prst="rect">
            <a:avLst/>
          </a:prstGeom>
          <a:solidFill>
            <a:srgbClr val="C0C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1219170" rtl="0" eaLnBrk="1" latinLnBrk="0" hangingPunct="1">
              <a:lnSpc>
                <a:spcPct val="75000"/>
              </a:lnSpc>
            </a:pPr>
            <a:endParaRPr lang="en-US" sz="2400" kern="1200">
              <a:solidFill>
                <a:schemeClr val="bg1"/>
              </a:solidFill>
              <a:latin typeface="+mn-lt"/>
              <a:ea typeface="+mn-ea"/>
              <a:cs typeface="+mn-cs"/>
            </a:endParaRPr>
          </a:p>
        </p:txBody>
      </p:sp>
      <p:pic>
        <p:nvPicPr>
          <p:cNvPr id="12" name="Picture 11" descr="NetNumber_Final.jp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1494624" y="6265657"/>
            <a:ext cx="546129" cy="520700"/>
          </a:xfrm>
          <a:prstGeom prst="rect">
            <a:avLst/>
          </a:prstGeom>
        </p:spPr>
      </p:pic>
      <p:sp>
        <p:nvSpPr>
          <p:cNvPr id="20" name="Text Placeholder 2"/>
          <p:cNvSpPr>
            <a:spLocks noGrp="1"/>
          </p:cNvSpPr>
          <p:nvPr>
            <p:ph type="body" idx="10" hasCustomPrompt="1"/>
          </p:nvPr>
        </p:nvSpPr>
        <p:spPr>
          <a:xfrm>
            <a:off x="323628" y="960637"/>
            <a:ext cx="10941473" cy="512961"/>
          </a:xfrm>
        </p:spPr>
        <p:txBody>
          <a:bodyPr anchor="t"/>
          <a:lstStyle>
            <a:lvl1pPr marL="0" indent="0">
              <a:buNone/>
              <a:defRPr sz="2667" b="0" i="0">
                <a:solidFill>
                  <a:srgbClr val="4B617D"/>
                </a:solidFill>
                <a:latin typeface="Verdana" panose="020B0604030504040204" pitchFamily="34" charset="0"/>
                <a:ea typeface="Verdana" panose="020B0604030504040204" pitchFamily="34" charset="0"/>
                <a:cs typeface="Verdana" panose="020B060403050404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Subhead</a:t>
            </a:r>
          </a:p>
        </p:txBody>
      </p:sp>
      <p:sp>
        <p:nvSpPr>
          <p:cNvPr id="22" name="Title Placeholder 1"/>
          <p:cNvSpPr>
            <a:spLocks noGrp="1"/>
          </p:cNvSpPr>
          <p:nvPr>
            <p:ph type="title" hasCustomPrompt="1"/>
          </p:nvPr>
        </p:nvSpPr>
        <p:spPr>
          <a:xfrm>
            <a:off x="321905" y="378417"/>
            <a:ext cx="10945112" cy="683329"/>
          </a:xfrm>
          <a:prstGeom prst="rect">
            <a:avLst/>
          </a:prstGeom>
        </p:spPr>
        <p:txBody>
          <a:bodyPr vert="horz" wrap="square" lIns="91440" tIns="45720" rIns="91440" bIns="45720" rtlCol="0" anchor="b">
            <a:spAutoFit/>
          </a:bodyPr>
          <a:lstStyle>
            <a:lvl1pPr>
              <a:defRPr sz="4267"/>
            </a:lvl1pPr>
          </a:lstStyle>
          <a:p>
            <a:r>
              <a:rPr lang="en-US" dirty="0"/>
              <a:t>Slide Title</a:t>
            </a:r>
          </a:p>
        </p:txBody>
      </p:sp>
    </p:spTree>
    <p:extLst>
      <p:ext uri="{BB962C8B-B14F-4D97-AF65-F5344CB8AC3E}">
        <p14:creationId xmlns:p14="http://schemas.microsoft.com/office/powerpoint/2010/main" val="426658512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ead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19288" y="1782251"/>
            <a:ext cx="10927385" cy="2161276"/>
          </a:xfrm>
        </p:spPr>
        <p:txBody>
          <a:bodyPr/>
          <a:lstStyle>
            <a:lvl1pPr>
              <a:lnSpc>
                <a:spcPct val="95000"/>
              </a:lnSpc>
              <a:defRPr sz="2667" b="0" i="0">
                <a:solidFill>
                  <a:srgbClr val="4B617D"/>
                </a:solidFill>
                <a:latin typeface="Verdana" panose="020B0604030504040204" pitchFamily="34" charset="0"/>
                <a:ea typeface="Verdana" panose="020B0604030504040204" pitchFamily="34" charset="0"/>
                <a:cs typeface="Verdana" panose="020B0604030504040204" pitchFamily="34" charset="0"/>
              </a:defRPr>
            </a:lvl1pPr>
            <a:lvl2pPr marL="535504" indent="-226478">
              <a:lnSpc>
                <a:spcPct val="95000"/>
              </a:lnSpc>
              <a:buClr>
                <a:schemeClr val="tx2"/>
              </a:buClr>
              <a:defRPr sz="2400" b="0" i="0">
                <a:solidFill>
                  <a:srgbClr val="4B617D"/>
                </a:solidFill>
                <a:latin typeface="Verdana" panose="020B0604030504040204" pitchFamily="34" charset="0"/>
                <a:ea typeface="Verdana" panose="020B0604030504040204" pitchFamily="34" charset="0"/>
                <a:cs typeface="Verdana" panose="020B0604030504040204" pitchFamily="34" charset="0"/>
              </a:defRPr>
            </a:lvl2pPr>
            <a:lvl3pPr marL="840296" indent="-230712">
              <a:lnSpc>
                <a:spcPct val="95000"/>
              </a:lnSpc>
              <a:buClr>
                <a:schemeClr val="tx2"/>
              </a:buClr>
              <a:defRPr sz="1867" b="0" i="0">
                <a:solidFill>
                  <a:srgbClr val="4B617D"/>
                </a:solidFill>
                <a:latin typeface="Verdana" panose="020B0604030504040204" pitchFamily="34" charset="0"/>
                <a:ea typeface="Verdana" panose="020B0604030504040204" pitchFamily="34" charset="0"/>
                <a:cs typeface="Verdana" panose="020B0604030504040204" pitchFamily="34" charset="0"/>
              </a:defRPr>
            </a:lvl3pPr>
            <a:lvl4pPr marL="1145089" indent="-226478">
              <a:lnSpc>
                <a:spcPct val="95000"/>
              </a:lnSpc>
              <a:buClr>
                <a:schemeClr val="tx2"/>
              </a:buClr>
              <a:defRPr sz="1867" b="0" i="0">
                <a:solidFill>
                  <a:srgbClr val="4B617D"/>
                </a:solidFill>
                <a:latin typeface="Verdana" panose="020B0604030504040204" pitchFamily="34" charset="0"/>
                <a:ea typeface="Verdana" panose="020B0604030504040204" pitchFamily="34" charset="0"/>
                <a:cs typeface="Verdana" panose="020B0604030504040204" pitchFamily="34" charset="0"/>
              </a:defRPr>
            </a:lvl4pPr>
            <a:lvl5pPr marL="1449881" indent="-230712">
              <a:lnSpc>
                <a:spcPct val="95000"/>
              </a:lnSpc>
              <a:buClr>
                <a:schemeClr val="tx2"/>
              </a:buClr>
              <a:defRPr sz="1867" b="0" i="0">
                <a:solidFill>
                  <a:srgbClr val="4B617D"/>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ChangeArrowheads="1"/>
          </p:cNvSpPr>
          <p:nvPr userDrawn="1"/>
        </p:nvSpPr>
        <p:spPr bwMode="gray">
          <a:xfrm>
            <a:off x="81" y="-2"/>
            <a:ext cx="182031" cy="1513419"/>
          </a:xfrm>
          <a:prstGeom prst="rect">
            <a:avLst/>
          </a:prstGeom>
          <a:solidFill>
            <a:srgbClr val="0066B3"/>
          </a:solidFill>
          <a:ln w="9525">
            <a:noFill/>
            <a:miter lim="800000"/>
            <a:headEnd/>
            <a:tailEnd/>
          </a:ln>
        </p:spPr>
        <p:txBody>
          <a:bodyPr vert="horz" wrap="square" lIns="121920" tIns="60960" rIns="121920" bIns="60960" numCol="1" anchor="t" anchorCtr="0" compatLnSpc="1">
            <a:prstTxWarp prst="textNoShape">
              <a:avLst/>
            </a:prstTxWarp>
          </a:bodyPr>
          <a:lstStyle/>
          <a:p>
            <a:pPr marL="0" algn="l" defTabSz="1219170" rtl="0" eaLnBrk="1" latinLnBrk="0" hangingPunct="1"/>
            <a:endParaRPr lang="en-US" sz="2400" kern="1200">
              <a:solidFill>
                <a:schemeClr val="tx1"/>
              </a:solidFill>
              <a:latin typeface="+mn-lt"/>
              <a:ea typeface="+mn-ea"/>
              <a:cs typeface="+mn-cs"/>
            </a:endParaRPr>
          </a:p>
        </p:txBody>
      </p:sp>
      <p:sp>
        <p:nvSpPr>
          <p:cNvPr id="6" name="Text Placeholder 2"/>
          <p:cNvSpPr>
            <a:spLocks noGrp="1"/>
          </p:cNvSpPr>
          <p:nvPr>
            <p:ph type="body" idx="10" hasCustomPrompt="1"/>
          </p:nvPr>
        </p:nvSpPr>
        <p:spPr>
          <a:xfrm>
            <a:off x="323628" y="960637"/>
            <a:ext cx="10941473" cy="512961"/>
          </a:xfrm>
        </p:spPr>
        <p:txBody>
          <a:bodyPr anchor="t"/>
          <a:lstStyle>
            <a:lvl1pPr marL="0" indent="0">
              <a:buNone/>
              <a:defRPr sz="2667" b="0" i="0">
                <a:solidFill>
                  <a:srgbClr val="4B617D"/>
                </a:solidFill>
                <a:latin typeface="Verdana" panose="020B0604030504040204" pitchFamily="34" charset="0"/>
                <a:ea typeface="Verdana" panose="020B0604030504040204" pitchFamily="34" charset="0"/>
                <a:cs typeface="Verdana" panose="020B060403050404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Subhead</a:t>
            </a:r>
          </a:p>
        </p:txBody>
      </p:sp>
      <p:sp>
        <p:nvSpPr>
          <p:cNvPr id="16" name="Rectangle 16"/>
          <p:cNvSpPr>
            <a:spLocks noChangeArrowheads="1"/>
          </p:cNvSpPr>
          <p:nvPr userDrawn="1"/>
        </p:nvSpPr>
        <p:spPr bwMode="gray">
          <a:xfrm>
            <a:off x="1606" y="1602317"/>
            <a:ext cx="180505" cy="5166784"/>
          </a:xfrm>
          <a:prstGeom prst="rect">
            <a:avLst/>
          </a:prstGeom>
          <a:solidFill>
            <a:srgbClr val="C0C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1219170" rtl="0" eaLnBrk="1" latinLnBrk="0" hangingPunct="1">
              <a:lnSpc>
                <a:spcPct val="75000"/>
              </a:lnSpc>
            </a:pPr>
            <a:endParaRPr lang="en-US" sz="2400" kern="1200">
              <a:solidFill>
                <a:schemeClr val="bg1"/>
              </a:solidFill>
              <a:latin typeface="+mn-lt"/>
              <a:ea typeface="+mn-ea"/>
              <a:cs typeface="+mn-cs"/>
            </a:endParaRPr>
          </a:p>
        </p:txBody>
      </p:sp>
      <p:sp>
        <p:nvSpPr>
          <p:cNvPr id="14" name="Footer Placeholder 5"/>
          <p:cNvSpPr>
            <a:spLocks noGrp="1"/>
          </p:cNvSpPr>
          <p:nvPr>
            <p:ph type="ftr" sz="quarter" idx="3"/>
          </p:nvPr>
        </p:nvSpPr>
        <p:spPr>
          <a:xfrm>
            <a:off x="475298" y="6650383"/>
            <a:ext cx="5377588" cy="137980"/>
          </a:xfrm>
          <a:prstGeom prst="rect">
            <a:avLst/>
          </a:prstGeom>
        </p:spPr>
        <p:txBody>
          <a:bodyPr vert="horz" wrap="square" lIns="0" tIns="0" rIns="0" bIns="0" rtlCol="0" anchor="b" anchorCtr="0"/>
          <a:lstStyle>
            <a:lvl1pPr algn="l">
              <a:defRPr sz="933">
                <a:solidFill>
                  <a:schemeClr val="tx1">
                    <a:tint val="75000"/>
                  </a:schemeClr>
                </a:solidFill>
                <a:latin typeface="+mn-lt"/>
              </a:defRPr>
            </a:lvl1pPr>
          </a:lstStyle>
          <a:p>
            <a:r>
              <a:rPr lang="en-US" dirty="0"/>
              <a:t>© 2017 NetNumber Inc. CONFIDENTIAL</a:t>
            </a:r>
          </a:p>
        </p:txBody>
      </p:sp>
      <p:sp>
        <p:nvSpPr>
          <p:cNvPr id="15" name="Slide Number Placeholder 6"/>
          <p:cNvSpPr>
            <a:spLocks noGrp="1"/>
          </p:cNvSpPr>
          <p:nvPr>
            <p:ph type="sldNum" sz="quarter" idx="4"/>
          </p:nvPr>
        </p:nvSpPr>
        <p:spPr>
          <a:xfrm>
            <a:off x="10924649" y="6639336"/>
            <a:ext cx="328081" cy="155233"/>
          </a:xfrm>
          <a:prstGeom prst="rect">
            <a:avLst/>
          </a:prstGeom>
        </p:spPr>
        <p:txBody>
          <a:bodyPr vert="horz" wrap="square" lIns="0" tIns="0" rIns="0" bIns="0" rtlCol="0" anchor="b" anchorCtr="0"/>
          <a:lstStyle>
            <a:lvl1pPr algn="r">
              <a:defRPr sz="1067">
                <a:solidFill>
                  <a:schemeClr val="tx1">
                    <a:tint val="75000"/>
                  </a:schemeClr>
                </a:solidFill>
                <a:latin typeface="+mn-lt"/>
              </a:defRPr>
            </a:lvl1pPr>
          </a:lstStyle>
          <a:p>
            <a:fld id="{7BCC8D0D-EAEC-449D-9161-023DFF90F2E2}" type="slidenum">
              <a:rPr lang="en-US" smtClean="0"/>
              <a:pPr/>
              <a:t>‹#›</a:t>
            </a:fld>
            <a:endParaRPr lang="en-US" dirty="0"/>
          </a:p>
        </p:txBody>
      </p:sp>
      <p:pic>
        <p:nvPicPr>
          <p:cNvPr id="19" name="Picture 18" descr="NetNumber_Final.jp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1494624" y="6265657"/>
            <a:ext cx="546129" cy="520700"/>
          </a:xfrm>
          <a:prstGeom prst="rect">
            <a:avLst/>
          </a:prstGeom>
        </p:spPr>
      </p:pic>
      <p:sp>
        <p:nvSpPr>
          <p:cNvPr id="21" name="Title Placeholder 1"/>
          <p:cNvSpPr>
            <a:spLocks noGrp="1"/>
          </p:cNvSpPr>
          <p:nvPr>
            <p:ph type="title" hasCustomPrompt="1"/>
          </p:nvPr>
        </p:nvSpPr>
        <p:spPr>
          <a:xfrm>
            <a:off x="321905" y="378417"/>
            <a:ext cx="10945112" cy="683329"/>
          </a:xfrm>
          <a:prstGeom prst="rect">
            <a:avLst/>
          </a:prstGeom>
        </p:spPr>
        <p:txBody>
          <a:bodyPr vert="horz" wrap="square" lIns="91440" tIns="45720" rIns="91440" bIns="45720" rtlCol="0" anchor="b">
            <a:spAutoFit/>
          </a:bodyPr>
          <a:lstStyle>
            <a:lvl1pPr>
              <a:defRPr sz="4267"/>
            </a:lvl1pPr>
          </a:lstStyle>
          <a:p>
            <a:r>
              <a:rPr lang="en-US" dirty="0"/>
              <a:t>Slide Title</a:t>
            </a:r>
          </a:p>
        </p:txBody>
      </p:sp>
    </p:spTree>
    <p:extLst>
      <p:ext uri="{BB962C8B-B14F-4D97-AF65-F5344CB8AC3E}">
        <p14:creationId xmlns:p14="http://schemas.microsoft.com/office/powerpoint/2010/main" val="265394318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Option 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4A53765-0FDB-4824-8A32-11C02C17BFE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2" y="0"/>
            <a:ext cx="12192001" cy="6858000"/>
          </a:xfrm>
          <a:custGeom>
            <a:avLst/>
            <a:gdLst>
              <a:gd name="connsiteX0" fmla="*/ 0 w 12192001"/>
              <a:gd name="connsiteY0" fmla="*/ 0 h 6858000"/>
              <a:gd name="connsiteX1" fmla="*/ 10068334 w 12192001"/>
              <a:gd name="connsiteY1" fmla="*/ 0 h 6858000"/>
              <a:gd name="connsiteX2" fmla="*/ 10081854 w 12192001"/>
              <a:gd name="connsiteY2" fmla="*/ 6761 h 6858000"/>
              <a:gd name="connsiteX3" fmla="*/ 12006110 w 12192001"/>
              <a:gd name="connsiteY3" fmla="*/ 1107825 h 6858000"/>
              <a:gd name="connsiteX4" fmla="*/ 12192001 w 12192001"/>
              <a:gd name="connsiteY4" fmla="*/ 1228513 h 6858000"/>
              <a:gd name="connsiteX5" fmla="*/ 12192001 w 12192001"/>
              <a:gd name="connsiteY5" fmla="*/ 6858000 h 6858000"/>
              <a:gd name="connsiteX6" fmla="*/ 0 w 12192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58000">
                <a:moveTo>
                  <a:pt x="0" y="0"/>
                </a:moveTo>
                <a:lnTo>
                  <a:pt x="10068334" y="0"/>
                </a:lnTo>
                <a:lnTo>
                  <a:pt x="10081854" y="6761"/>
                </a:lnTo>
                <a:cubicBezTo>
                  <a:pt x="10748578" y="349858"/>
                  <a:pt x="11390483" y="717853"/>
                  <a:pt x="12006110" y="1107825"/>
                </a:cubicBezTo>
                <a:lnTo>
                  <a:pt x="12192001" y="1228513"/>
                </a:lnTo>
                <a:lnTo>
                  <a:pt x="12192001" y="6858000"/>
                </a:lnTo>
                <a:lnTo>
                  <a:pt x="0" y="6858000"/>
                </a:lnTo>
                <a:close/>
              </a:path>
            </a:pathLst>
          </a:custGeom>
        </p:spPr>
      </p:pic>
      <p:sp>
        <p:nvSpPr>
          <p:cNvPr id="18" name="Freeform: Shape 17">
            <a:extLst>
              <a:ext uri="{FF2B5EF4-FFF2-40B4-BE49-F238E27FC236}">
                <a16:creationId xmlns:a16="http://schemas.microsoft.com/office/drawing/2014/main" id="{A86F9895-DCC7-482A-B9B8-9438D17378F7}"/>
              </a:ext>
            </a:extLst>
          </p:cNvPr>
          <p:cNvSpPr/>
          <p:nvPr userDrawn="1"/>
        </p:nvSpPr>
        <p:spPr>
          <a:xfrm rot="7033825">
            <a:off x="4576619" y="-2444098"/>
            <a:ext cx="8038696" cy="10227789"/>
          </a:xfrm>
          <a:custGeom>
            <a:avLst/>
            <a:gdLst>
              <a:gd name="connsiteX0" fmla="*/ 0 w 8038696"/>
              <a:gd name="connsiteY0" fmla="*/ 3138015 h 10227789"/>
              <a:gd name="connsiteX1" fmla="*/ 6097952 w 8038696"/>
              <a:gd name="connsiteY1" fmla="*/ 0 h 10227789"/>
              <a:gd name="connsiteX2" fmla="*/ 8038696 w 8038696"/>
              <a:gd name="connsiteY2" fmla="*/ 3771353 h 10227789"/>
              <a:gd name="connsiteX3" fmla="*/ 7848071 w 8038696"/>
              <a:gd name="connsiteY3" fmla="*/ 3917449 h 10227789"/>
              <a:gd name="connsiteX4" fmla="*/ 6645093 w 8038696"/>
              <a:gd name="connsiteY4" fmla="*/ 5015000 h 10227789"/>
              <a:gd name="connsiteX5" fmla="*/ 3739673 w 8038696"/>
              <a:gd name="connsiteY5" fmla="*/ 9900900 h 10227789"/>
              <a:gd name="connsiteX6" fmla="*/ 3648409 w 8038696"/>
              <a:gd name="connsiteY6" fmla="*/ 10227789 h 102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38696" h="10227789">
                <a:moveTo>
                  <a:pt x="0" y="3138015"/>
                </a:moveTo>
                <a:lnTo>
                  <a:pt x="6097952" y="0"/>
                </a:lnTo>
                <a:lnTo>
                  <a:pt x="8038696" y="3771353"/>
                </a:lnTo>
                <a:lnTo>
                  <a:pt x="7848071" y="3917449"/>
                </a:lnTo>
                <a:cubicBezTo>
                  <a:pt x="7431043" y="4251403"/>
                  <a:pt x="7028742" y="4617389"/>
                  <a:pt x="6645093" y="5015000"/>
                </a:cubicBezTo>
                <a:cubicBezTo>
                  <a:pt x="5238379" y="6472908"/>
                  <a:pt x="4265543" y="8166227"/>
                  <a:pt x="3739673" y="9900900"/>
                </a:cubicBezTo>
                <a:lnTo>
                  <a:pt x="3648409" y="10227789"/>
                </a:lnTo>
                <a:close/>
              </a:path>
            </a:pathLst>
          </a:custGeom>
          <a:gradFill>
            <a:gsLst>
              <a:gs pos="0">
                <a:schemeClr val="accent1">
                  <a:lumMod val="50000"/>
                </a:schemeClr>
              </a:gs>
              <a:gs pos="0">
                <a:schemeClr val="accent1">
                  <a:alpha val="45000"/>
                </a:schemeClr>
              </a:gs>
              <a:gs pos="100000">
                <a:schemeClr val="accent1">
                  <a:lumMod val="60000"/>
                  <a:lumOff val="4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66" name="Straight Connector 65">
            <a:extLst>
              <a:ext uri="{FF2B5EF4-FFF2-40B4-BE49-F238E27FC236}">
                <a16:creationId xmlns:a16="http://schemas.microsoft.com/office/drawing/2014/main" id="{12C51FD4-4847-425C-88EE-F6D0C7C9447C}"/>
              </a:ext>
            </a:extLst>
          </p:cNvPr>
          <p:cNvCxnSpPr/>
          <p:nvPr userDrawn="1"/>
        </p:nvCxnSpPr>
        <p:spPr>
          <a:xfrm flipH="1">
            <a:off x="9512301" y="3749984"/>
            <a:ext cx="2298700" cy="0"/>
          </a:xfrm>
          <a:prstGeom prst="line">
            <a:avLst/>
          </a:prstGeom>
          <a:ln>
            <a:gradFill>
              <a:gsLst>
                <a:gs pos="100000">
                  <a:schemeClr val="accent1">
                    <a:lumMod val="60000"/>
                    <a:lumOff val="40000"/>
                  </a:schemeClr>
                </a:gs>
                <a:gs pos="43000">
                  <a:schemeClr val="accent1">
                    <a:lumMod val="5000"/>
                    <a:lumOff val="95000"/>
                  </a:schemeClr>
                </a:gs>
                <a:gs pos="0">
                  <a:schemeClr val="accent1">
                    <a:lumMod val="60000"/>
                    <a:lumOff val="40000"/>
                  </a:schemeClr>
                </a:gs>
              </a:gsLst>
              <a:lin ang="10200000" scaled="0"/>
            </a:gradFill>
          </a:ln>
        </p:spPr>
        <p:style>
          <a:lnRef idx="1">
            <a:schemeClr val="accent1"/>
          </a:lnRef>
          <a:fillRef idx="0">
            <a:schemeClr val="accent1"/>
          </a:fillRef>
          <a:effectRef idx="0">
            <a:schemeClr val="accent1"/>
          </a:effectRef>
          <a:fontRef idx="minor">
            <a:schemeClr val="tx1"/>
          </a:fontRef>
        </p:style>
      </p:cxnSp>
      <p:sp>
        <p:nvSpPr>
          <p:cNvPr id="24" name="Freeform: Shape 23">
            <a:extLst>
              <a:ext uri="{FF2B5EF4-FFF2-40B4-BE49-F238E27FC236}">
                <a16:creationId xmlns:a16="http://schemas.microsoft.com/office/drawing/2014/main" id="{F6786F0A-A0CF-489B-AF20-598A27E0A5A6}"/>
              </a:ext>
            </a:extLst>
          </p:cNvPr>
          <p:cNvSpPr/>
          <p:nvPr userDrawn="1"/>
        </p:nvSpPr>
        <p:spPr>
          <a:xfrm>
            <a:off x="9906000" y="1"/>
            <a:ext cx="2286001" cy="1331399"/>
          </a:xfrm>
          <a:custGeom>
            <a:avLst/>
            <a:gdLst>
              <a:gd name="connsiteX0" fmla="*/ 0 w 2128003"/>
              <a:gd name="connsiteY0" fmla="*/ 0 h 1228655"/>
              <a:gd name="connsiteX1" fmla="*/ 2128003 w 2128003"/>
              <a:gd name="connsiteY1" fmla="*/ 0 h 1228655"/>
              <a:gd name="connsiteX2" fmla="*/ 2128003 w 2128003"/>
              <a:gd name="connsiteY2" fmla="*/ 1228655 h 1228655"/>
              <a:gd name="connsiteX3" fmla="*/ 2020042 w 2128003"/>
              <a:gd name="connsiteY3" fmla="*/ 1142113 h 1228655"/>
              <a:gd name="connsiteX4" fmla="*/ 1237961 w 2128003"/>
              <a:gd name="connsiteY4" fmla="*/ 607048 h 1228655"/>
              <a:gd name="connsiteX5" fmla="*/ 111632 w 2128003"/>
              <a:gd name="connsiteY5" fmla="*/ 42365 h 122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8003" h="1228655">
                <a:moveTo>
                  <a:pt x="0" y="0"/>
                </a:moveTo>
                <a:lnTo>
                  <a:pt x="2128003" y="0"/>
                </a:lnTo>
                <a:lnTo>
                  <a:pt x="2128003" y="1228655"/>
                </a:lnTo>
                <a:lnTo>
                  <a:pt x="2020042" y="1142113"/>
                </a:lnTo>
                <a:cubicBezTo>
                  <a:pt x="1782365" y="957526"/>
                  <a:pt x="1520088" y="777151"/>
                  <a:pt x="1237961" y="607048"/>
                </a:cubicBezTo>
                <a:cubicBezTo>
                  <a:pt x="855914" y="376701"/>
                  <a:pt x="474201" y="187338"/>
                  <a:pt x="111632" y="423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a:extLst>
              <a:ext uri="{FF2B5EF4-FFF2-40B4-BE49-F238E27FC236}">
                <a16:creationId xmlns:a16="http://schemas.microsoft.com/office/drawing/2014/main" id="{F308F673-B25B-49E5-99DA-98EBB67C877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490642" y="176447"/>
            <a:ext cx="485458" cy="463374"/>
          </a:xfrm>
          <a:prstGeom prst="rect">
            <a:avLst/>
          </a:prstGeom>
        </p:spPr>
      </p:pic>
      <p:sp>
        <p:nvSpPr>
          <p:cNvPr id="64" name="Text Placeholder 3">
            <a:extLst>
              <a:ext uri="{FF2B5EF4-FFF2-40B4-BE49-F238E27FC236}">
                <a16:creationId xmlns:a16="http://schemas.microsoft.com/office/drawing/2014/main" id="{49CDB015-0F2A-4D55-B6B2-CEB3ACF169D8}"/>
              </a:ext>
            </a:extLst>
          </p:cNvPr>
          <p:cNvSpPr>
            <a:spLocks noGrp="1"/>
          </p:cNvSpPr>
          <p:nvPr>
            <p:ph type="body" sz="quarter" idx="11" hasCustomPrompt="1"/>
          </p:nvPr>
        </p:nvSpPr>
        <p:spPr>
          <a:xfrm>
            <a:off x="7327901" y="2133602"/>
            <a:ext cx="4483100" cy="1508125"/>
          </a:xfrm>
          <a:prstGeom prst="rect">
            <a:avLst/>
          </a:prstGeom>
        </p:spPr>
        <p:txBody>
          <a:bodyPr anchor="b"/>
          <a:lstStyle>
            <a:lvl1pPr marL="0" indent="0" algn="r">
              <a:lnSpc>
                <a:spcPct val="85000"/>
              </a:lnSpc>
              <a:spcBef>
                <a:spcPts val="0"/>
              </a:spcBef>
              <a:buNone/>
              <a:defRPr sz="3600" b="1" cap="all" baseline="0">
                <a:solidFill>
                  <a:schemeClr val="bg1"/>
                </a:solidFill>
              </a:defRPr>
            </a:lvl1pPr>
          </a:lstStyle>
          <a:p>
            <a:pPr lvl="0"/>
            <a:r>
              <a:rPr lang="en-US" dirty="0"/>
              <a:t>Divider Title </a:t>
            </a:r>
            <a:br>
              <a:rPr lang="en-US" dirty="0"/>
            </a:br>
            <a:r>
              <a:rPr lang="en-US" dirty="0"/>
              <a:t>Goes Here</a:t>
            </a:r>
          </a:p>
        </p:txBody>
      </p:sp>
      <p:sp>
        <p:nvSpPr>
          <p:cNvPr id="65" name="Text Placeholder 2">
            <a:extLst>
              <a:ext uri="{FF2B5EF4-FFF2-40B4-BE49-F238E27FC236}">
                <a16:creationId xmlns:a16="http://schemas.microsoft.com/office/drawing/2014/main" id="{1CAADCD1-E4A0-4A54-9ED4-C1129B4FAF0E}"/>
              </a:ext>
            </a:extLst>
          </p:cNvPr>
          <p:cNvSpPr>
            <a:spLocks noGrp="1"/>
          </p:cNvSpPr>
          <p:nvPr>
            <p:ph type="body" sz="quarter" idx="12" hasCustomPrompt="1"/>
          </p:nvPr>
        </p:nvSpPr>
        <p:spPr>
          <a:xfrm>
            <a:off x="7327901" y="3867150"/>
            <a:ext cx="4483100" cy="508000"/>
          </a:xfrm>
          <a:prstGeom prst="rect">
            <a:avLst/>
          </a:prstGeom>
        </p:spPr>
        <p:txBody>
          <a:bodyPr/>
          <a:lstStyle>
            <a:lvl1pPr marL="0" indent="0" algn="r">
              <a:buNone/>
              <a:defRPr sz="1600">
                <a:solidFill>
                  <a:schemeClr val="bg1"/>
                </a:solidFill>
              </a:defRPr>
            </a:lvl1pPr>
          </a:lstStyle>
          <a:p>
            <a:pPr lvl="0"/>
            <a:r>
              <a:rPr lang="en-US" dirty="0"/>
              <a:t>Subtitle goes here</a:t>
            </a:r>
          </a:p>
        </p:txBody>
      </p:sp>
    </p:spTree>
    <p:extLst>
      <p:ext uri="{BB962C8B-B14F-4D97-AF65-F5344CB8AC3E}">
        <p14:creationId xmlns:p14="http://schemas.microsoft.com/office/powerpoint/2010/main" val="30475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userDrawn="1">
          <p15:clr>
            <a:srgbClr val="FBAE40"/>
          </p15:clr>
        </p15:guide>
        <p15:guide id="2" orient="horz" pos="2304" userDrawn="1">
          <p15:clr>
            <a:srgbClr val="FBAE40"/>
          </p15:clr>
        </p15:guide>
        <p15:guide id="3" orient="horz" pos="3000" userDrawn="1">
          <p15:clr>
            <a:srgbClr val="FBAE40"/>
          </p15:clr>
        </p15:guide>
        <p15:guide id="4" orient="horz" pos="2640" userDrawn="1">
          <p15:clr>
            <a:srgbClr val="FBAE40"/>
          </p15:clr>
        </p15:guide>
        <p15:guide id="6" orient="horz" pos="4032">
          <p15:clr>
            <a:srgbClr val="FBAE40"/>
          </p15:clr>
        </p15:guide>
        <p15:guide id="7" orient="horz" pos="144">
          <p15:clr>
            <a:srgbClr val="FBAE40"/>
          </p15:clr>
        </p15:guide>
        <p15:guide id="8" pos="240">
          <p15:clr>
            <a:srgbClr val="FBAE40"/>
          </p15:clr>
        </p15:guide>
        <p15:guide id="9" pos="7440">
          <p15:clr>
            <a:srgbClr val="FBAE40"/>
          </p15:clr>
        </p15:guide>
        <p15:guide id="10" orient="horz" pos="3960" userDrawn="1">
          <p15:clr>
            <a:srgbClr val="FBAE40"/>
          </p15:clr>
        </p15:guide>
        <p15:guide id="11" pos="5112" userDrawn="1">
          <p15:clr>
            <a:srgbClr val="FBAE40"/>
          </p15:clr>
        </p15:guide>
        <p15:guide id="12" pos="535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dirty="0"/>
              <a:t>© Exact Ventures, </a:t>
            </a:r>
            <a:r>
              <a:rPr lang="en-US" dirty="0" err="1"/>
              <a:t>Inc</a:t>
            </a:r>
            <a:endParaRPr lang="en-US" dirty="0"/>
          </a:p>
          <a:p>
            <a:r>
              <a:rPr lang="en-US" dirty="0" err="1"/>
              <a:t>www.exactventures.com</a:t>
            </a:r>
            <a:endParaRPr lang="en-US" dirty="0"/>
          </a:p>
        </p:txBody>
      </p:sp>
      <p:sp>
        <p:nvSpPr>
          <p:cNvPr id="5" name="Footer Placeholder 4"/>
          <p:cNvSpPr>
            <a:spLocks noGrp="1"/>
          </p:cNvSpPr>
          <p:nvPr>
            <p:ph type="ftr" sz="quarter" idx="11"/>
          </p:nvPr>
        </p:nvSpPr>
        <p:spPr/>
        <p:txBody>
          <a:bodyPr/>
          <a:lstStyle/>
          <a:p>
            <a:r>
              <a:rPr lang="en-US"/>
              <a:t>Exact Ventures Confidential</a:t>
            </a:r>
          </a:p>
        </p:txBody>
      </p:sp>
      <p:sp>
        <p:nvSpPr>
          <p:cNvPr id="6" name="Slide Number Placeholder 5"/>
          <p:cNvSpPr>
            <a:spLocks noGrp="1"/>
          </p:cNvSpPr>
          <p:nvPr>
            <p:ph type="sldNum" sz="quarter" idx="12"/>
          </p:nvPr>
        </p:nvSpPr>
        <p:spPr/>
        <p:txBody>
          <a:bodyPr/>
          <a:lstStyle/>
          <a:p>
            <a:fld id="{BB355F88-26A7-F644-9B8A-7C677D9B6F21}" type="slidenum">
              <a:rPr lang="en-US" smtClean="0"/>
              <a:t>‹#›</a:t>
            </a:fld>
            <a:endParaRPr lang="en-US"/>
          </a:p>
        </p:txBody>
      </p:sp>
    </p:spTree>
    <p:extLst>
      <p:ext uri="{BB962C8B-B14F-4D97-AF65-F5344CB8AC3E}">
        <p14:creationId xmlns:p14="http://schemas.microsoft.com/office/powerpoint/2010/main" val="27978821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_Title Option 1">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FA142EC5-A7DB-49CF-861F-69D9F7A3BAB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169071" y="329236"/>
            <a:ext cx="1807029" cy="490114"/>
          </a:xfrm>
          <a:prstGeom prst="rect">
            <a:avLst/>
          </a:prstGeom>
        </p:spPr>
      </p:pic>
      <p:sp>
        <p:nvSpPr>
          <p:cNvPr id="6" name="Text Placeholder 20">
            <a:extLst>
              <a:ext uri="{FF2B5EF4-FFF2-40B4-BE49-F238E27FC236}">
                <a16:creationId xmlns:a16="http://schemas.microsoft.com/office/drawing/2014/main" id="{F917BD43-F62A-46DA-9F0A-2ADE62D120A1}"/>
              </a:ext>
            </a:extLst>
          </p:cNvPr>
          <p:cNvSpPr>
            <a:spLocks noGrp="1"/>
          </p:cNvSpPr>
          <p:nvPr>
            <p:ph type="body" sz="quarter" idx="12"/>
          </p:nvPr>
        </p:nvSpPr>
        <p:spPr>
          <a:xfrm>
            <a:off x="6141720" y="4419608"/>
            <a:ext cx="5212080" cy="1048254"/>
          </a:xfrm>
          <a:prstGeom prst="rect">
            <a:avLst/>
          </a:prstGeom>
        </p:spPr>
        <p:txBody>
          <a:bodyPr anchor="b" anchorCtr="0"/>
          <a:lstStyle>
            <a:lvl1pPr marL="0" indent="0" algn="r">
              <a:lnSpc>
                <a:spcPct val="85000"/>
              </a:lnSpc>
              <a:spcBef>
                <a:spcPts val="0"/>
              </a:spcBef>
              <a:buNone/>
              <a:defRPr sz="3200" b="1" cap="all" baseline="0">
                <a:solidFill>
                  <a:schemeClr val="bg1"/>
                </a:solidFill>
              </a:defRPr>
            </a:lvl1pPr>
          </a:lstStyle>
          <a:p>
            <a:pPr lvl="0"/>
            <a:r>
              <a:rPr lang="en-US"/>
              <a:t>Click to edit Master text styles</a:t>
            </a:r>
          </a:p>
        </p:txBody>
      </p:sp>
      <p:sp>
        <p:nvSpPr>
          <p:cNvPr id="9" name="Text Placeholder 20">
            <a:extLst>
              <a:ext uri="{FF2B5EF4-FFF2-40B4-BE49-F238E27FC236}">
                <a16:creationId xmlns:a16="http://schemas.microsoft.com/office/drawing/2014/main" id="{F817AFCC-2AE6-4BB5-B8A9-E11573BF40CB}"/>
              </a:ext>
            </a:extLst>
          </p:cNvPr>
          <p:cNvSpPr>
            <a:spLocks noGrp="1"/>
          </p:cNvSpPr>
          <p:nvPr>
            <p:ph type="body" sz="quarter" idx="13"/>
          </p:nvPr>
        </p:nvSpPr>
        <p:spPr>
          <a:xfrm>
            <a:off x="6141720" y="5683050"/>
            <a:ext cx="5212080" cy="304800"/>
          </a:xfrm>
          <a:prstGeom prst="rect">
            <a:avLst/>
          </a:prstGeom>
        </p:spPr>
        <p:txBody>
          <a:bodyPr anchor="ctr"/>
          <a:lstStyle>
            <a:lvl1pPr marL="0" indent="0" algn="r">
              <a:buNone/>
              <a:defRPr sz="1600" b="0">
                <a:solidFill>
                  <a:schemeClr val="bg1"/>
                </a:solidFill>
              </a:defRPr>
            </a:lvl1pPr>
          </a:lstStyle>
          <a:p>
            <a:pPr lvl="0"/>
            <a:r>
              <a:rPr lang="en-US"/>
              <a:t>Click to edit Master text styles</a:t>
            </a:r>
          </a:p>
        </p:txBody>
      </p:sp>
      <p:cxnSp>
        <p:nvCxnSpPr>
          <p:cNvPr id="64" name="Straight Connector 63">
            <a:extLst>
              <a:ext uri="{FF2B5EF4-FFF2-40B4-BE49-F238E27FC236}">
                <a16:creationId xmlns:a16="http://schemas.microsoft.com/office/drawing/2014/main" id="{01FB8EB9-4C95-4349-B950-0AC9806224D7}"/>
              </a:ext>
            </a:extLst>
          </p:cNvPr>
          <p:cNvCxnSpPr>
            <a:cxnSpLocks/>
          </p:cNvCxnSpPr>
          <p:nvPr userDrawn="1"/>
        </p:nvCxnSpPr>
        <p:spPr>
          <a:xfrm flipH="1">
            <a:off x="6858000" y="5581450"/>
            <a:ext cx="4495800" cy="0"/>
          </a:xfrm>
          <a:prstGeom prst="line">
            <a:avLst/>
          </a:prstGeom>
          <a:ln>
            <a:gradFill>
              <a:gsLst>
                <a:gs pos="100000">
                  <a:schemeClr val="accent1">
                    <a:lumMod val="60000"/>
                    <a:lumOff val="40000"/>
                  </a:schemeClr>
                </a:gs>
                <a:gs pos="43000">
                  <a:schemeClr val="accent1">
                    <a:lumMod val="5000"/>
                    <a:lumOff val="95000"/>
                  </a:schemeClr>
                </a:gs>
                <a:gs pos="0">
                  <a:schemeClr val="accent1">
                    <a:lumMod val="60000"/>
                    <a:lumOff val="40000"/>
                  </a:schemeClr>
                </a:gs>
              </a:gsLst>
              <a:lin ang="102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389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000"/>
                            </p:stCondLst>
                            <p:childTnLst>
                              <p:par>
                                <p:cTn id="13" presetID="16" presetClass="entr" presetSubtype="37" fill="hold" nodeType="after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barn(outVertical)">
                                      <p:cBhvr>
                                        <p:cTn id="15" dur="500"/>
                                        <p:tgtEl>
                                          <p:spTgt spid="6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9" grpId="0" build="p">
        <p:tmplLst>
          <p:tmpl lvl="1">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extLst>
    <p:ext uri="{DCECCB84-F9BA-43D5-87BE-67443E8EF086}">
      <p15:sldGuideLst xmlns:p15="http://schemas.microsoft.com/office/powerpoint/2012/main">
        <p15:guide id="1" orient="horz" pos="1992">
          <p15:clr>
            <a:srgbClr val="5ACBF0"/>
          </p15:clr>
        </p15:guide>
        <p15:guide id="2" orient="horz" pos="3240">
          <p15:clr>
            <a:srgbClr val="5ACBF0"/>
          </p15:clr>
        </p15:guide>
        <p15:guide id="3" orient="horz" pos="3336">
          <p15:clr>
            <a:srgbClr val="5ACBF0"/>
          </p15:clr>
        </p15:guide>
        <p15:guide id="5" orient="horz" pos="3960">
          <p15:clr>
            <a:srgbClr val="5ACBF0"/>
          </p15:clr>
        </p15:guide>
        <p15:guide id="6" orient="horz" pos="4032">
          <p15:clr>
            <a:srgbClr val="5ACBF0"/>
          </p15:clr>
        </p15:guide>
        <p15:guide id="7" orient="horz" pos="4224">
          <p15:clr>
            <a:srgbClr val="5ACBF0"/>
          </p15:clr>
        </p15:guide>
        <p15:guide id="8" orient="horz" pos="3432">
          <p15:clr>
            <a:srgbClr val="5ACBF0"/>
          </p15:clr>
        </p15:guide>
        <p15:guide id="9" pos="240">
          <p15:clr>
            <a:srgbClr val="5ACBF0"/>
          </p15:clr>
        </p15:guide>
        <p15:guide id="10" pos="7440">
          <p15:clr>
            <a:srgbClr val="5ACBF0"/>
          </p15:clr>
        </p15:guide>
        <p15:guide id="11" orient="horz" pos="144">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Option 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4A53765-0FDB-4824-8A32-11C02C17BFE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2" y="0"/>
            <a:ext cx="12192001" cy="6858000"/>
          </a:xfrm>
          <a:custGeom>
            <a:avLst/>
            <a:gdLst>
              <a:gd name="connsiteX0" fmla="*/ 0 w 12192001"/>
              <a:gd name="connsiteY0" fmla="*/ 0 h 6858000"/>
              <a:gd name="connsiteX1" fmla="*/ 10068334 w 12192001"/>
              <a:gd name="connsiteY1" fmla="*/ 0 h 6858000"/>
              <a:gd name="connsiteX2" fmla="*/ 10081854 w 12192001"/>
              <a:gd name="connsiteY2" fmla="*/ 6761 h 6858000"/>
              <a:gd name="connsiteX3" fmla="*/ 12006110 w 12192001"/>
              <a:gd name="connsiteY3" fmla="*/ 1107825 h 6858000"/>
              <a:gd name="connsiteX4" fmla="*/ 12192001 w 12192001"/>
              <a:gd name="connsiteY4" fmla="*/ 1228513 h 6858000"/>
              <a:gd name="connsiteX5" fmla="*/ 12192001 w 12192001"/>
              <a:gd name="connsiteY5" fmla="*/ 6858000 h 6858000"/>
              <a:gd name="connsiteX6" fmla="*/ 0 w 12192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58000">
                <a:moveTo>
                  <a:pt x="0" y="0"/>
                </a:moveTo>
                <a:lnTo>
                  <a:pt x="10068334" y="0"/>
                </a:lnTo>
                <a:lnTo>
                  <a:pt x="10081854" y="6761"/>
                </a:lnTo>
                <a:cubicBezTo>
                  <a:pt x="10748578" y="349858"/>
                  <a:pt x="11390483" y="717853"/>
                  <a:pt x="12006110" y="1107825"/>
                </a:cubicBezTo>
                <a:lnTo>
                  <a:pt x="12192001" y="1228513"/>
                </a:lnTo>
                <a:lnTo>
                  <a:pt x="12192001" y="6858000"/>
                </a:lnTo>
                <a:lnTo>
                  <a:pt x="0" y="6858000"/>
                </a:lnTo>
                <a:close/>
              </a:path>
            </a:pathLst>
          </a:custGeom>
        </p:spPr>
      </p:pic>
      <p:sp>
        <p:nvSpPr>
          <p:cNvPr id="18" name="Freeform: Shape 17">
            <a:extLst>
              <a:ext uri="{FF2B5EF4-FFF2-40B4-BE49-F238E27FC236}">
                <a16:creationId xmlns:a16="http://schemas.microsoft.com/office/drawing/2014/main" id="{A86F9895-DCC7-482A-B9B8-9438D17378F7}"/>
              </a:ext>
            </a:extLst>
          </p:cNvPr>
          <p:cNvSpPr/>
          <p:nvPr userDrawn="1"/>
        </p:nvSpPr>
        <p:spPr>
          <a:xfrm rot="7033825">
            <a:off x="4576619" y="-2444098"/>
            <a:ext cx="8038696" cy="10227789"/>
          </a:xfrm>
          <a:custGeom>
            <a:avLst/>
            <a:gdLst>
              <a:gd name="connsiteX0" fmla="*/ 0 w 8038696"/>
              <a:gd name="connsiteY0" fmla="*/ 3138015 h 10227789"/>
              <a:gd name="connsiteX1" fmla="*/ 6097952 w 8038696"/>
              <a:gd name="connsiteY1" fmla="*/ 0 h 10227789"/>
              <a:gd name="connsiteX2" fmla="*/ 8038696 w 8038696"/>
              <a:gd name="connsiteY2" fmla="*/ 3771353 h 10227789"/>
              <a:gd name="connsiteX3" fmla="*/ 7848071 w 8038696"/>
              <a:gd name="connsiteY3" fmla="*/ 3917449 h 10227789"/>
              <a:gd name="connsiteX4" fmla="*/ 6645093 w 8038696"/>
              <a:gd name="connsiteY4" fmla="*/ 5015000 h 10227789"/>
              <a:gd name="connsiteX5" fmla="*/ 3739673 w 8038696"/>
              <a:gd name="connsiteY5" fmla="*/ 9900900 h 10227789"/>
              <a:gd name="connsiteX6" fmla="*/ 3648409 w 8038696"/>
              <a:gd name="connsiteY6" fmla="*/ 10227789 h 102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38696" h="10227789">
                <a:moveTo>
                  <a:pt x="0" y="3138015"/>
                </a:moveTo>
                <a:lnTo>
                  <a:pt x="6097952" y="0"/>
                </a:lnTo>
                <a:lnTo>
                  <a:pt x="8038696" y="3771353"/>
                </a:lnTo>
                <a:lnTo>
                  <a:pt x="7848071" y="3917449"/>
                </a:lnTo>
                <a:cubicBezTo>
                  <a:pt x="7431043" y="4251403"/>
                  <a:pt x="7028742" y="4617389"/>
                  <a:pt x="6645093" y="5015000"/>
                </a:cubicBezTo>
                <a:cubicBezTo>
                  <a:pt x="5238379" y="6472908"/>
                  <a:pt x="4265543" y="8166227"/>
                  <a:pt x="3739673" y="9900900"/>
                </a:cubicBezTo>
                <a:lnTo>
                  <a:pt x="3648409" y="10227789"/>
                </a:lnTo>
                <a:close/>
              </a:path>
            </a:pathLst>
          </a:custGeom>
          <a:gradFill>
            <a:gsLst>
              <a:gs pos="0">
                <a:schemeClr val="accent1">
                  <a:lumMod val="50000"/>
                </a:schemeClr>
              </a:gs>
              <a:gs pos="0">
                <a:schemeClr val="accent1">
                  <a:alpha val="45000"/>
                </a:schemeClr>
              </a:gs>
              <a:gs pos="100000">
                <a:schemeClr val="accent1">
                  <a:lumMod val="60000"/>
                  <a:lumOff val="4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66" name="Straight Connector 65">
            <a:extLst>
              <a:ext uri="{FF2B5EF4-FFF2-40B4-BE49-F238E27FC236}">
                <a16:creationId xmlns:a16="http://schemas.microsoft.com/office/drawing/2014/main" id="{12C51FD4-4847-425C-88EE-F6D0C7C9447C}"/>
              </a:ext>
            </a:extLst>
          </p:cNvPr>
          <p:cNvCxnSpPr/>
          <p:nvPr userDrawn="1"/>
        </p:nvCxnSpPr>
        <p:spPr>
          <a:xfrm flipH="1">
            <a:off x="9512301" y="3749984"/>
            <a:ext cx="2298700" cy="0"/>
          </a:xfrm>
          <a:prstGeom prst="line">
            <a:avLst/>
          </a:prstGeom>
          <a:ln>
            <a:gradFill>
              <a:gsLst>
                <a:gs pos="100000">
                  <a:schemeClr val="accent1">
                    <a:lumMod val="60000"/>
                    <a:lumOff val="40000"/>
                  </a:schemeClr>
                </a:gs>
                <a:gs pos="43000">
                  <a:schemeClr val="accent1">
                    <a:lumMod val="5000"/>
                    <a:lumOff val="95000"/>
                  </a:schemeClr>
                </a:gs>
                <a:gs pos="0">
                  <a:schemeClr val="accent1">
                    <a:lumMod val="60000"/>
                    <a:lumOff val="40000"/>
                  </a:schemeClr>
                </a:gs>
              </a:gsLst>
              <a:lin ang="10200000" scaled="0"/>
            </a:gradFill>
          </a:ln>
        </p:spPr>
        <p:style>
          <a:lnRef idx="1">
            <a:schemeClr val="accent1"/>
          </a:lnRef>
          <a:fillRef idx="0">
            <a:schemeClr val="accent1"/>
          </a:fillRef>
          <a:effectRef idx="0">
            <a:schemeClr val="accent1"/>
          </a:effectRef>
          <a:fontRef idx="minor">
            <a:schemeClr val="tx1"/>
          </a:fontRef>
        </p:style>
      </p:cxnSp>
      <p:sp>
        <p:nvSpPr>
          <p:cNvPr id="24" name="Freeform: Shape 23">
            <a:extLst>
              <a:ext uri="{FF2B5EF4-FFF2-40B4-BE49-F238E27FC236}">
                <a16:creationId xmlns:a16="http://schemas.microsoft.com/office/drawing/2014/main" id="{F6786F0A-A0CF-489B-AF20-598A27E0A5A6}"/>
              </a:ext>
            </a:extLst>
          </p:cNvPr>
          <p:cNvSpPr/>
          <p:nvPr userDrawn="1"/>
        </p:nvSpPr>
        <p:spPr>
          <a:xfrm>
            <a:off x="9906000" y="1"/>
            <a:ext cx="2286001" cy="1331399"/>
          </a:xfrm>
          <a:custGeom>
            <a:avLst/>
            <a:gdLst>
              <a:gd name="connsiteX0" fmla="*/ 0 w 2128003"/>
              <a:gd name="connsiteY0" fmla="*/ 0 h 1228655"/>
              <a:gd name="connsiteX1" fmla="*/ 2128003 w 2128003"/>
              <a:gd name="connsiteY1" fmla="*/ 0 h 1228655"/>
              <a:gd name="connsiteX2" fmla="*/ 2128003 w 2128003"/>
              <a:gd name="connsiteY2" fmla="*/ 1228655 h 1228655"/>
              <a:gd name="connsiteX3" fmla="*/ 2020042 w 2128003"/>
              <a:gd name="connsiteY3" fmla="*/ 1142113 h 1228655"/>
              <a:gd name="connsiteX4" fmla="*/ 1237961 w 2128003"/>
              <a:gd name="connsiteY4" fmla="*/ 607048 h 1228655"/>
              <a:gd name="connsiteX5" fmla="*/ 111632 w 2128003"/>
              <a:gd name="connsiteY5" fmla="*/ 42365 h 122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8003" h="1228655">
                <a:moveTo>
                  <a:pt x="0" y="0"/>
                </a:moveTo>
                <a:lnTo>
                  <a:pt x="2128003" y="0"/>
                </a:lnTo>
                <a:lnTo>
                  <a:pt x="2128003" y="1228655"/>
                </a:lnTo>
                <a:lnTo>
                  <a:pt x="2020042" y="1142113"/>
                </a:lnTo>
                <a:cubicBezTo>
                  <a:pt x="1782365" y="957526"/>
                  <a:pt x="1520088" y="777151"/>
                  <a:pt x="1237961" y="607048"/>
                </a:cubicBezTo>
                <a:cubicBezTo>
                  <a:pt x="855914" y="376701"/>
                  <a:pt x="474201" y="187338"/>
                  <a:pt x="111632" y="423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a:extLst>
              <a:ext uri="{FF2B5EF4-FFF2-40B4-BE49-F238E27FC236}">
                <a16:creationId xmlns:a16="http://schemas.microsoft.com/office/drawing/2014/main" id="{F308F673-B25B-49E5-99DA-98EBB67C877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490642" y="176447"/>
            <a:ext cx="485458" cy="463374"/>
          </a:xfrm>
          <a:prstGeom prst="rect">
            <a:avLst/>
          </a:prstGeom>
        </p:spPr>
      </p:pic>
      <p:sp>
        <p:nvSpPr>
          <p:cNvPr id="64" name="Text Placeholder 3">
            <a:extLst>
              <a:ext uri="{FF2B5EF4-FFF2-40B4-BE49-F238E27FC236}">
                <a16:creationId xmlns:a16="http://schemas.microsoft.com/office/drawing/2014/main" id="{49CDB015-0F2A-4D55-B6B2-CEB3ACF169D8}"/>
              </a:ext>
            </a:extLst>
          </p:cNvPr>
          <p:cNvSpPr>
            <a:spLocks noGrp="1"/>
          </p:cNvSpPr>
          <p:nvPr>
            <p:ph type="body" sz="quarter" idx="11" hasCustomPrompt="1"/>
          </p:nvPr>
        </p:nvSpPr>
        <p:spPr>
          <a:xfrm>
            <a:off x="7327901" y="2133602"/>
            <a:ext cx="4483100" cy="1508125"/>
          </a:xfrm>
          <a:prstGeom prst="rect">
            <a:avLst/>
          </a:prstGeom>
        </p:spPr>
        <p:txBody>
          <a:bodyPr anchor="b"/>
          <a:lstStyle>
            <a:lvl1pPr marL="0" indent="0" algn="r">
              <a:lnSpc>
                <a:spcPct val="85000"/>
              </a:lnSpc>
              <a:spcBef>
                <a:spcPts val="0"/>
              </a:spcBef>
              <a:buNone/>
              <a:defRPr sz="3600" b="1" cap="all" baseline="0">
                <a:solidFill>
                  <a:schemeClr val="bg1"/>
                </a:solidFill>
              </a:defRPr>
            </a:lvl1pPr>
          </a:lstStyle>
          <a:p>
            <a:pPr lvl="0"/>
            <a:r>
              <a:rPr lang="en-US" dirty="0"/>
              <a:t>Divider Title </a:t>
            </a:r>
            <a:br>
              <a:rPr lang="en-US" dirty="0"/>
            </a:br>
            <a:r>
              <a:rPr lang="en-US" dirty="0"/>
              <a:t>Goes Here</a:t>
            </a:r>
          </a:p>
        </p:txBody>
      </p:sp>
      <p:sp>
        <p:nvSpPr>
          <p:cNvPr id="65" name="Text Placeholder 2">
            <a:extLst>
              <a:ext uri="{FF2B5EF4-FFF2-40B4-BE49-F238E27FC236}">
                <a16:creationId xmlns:a16="http://schemas.microsoft.com/office/drawing/2014/main" id="{1CAADCD1-E4A0-4A54-9ED4-C1129B4FAF0E}"/>
              </a:ext>
            </a:extLst>
          </p:cNvPr>
          <p:cNvSpPr>
            <a:spLocks noGrp="1"/>
          </p:cNvSpPr>
          <p:nvPr>
            <p:ph type="body" sz="quarter" idx="12" hasCustomPrompt="1"/>
          </p:nvPr>
        </p:nvSpPr>
        <p:spPr>
          <a:xfrm>
            <a:off x="7327901" y="3867150"/>
            <a:ext cx="4483100" cy="508000"/>
          </a:xfrm>
          <a:prstGeom prst="rect">
            <a:avLst/>
          </a:prstGeom>
        </p:spPr>
        <p:txBody>
          <a:bodyPr/>
          <a:lstStyle>
            <a:lvl1pPr marL="0" indent="0" algn="r">
              <a:buNone/>
              <a:defRPr sz="1600">
                <a:solidFill>
                  <a:schemeClr val="bg1"/>
                </a:solidFill>
              </a:defRPr>
            </a:lvl1pPr>
          </a:lstStyle>
          <a:p>
            <a:pPr lvl="0"/>
            <a:r>
              <a:rPr lang="en-US" dirty="0"/>
              <a:t>Subtitle goes here</a:t>
            </a:r>
          </a:p>
        </p:txBody>
      </p:sp>
    </p:spTree>
    <p:extLst>
      <p:ext uri="{BB962C8B-B14F-4D97-AF65-F5344CB8AC3E}">
        <p14:creationId xmlns:p14="http://schemas.microsoft.com/office/powerpoint/2010/main" val="3360166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4">
                                            <p:txEl>
                                              <p:pRg st="0" end="0"/>
                                            </p:txEl>
                                          </p:spTgt>
                                        </p:tgtEl>
                                        <p:attrNameLst>
                                          <p:attrName>style.visibility</p:attrName>
                                        </p:attrNameLst>
                                      </p:cBhvr>
                                      <p:to>
                                        <p:strVal val="visible"/>
                                      </p:to>
                                    </p:set>
                                    <p:animEffect transition="in" filter="fade">
                                      <p:cBhvr>
                                        <p:cTn id="19" dur="500"/>
                                        <p:tgtEl>
                                          <p:spTgt spid="64">
                                            <p:txEl>
                                              <p:pRg st="0" end="0"/>
                                            </p:txEl>
                                          </p:spTgt>
                                        </p:tgtEl>
                                      </p:cBhvr>
                                    </p:animEffect>
                                  </p:childTnLst>
                                </p:cTn>
                              </p:par>
                            </p:childTnLst>
                          </p:cTn>
                        </p:par>
                        <p:par>
                          <p:cTn id="20" fill="hold">
                            <p:stCondLst>
                              <p:cond delay="2000"/>
                            </p:stCondLst>
                            <p:childTnLst>
                              <p:par>
                                <p:cTn id="21" presetID="16" presetClass="entr" presetSubtype="37" fill="hold" nodeType="after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barn(outVertical)">
                                      <p:cBhvr>
                                        <p:cTn id="23" dur="500"/>
                                        <p:tgtEl>
                                          <p:spTgt spid="6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5">
                                            <p:txEl>
                                              <p:pRg st="0" end="0"/>
                                            </p:txEl>
                                          </p:spTgt>
                                        </p:tgtEl>
                                        <p:attrNameLst>
                                          <p:attrName>style.visibility</p:attrName>
                                        </p:attrNameLst>
                                      </p:cBhvr>
                                      <p:to>
                                        <p:strVal val="visible"/>
                                      </p:to>
                                    </p:set>
                                    <p:animEffect transition="in" filter="fade">
                                      <p:cBhvr>
                                        <p:cTn id="27" dur="500"/>
                                        <p:tgtEl>
                                          <p:spTgt spid="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64" grpId="0" build="p">
        <p:tmplLst>
          <p:tmpl lvl="1">
            <p:tnLst>
              <p:par>
                <p:cTn presetID="10" presetClass="entr" presetSubtype="0"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P spid="65" grpId="0" build="p">
        <p:tmplLst>
          <p:tmpl lvl="1">
            <p:tnLst>
              <p:par>
                <p:cTn presetID="10" presetClass="entr" presetSubtype="0" fill="hold" nodeType="afterEffect">
                  <p:stCondLst>
                    <p:cond delay="0"/>
                  </p:stCondLst>
                  <p:childTnLst>
                    <p:set>
                      <p:cBhvr>
                        <p:cTn dur="1" fill="hold">
                          <p:stCondLst>
                            <p:cond delay="0"/>
                          </p:stCondLst>
                        </p:cTn>
                        <p:tgtEl>
                          <p:spTgt spid="65"/>
                        </p:tgtEl>
                        <p:attrNameLst>
                          <p:attrName>style.visibility</p:attrName>
                        </p:attrNameLst>
                      </p:cBhvr>
                      <p:to>
                        <p:strVal val="visible"/>
                      </p:to>
                    </p:set>
                    <p:animEffect transition="in" filter="fade">
                      <p:cBhvr>
                        <p:cTn dur="500"/>
                        <p:tgtEl>
                          <p:spTgt spid="65"/>
                        </p:tgtEl>
                      </p:cBhvr>
                    </p:animEffect>
                  </p:childTnLst>
                </p:cTn>
              </p:par>
            </p:tnLst>
          </p:tmpl>
        </p:tmplLst>
      </p:bldP>
    </p:bldLst>
  </p:timing>
  <p:extLst>
    <p:ext uri="{DCECCB84-F9BA-43D5-87BE-67443E8EF086}">
      <p15:sldGuideLst xmlns:p15="http://schemas.microsoft.com/office/powerpoint/2012/main">
        <p15:guide id="1" orient="horz" pos="1344">
          <p15:clr>
            <a:srgbClr val="FBAE40"/>
          </p15:clr>
        </p15:guide>
        <p15:guide id="2" orient="horz" pos="2304">
          <p15:clr>
            <a:srgbClr val="FBAE40"/>
          </p15:clr>
        </p15:guide>
        <p15:guide id="3" orient="horz" pos="3000">
          <p15:clr>
            <a:srgbClr val="FBAE40"/>
          </p15:clr>
        </p15:guide>
        <p15:guide id="4" orient="horz" pos="2640">
          <p15:clr>
            <a:srgbClr val="FBAE40"/>
          </p15:clr>
        </p15:guide>
        <p15:guide id="6" orient="horz" pos="4032">
          <p15:clr>
            <a:srgbClr val="FBAE40"/>
          </p15:clr>
        </p15:guide>
        <p15:guide id="7" orient="horz" pos="144">
          <p15:clr>
            <a:srgbClr val="FBAE40"/>
          </p15:clr>
        </p15:guide>
        <p15:guide id="8" pos="240">
          <p15:clr>
            <a:srgbClr val="FBAE40"/>
          </p15:clr>
        </p15:guide>
        <p15:guide id="9" pos="7440">
          <p15:clr>
            <a:srgbClr val="FBAE40"/>
          </p15:clr>
        </p15:guide>
        <p15:guide id="10" orient="horz" pos="3960">
          <p15:clr>
            <a:srgbClr val="FBAE40"/>
          </p15:clr>
        </p15:guide>
        <p15:guide id="11" pos="5112">
          <p15:clr>
            <a:srgbClr val="FBAE40"/>
          </p15:clr>
        </p15:guide>
        <p15:guide id="12" pos="535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Divider Option 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4A53765-0FDB-4824-8A32-11C02C17BFE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1"/>
            <a:ext cx="12192001" cy="6857998"/>
          </a:xfrm>
          <a:custGeom>
            <a:avLst/>
            <a:gdLst>
              <a:gd name="connsiteX0" fmla="*/ 0 w 12192001"/>
              <a:gd name="connsiteY0" fmla="*/ 0 h 6858000"/>
              <a:gd name="connsiteX1" fmla="*/ 10068334 w 12192001"/>
              <a:gd name="connsiteY1" fmla="*/ 0 h 6858000"/>
              <a:gd name="connsiteX2" fmla="*/ 10081854 w 12192001"/>
              <a:gd name="connsiteY2" fmla="*/ 6761 h 6858000"/>
              <a:gd name="connsiteX3" fmla="*/ 12006110 w 12192001"/>
              <a:gd name="connsiteY3" fmla="*/ 1107825 h 6858000"/>
              <a:gd name="connsiteX4" fmla="*/ 12192001 w 12192001"/>
              <a:gd name="connsiteY4" fmla="*/ 1228513 h 6858000"/>
              <a:gd name="connsiteX5" fmla="*/ 12192001 w 12192001"/>
              <a:gd name="connsiteY5" fmla="*/ 6858000 h 6858000"/>
              <a:gd name="connsiteX6" fmla="*/ 0 w 12192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58000">
                <a:moveTo>
                  <a:pt x="0" y="0"/>
                </a:moveTo>
                <a:lnTo>
                  <a:pt x="10068334" y="0"/>
                </a:lnTo>
                <a:lnTo>
                  <a:pt x="10081854" y="6761"/>
                </a:lnTo>
                <a:cubicBezTo>
                  <a:pt x="10748578" y="349858"/>
                  <a:pt x="11390483" y="717853"/>
                  <a:pt x="12006110" y="1107825"/>
                </a:cubicBezTo>
                <a:lnTo>
                  <a:pt x="12192001" y="1228513"/>
                </a:lnTo>
                <a:lnTo>
                  <a:pt x="12192001" y="6858000"/>
                </a:lnTo>
                <a:lnTo>
                  <a:pt x="0" y="6858000"/>
                </a:lnTo>
                <a:close/>
              </a:path>
            </a:pathLst>
          </a:custGeom>
        </p:spPr>
      </p:pic>
      <p:sp>
        <p:nvSpPr>
          <p:cNvPr id="18" name="Freeform: Shape 17">
            <a:extLst>
              <a:ext uri="{FF2B5EF4-FFF2-40B4-BE49-F238E27FC236}">
                <a16:creationId xmlns:a16="http://schemas.microsoft.com/office/drawing/2014/main" id="{A86F9895-DCC7-482A-B9B8-9438D17378F7}"/>
              </a:ext>
            </a:extLst>
          </p:cNvPr>
          <p:cNvSpPr/>
          <p:nvPr userDrawn="1"/>
        </p:nvSpPr>
        <p:spPr>
          <a:xfrm rot="7033825">
            <a:off x="4576619" y="-2444098"/>
            <a:ext cx="8038696" cy="10227789"/>
          </a:xfrm>
          <a:custGeom>
            <a:avLst/>
            <a:gdLst>
              <a:gd name="connsiteX0" fmla="*/ 0 w 8038696"/>
              <a:gd name="connsiteY0" fmla="*/ 3138015 h 10227789"/>
              <a:gd name="connsiteX1" fmla="*/ 6097952 w 8038696"/>
              <a:gd name="connsiteY1" fmla="*/ 0 h 10227789"/>
              <a:gd name="connsiteX2" fmla="*/ 8038696 w 8038696"/>
              <a:gd name="connsiteY2" fmla="*/ 3771353 h 10227789"/>
              <a:gd name="connsiteX3" fmla="*/ 7848071 w 8038696"/>
              <a:gd name="connsiteY3" fmla="*/ 3917449 h 10227789"/>
              <a:gd name="connsiteX4" fmla="*/ 6645093 w 8038696"/>
              <a:gd name="connsiteY4" fmla="*/ 5015000 h 10227789"/>
              <a:gd name="connsiteX5" fmla="*/ 3739673 w 8038696"/>
              <a:gd name="connsiteY5" fmla="*/ 9900900 h 10227789"/>
              <a:gd name="connsiteX6" fmla="*/ 3648409 w 8038696"/>
              <a:gd name="connsiteY6" fmla="*/ 10227789 h 102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38696" h="10227789">
                <a:moveTo>
                  <a:pt x="0" y="3138015"/>
                </a:moveTo>
                <a:lnTo>
                  <a:pt x="6097952" y="0"/>
                </a:lnTo>
                <a:lnTo>
                  <a:pt x="8038696" y="3771353"/>
                </a:lnTo>
                <a:lnTo>
                  <a:pt x="7848071" y="3917449"/>
                </a:lnTo>
                <a:cubicBezTo>
                  <a:pt x="7431043" y="4251403"/>
                  <a:pt x="7028742" y="4617389"/>
                  <a:pt x="6645093" y="5015000"/>
                </a:cubicBezTo>
                <a:cubicBezTo>
                  <a:pt x="5238379" y="6472908"/>
                  <a:pt x="4265543" y="8166227"/>
                  <a:pt x="3739673" y="9900900"/>
                </a:cubicBezTo>
                <a:lnTo>
                  <a:pt x="3648409" y="10227789"/>
                </a:lnTo>
                <a:close/>
              </a:path>
            </a:pathLst>
          </a:custGeom>
          <a:gradFill>
            <a:gsLst>
              <a:gs pos="0">
                <a:schemeClr val="accent1">
                  <a:lumMod val="50000"/>
                </a:schemeClr>
              </a:gs>
              <a:gs pos="0">
                <a:schemeClr val="accent1">
                  <a:alpha val="45000"/>
                </a:schemeClr>
              </a:gs>
              <a:gs pos="100000">
                <a:schemeClr val="accent1">
                  <a:lumMod val="60000"/>
                  <a:lumOff val="4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66" name="Straight Connector 65">
            <a:extLst>
              <a:ext uri="{FF2B5EF4-FFF2-40B4-BE49-F238E27FC236}">
                <a16:creationId xmlns:a16="http://schemas.microsoft.com/office/drawing/2014/main" id="{12C51FD4-4847-425C-88EE-F6D0C7C9447C}"/>
              </a:ext>
            </a:extLst>
          </p:cNvPr>
          <p:cNvCxnSpPr/>
          <p:nvPr userDrawn="1"/>
        </p:nvCxnSpPr>
        <p:spPr>
          <a:xfrm flipH="1">
            <a:off x="9512301" y="3749984"/>
            <a:ext cx="2298700" cy="0"/>
          </a:xfrm>
          <a:prstGeom prst="line">
            <a:avLst/>
          </a:prstGeom>
          <a:ln>
            <a:gradFill>
              <a:gsLst>
                <a:gs pos="100000">
                  <a:schemeClr val="accent1">
                    <a:lumMod val="60000"/>
                    <a:lumOff val="40000"/>
                  </a:schemeClr>
                </a:gs>
                <a:gs pos="43000">
                  <a:schemeClr val="accent1">
                    <a:lumMod val="5000"/>
                    <a:lumOff val="95000"/>
                  </a:schemeClr>
                </a:gs>
                <a:gs pos="0">
                  <a:schemeClr val="accent1">
                    <a:lumMod val="60000"/>
                    <a:lumOff val="40000"/>
                  </a:schemeClr>
                </a:gs>
              </a:gsLst>
              <a:lin ang="10200000" scaled="0"/>
            </a:gradFill>
          </a:ln>
        </p:spPr>
        <p:style>
          <a:lnRef idx="1">
            <a:schemeClr val="accent1"/>
          </a:lnRef>
          <a:fillRef idx="0">
            <a:schemeClr val="accent1"/>
          </a:fillRef>
          <a:effectRef idx="0">
            <a:schemeClr val="accent1"/>
          </a:effectRef>
          <a:fontRef idx="minor">
            <a:schemeClr val="tx1"/>
          </a:fontRef>
        </p:style>
      </p:cxnSp>
      <p:sp>
        <p:nvSpPr>
          <p:cNvPr id="24" name="Freeform: Shape 23">
            <a:extLst>
              <a:ext uri="{FF2B5EF4-FFF2-40B4-BE49-F238E27FC236}">
                <a16:creationId xmlns:a16="http://schemas.microsoft.com/office/drawing/2014/main" id="{F6786F0A-A0CF-489B-AF20-598A27E0A5A6}"/>
              </a:ext>
            </a:extLst>
          </p:cNvPr>
          <p:cNvSpPr/>
          <p:nvPr userDrawn="1"/>
        </p:nvSpPr>
        <p:spPr>
          <a:xfrm>
            <a:off x="9906000" y="1"/>
            <a:ext cx="2286001" cy="1331399"/>
          </a:xfrm>
          <a:custGeom>
            <a:avLst/>
            <a:gdLst>
              <a:gd name="connsiteX0" fmla="*/ 0 w 2128003"/>
              <a:gd name="connsiteY0" fmla="*/ 0 h 1228655"/>
              <a:gd name="connsiteX1" fmla="*/ 2128003 w 2128003"/>
              <a:gd name="connsiteY1" fmla="*/ 0 h 1228655"/>
              <a:gd name="connsiteX2" fmla="*/ 2128003 w 2128003"/>
              <a:gd name="connsiteY2" fmla="*/ 1228655 h 1228655"/>
              <a:gd name="connsiteX3" fmla="*/ 2020042 w 2128003"/>
              <a:gd name="connsiteY3" fmla="*/ 1142113 h 1228655"/>
              <a:gd name="connsiteX4" fmla="*/ 1237961 w 2128003"/>
              <a:gd name="connsiteY4" fmla="*/ 607048 h 1228655"/>
              <a:gd name="connsiteX5" fmla="*/ 111632 w 2128003"/>
              <a:gd name="connsiteY5" fmla="*/ 42365 h 122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8003" h="1228655">
                <a:moveTo>
                  <a:pt x="0" y="0"/>
                </a:moveTo>
                <a:lnTo>
                  <a:pt x="2128003" y="0"/>
                </a:lnTo>
                <a:lnTo>
                  <a:pt x="2128003" y="1228655"/>
                </a:lnTo>
                <a:lnTo>
                  <a:pt x="2020042" y="1142113"/>
                </a:lnTo>
                <a:cubicBezTo>
                  <a:pt x="1782365" y="957526"/>
                  <a:pt x="1520088" y="777151"/>
                  <a:pt x="1237961" y="607048"/>
                </a:cubicBezTo>
                <a:cubicBezTo>
                  <a:pt x="855914" y="376701"/>
                  <a:pt x="474201" y="187338"/>
                  <a:pt x="111632" y="423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a:extLst>
              <a:ext uri="{FF2B5EF4-FFF2-40B4-BE49-F238E27FC236}">
                <a16:creationId xmlns:a16="http://schemas.microsoft.com/office/drawing/2014/main" id="{F308F673-B25B-49E5-99DA-98EBB67C877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490642" y="176447"/>
            <a:ext cx="485458" cy="463374"/>
          </a:xfrm>
          <a:prstGeom prst="rect">
            <a:avLst/>
          </a:prstGeom>
        </p:spPr>
      </p:pic>
      <p:sp>
        <p:nvSpPr>
          <p:cNvPr id="64" name="Text Placeholder 3">
            <a:extLst>
              <a:ext uri="{FF2B5EF4-FFF2-40B4-BE49-F238E27FC236}">
                <a16:creationId xmlns:a16="http://schemas.microsoft.com/office/drawing/2014/main" id="{49CDB015-0F2A-4D55-B6B2-CEB3ACF169D8}"/>
              </a:ext>
            </a:extLst>
          </p:cNvPr>
          <p:cNvSpPr>
            <a:spLocks noGrp="1"/>
          </p:cNvSpPr>
          <p:nvPr>
            <p:ph type="body" sz="quarter" idx="11" hasCustomPrompt="1"/>
          </p:nvPr>
        </p:nvSpPr>
        <p:spPr>
          <a:xfrm>
            <a:off x="7327901" y="2133602"/>
            <a:ext cx="4483100" cy="1508125"/>
          </a:xfrm>
          <a:prstGeom prst="rect">
            <a:avLst/>
          </a:prstGeom>
        </p:spPr>
        <p:txBody>
          <a:bodyPr anchor="b"/>
          <a:lstStyle>
            <a:lvl1pPr marL="0" indent="0" algn="r">
              <a:lnSpc>
                <a:spcPct val="85000"/>
              </a:lnSpc>
              <a:spcBef>
                <a:spcPts val="0"/>
              </a:spcBef>
              <a:buNone/>
              <a:defRPr sz="3600" b="1" cap="all" baseline="0">
                <a:solidFill>
                  <a:schemeClr val="bg1"/>
                </a:solidFill>
              </a:defRPr>
            </a:lvl1pPr>
          </a:lstStyle>
          <a:p>
            <a:pPr lvl="0"/>
            <a:r>
              <a:rPr lang="en-US" dirty="0"/>
              <a:t>Divider Title </a:t>
            </a:r>
            <a:br>
              <a:rPr lang="en-US" dirty="0"/>
            </a:br>
            <a:r>
              <a:rPr lang="en-US" dirty="0"/>
              <a:t>Goes Here</a:t>
            </a:r>
          </a:p>
        </p:txBody>
      </p:sp>
      <p:sp>
        <p:nvSpPr>
          <p:cNvPr id="65" name="Text Placeholder 2">
            <a:extLst>
              <a:ext uri="{FF2B5EF4-FFF2-40B4-BE49-F238E27FC236}">
                <a16:creationId xmlns:a16="http://schemas.microsoft.com/office/drawing/2014/main" id="{1CAADCD1-E4A0-4A54-9ED4-C1129B4FAF0E}"/>
              </a:ext>
            </a:extLst>
          </p:cNvPr>
          <p:cNvSpPr>
            <a:spLocks noGrp="1"/>
          </p:cNvSpPr>
          <p:nvPr>
            <p:ph type="body" sz="quarter" idx="12" hasCustomPrompt="1"/>
          </p:nvPr>
        </p:nvSpPr>
        <p:spPr>
          <a:xfrm>
            <a:off x="7327901" y="3867150"/>
            <a:ext cx="4483100" cy="508000"/>
          </a:xfrm>
          <a:prstGeom prst="rect">
            <a:avLst/>
          </a:prstGeom>
        </p:spPr>
        <p:txBody>
          <a:bodyPr/>
          <a:lstStyle>
            <a:lvl1pPr marL="0" indent="0" algn="r">
              <a:buNone/>
              <a:defRPr sz="1600">
                <a:solidFill>
                  <a:schemeClr val="bg1"/>
                </a:solidFill>
              </a:defRPr>
            </a:lvl1pPr>
          </a:lstStyle>
          <a:p>
            <a:pPr lvl="0"/>
            <a:r>
              <a:rPr lang="en-US" dirty="0"/>
              <a:t>Subtitle goes here</a:t>
            </a:r>
          </a:p>
        </p:txBody>
      </p:sp>
    </p:spTree>
    <p:extLst>
      <p:ext uri="{BB962C8B-B14F-4D97-AF65-F5344CB8AC3E}">
        <p14:creationId xmlns:p14="http://schemas.microsoft.com/office/powerpoint/2010/main" val="268250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4">
                                            <p:txEl>
                                              <p:pRg st="0" end="0"/>
                                            </p:txEl>
                                          </p:spTgt>
                                        </p:tgtEl>
                                        <p:attrNameLst>
                                          <p:attrName>style.visibility</p:attrName>
                                        </p:attrNameLst>
                                      </p:cBhvr>
                                      <p:to>
                                        <p:strVal val="visible"/>
                                      </p:to>
                                    </p:set>
                                    <p:animEffect transition="in" filter="fade">
                                      <p:cBhvr>
                                        <p:cTn id="19" dur="500"/>
                                        <p:tgtEl>
                                          <p:spTgt spid="64">
                                            <p:txEl>
                                              <p:pRg st="0" end="0"/>
                                            </p:txEl>
                                          </p:spTgt>
                                        </p:tgtEl>
                                      </p:cBhvr>
                                    </p:animEffect>
                                  </p:childTnLst>
                                </p:cTn>
                              </p:par>
                            </p:childTnLst>
                          </p:cTn>
                        </p:par>
                        <p:par>
                          <p:cTn id="20" fill="hold">
                            <p:stCondLst>
                              <p:cond delay="2000"/>
                            </p:stCondLst>
                            <p:childTnLst>
                              <p:par>
                                <p:cTn id="21" presetID="16" presetClass="entr" presetSubtype="37" fill="hold" nodeType="after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barn(outVertical)">
                                      <p:cBhvr>
                                        <p:cTn id="23" dur="500"/>
                                        <p:tgtEl>
                                          <p:spTgt spid="6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5">
                                            <p:txEl>
                                              <p:pRg st="0" end="0"/>
                                            </p:txEl>
                                          </p:spTgt>
                                        </p:tgtEl>
                                        <p:attrNameLst>
                                          <p:attrName>style.visibility</p:attrName>
                                        </p:attrNameLst>
                                      </p:cBhvr>
                                      <p:to>
                                        <p:strVal val="visible"/>
                                      </p:to>
                                    </p:set>
                                    <p:animEffect transition="in" filter="fade">
                                      <p:cBhvr>
                                        <p:cTn id="27" dur="500"/>
                                        <p:tgtEl>
                                          <p:spTgt spid="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64" grpId="0" build="p">
        <p:tmplLst>
          <p:tmpl lvl="1">
            <p:tnLst>
              <p:par>
                <p:cTn presetID="10" presetClass="entr" presetSubtype="0"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P spid="65" grpId="0" build="p">
        <p:tmplLst>
          <p:tmpl lvl="1">
            <p:tnLst>
              <p:par>
                <p:cTn presetID="10" presetClass="entr" presetSubtype="0" fill="hold" nodeType="afterEffect">
                  <p:stCondLst>
                    <p:cond delay="0"/>
                  </p:stCondLst>
                  <p:childTnLst>
                    <p:set>
                      <p:cBhvr>
                        <p:cTn dur="1" fill="hold">
                          <p:stCondLst>
                            <p:cond delay="0"/>
                          </p:stCondLst>
                        </p:cTn>
                        <p:tgtEl>
                          <p:spTgt spid="65"/>
                        </p:tgtEl>
                        <p:attrNameLst>
                          <p:attrName>style.visibility</p:attrName>
                        </p:attrNameLst>
                      </p:cBhvr>
                      <p:to>
                        <p:strVal val="visible"/>
                      </p:to>
                    </p:set>
                    <p:animEffect transition="in" filter="fade">
                      <p:cBhvr>
                        <p:cTn dur="500"/>
                        <p:tgtEl>
                          <p:spTgt spid="65"/>
                        </p:tgtEl>
                      </p:cBhvr>
                    </p:animEffect>
                  </p:childTnLst>
                </p:cTn>
              </p:par>
            </p:tnLst>
          </p:tmpl>
        </p:tmplLst>
      </p:bldP>
    </p:bldLst>
  </p:timing>
  <p:extLst>
    <p:ext uri="{DCECCB84-F9BA-43D5-87BE-67443E8EF086}">
      <p15:sldGuideLst xmlns:p15="http://schemas.microsoft.com/office/powerpoint/2012/main">
        <p15:guide id="1" orient="horz" pos="1344">
          <p15:clr>
            <a:srgbClr val="FBAE40"/>
          </p15:clr>
        </p15:guide>
        <p15:guide id="2" orient="horz" pos="2304">
          <p15:clr>
            <a:srgbClr val="FBAE40"/>
          </p15:clr>
        </p15:guide>
        <p15:guide id="3" orient="horz" pos="3000">
          <p15:clr>
            <a:srgbClr val="FBAE40"/>
          </p15:clr>
        </p15:guide>
        <p15:guide id="4" orient="horz" pos="2640">
          <p15:clr>
            <a:srgbClr val="FBAE40"/>
          </p15:clr>
        </p15:guide>
        <p15:guide id="6" orient="horz" pos="4032">
          <p15:clr>
            <a:srgbClr val="FBAE40"/>
          </p15:clr>
        </p15:guide>
        <p15:guide id="7" orient="horz" pos="144">
          <p15:clr>
            <a:srgbClr val="FBAE40"/>
          </p15:clr>
        </p15:guide>
        <p15:guide id="8" pos="240">
          <p15:clr>
            <a:srgbClr val="FBAE40"/>
          </p15:clr>
        </p15:guide>
        <p15:guide id="9" pos="7440">
          <p15:clr>
            <a:srgbClr val="FBAE40"/>
          </p15:clr>
        </p15:guide>
        <p15:guide id="10" orient="horz" pos="3960">
          <p15:clr>
            <a:srgbClr val="FBAE40"/>
          </p15:clr>
        </p15:guide>
        <p15:guide id="11" pos="5112">
          <p15:clr>
            <a:srgbClr val="FBAE40"/>
          </p15:clr>
        </p15:guide>
        <p15:guide id="12" pos="535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mplate Option 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BAFBAF-E726-4C64-945A-39387C0BEE44}"/>
              </a:ext>
            </a:extLst>
          </p:cNvPr>
          <p:cNvSpPr>
            <a:spLocks noGrp="1"/>
          </p:cNvSpPr>
          <p:nvPr>
            <p:ph type="title" hasCustomPrompt="1"/>
          </p:nvPr>
        </p:nvSpPr>
        <p:spPr/>
        <p:txBody>
          <a:bodyPr/>
          <a:lstStyle>
            <a:lvl1pPr>
              <a:defRPr cap="none"/>
            </a:lvl1pPr>
          </a:lstStyle>
          <a:p>
            <a:r>
              <a:rPr lang="en-US" dirty="0"/>
              <a:t>Click To Edit Master Title Style</a:t>
            </a:r>
          </a:p>
        </p:txBody>
      </p:sp>
      <p:sp>
        <p:nvSpPr>
          <p:cNvPr id="4" name="Text Placeholder 4">
            <a:extLst>
              <a:ext uri="{FF2B5EF4-FFF2-40B4-BE49-F238E27FC236}">
                <a16:creationId xmlns:a16="http://schemas.microsoft.com/office/drawing/2014/main" id="{DA223F96-BB1C-47AB-8C10-529D29ADDAB3}"/>
              </a:ext>
            </a:extLst>
          </p:cNvPr>
          <p:cNvSpPr>
            <a:spLocks noGrp="1"/>
          </p:cNvSpPr>
          <p:nvPr>
            <p:ph type="body" sz="quarter" idx="11"/>
          </p:nvPr>
        </p:nvSpPr>
        <p:spPr>
          <a:xfrm>
            <a:off x="381000" y="1017524"/>
            <a:ext cx="9918700" cy="265176"/>
          </a:xfrm>
        </p:spPr>
        <p:txBody>
          <a:bodyPr/>
          <a:lstStyle>
            <a:lvl1pPr marL="0" indent="0">
              <a:buNone/>
              <a:defRPr sz="1800">
                <a:solidFill>
                  <a:schemeClr val="bg2">
                    <a:lumMod val="50000"/>
                  </a:schemeClr>
                </a:solidFill>
              </a:defRPr>
            </a:lvl1pPr>
          </a:lstStyle>
          <a:p>
            <a:pPr lvl="0"/>
            <a:r>
              <a:rPr lang="en-US"/>
              <a:t>Click to edit Master text styles</a:t>
            </a:r>
          </a:p>
        </p:txBody>
      </p:sp>
      <p:pic>
        <p:nvPicPr>
          <p:cNvPr id="2" name="Picture 1">
            <a:extLst>
              <a:ext uri="{FF2B5EF4-FFF2-40B4-BE49-F238E27FC236}">
                <a16:creationId xmlns:a16="http://schemas.microsoft.com/office/drawing/2014/main" id="{3B5B3094-F808-4945-AEAB-8299566C2D25}"/>
              </a:ext>
            </a:extLst>
          </p:cNvPr>
          <p:cNvPicPr>
            <a:picLocks noChangeAspect="1"/>
          </p:cNvPicPr>
          <p:nvPr userDrawn="1"/>
        </p:nvPicPr>
        <p:blipFill>
          <a:blip r:embed="rId2"/>
          <a:stretch>
            <a:fillRect/>
          </a:stretch>
        </p:blipFill>
        <p:spPr>
          <a:xfrm>
            <a:off x="342900" y="6286500"/>
            <a:ext cx="11468100" cy="495300"/>
          </a:xfrm>
          <a:prstGeom prst="rect">
            <a:avLst/>
          </a:prstGeom>
        </p:spPr>
      </p:pic>
    </p:spTree>
    <p:extLst>
      <p:ext uri="{BB962C8B-B14F-4D97-AF65-F5344CB8AC3E}">
        <p14:creationId xmlns:p14="http://schemas.microsoft.com/office/powerpoint/2010/main" val="84634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240">
          <p15:clr>
            <a:srgbClr val="FBAE40"/>
          </p15:clr>
        </p15:guide>
        <p15:guide id="9" pos="74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emplate Option 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BAFBAF-E726-4C64-945A-39387C0BEE44}"/>
              </a:ext>
            </a:extLst>
          </p:cNvPr>
          <p:cNvSpPr>
            <a:spLocks noGrp="1"/>
          </p:cNvSpPr>
          <p:nvPr>
            <p:ph type="title" hasCustomPrompt="1"/>
          </p:nvPr>
        </p:nvSpPr>
        <p:spPr/>
        <p:txBody>
          <a:bodyPr/>
          <a:lstStyle>
            <a:lvl1pPr>
              <a:defRPr cap="none"/>
            </a:lvl1pPr>
          </a:lstStyle>
          <a:p>
            <a:r>
              <a:rPr lang="en-US" dirty="0"/>
              <a:t>Click To Edit Master Title Style</a:t>
            </a:r>
          </a:p>
        </p:txBody>
      </p:sp>
      <p:pic>
        <p:nvPicPr>
          <p:cNvPr id="4" name="Picture 3">
            <a:extLst>
              <a:ext uri="{FF2B5EF4-FFF2-40B4-BE49-F238E27FC236}">
                <a16:creationId xmlns:a16="http://schemas.microsoft.com/office/drawing/2014/main" id="{556A461F-FA19-3743-98D9-4D999A968B7A}"/>
              </a:ext>
            </a:extLst>
          </p:cNvPr>
          <p:cNvPicPr>
            <a:picLocks noChangeAspect="1"/>
          </p:cNvPicPr>
          <p:nvPr userDrawn="1"/>
        </p:nvPicPr>
        <p:blipFill>
          <a:blip r:embed="rId2"/>
          <a:stretch>
            <a:fillRect/>
          </a:stretch>
        </p:blipFill>
        <p:spPr>
          <a:xfrm>
            <a:off x="342900" y="6286500"/>
            <a:ext cx="11468100" cy="495300"/>
          </a:xfrm>
          <a:prstGeom prst="rect">
            <a:avLst/>
          </a:prstGeom>
        </p:spPr>
      </p:pic>
    </p:spTree>
    <p:extLst>
      <p:ext uri="{BB962C8B-B14F-4D97-AF65-F5344CB8AC3E}">
        <p14:creationId xmlns:p14="http://schemas.microsoft.com/office/powerpoint/2010/main" val="352089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240">
          <p15:clr>
            <a:srgbClr val="FBAE40"/>
          </p15:clr>
        </p15:guide>
        <p15:guide id="9" pos="74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mplate Option 1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BAFBAF-E726-4C64-945A-39387C0BEE44}"/>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3393B23-F1F0-4CF0-9C5A-7968F3BEFBA2}"/>
              </a:ext>
            </a:extLst>
          </p:cNvPr>
          <p:cNvSpPr>
            <a:spLocks noGrp="1"/>
          </p:cNvSpPr>
          <p:nvPr>
            <p:ph sz="quarter" idx="1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0D3D9324-99C2-A34D-B9A9-E668E7DE99CB}"/>
              </a:ext>
            </a:extLst>
          </p:cNvPr>
          <p:cNvPicPr>
            <a:picLocks noChangeAspect="1"/>
          </p:cNvPicPr>
          <p:nvPr userDrawn="1"/>
        </p:nvPicPr>
        <p:blipFill>
          <a:blip r:embed="rId2"/>
          <a:stretch>
            <a:fillRect/>
          </a:stretch>
        </p:blipFill>
        <p:spPr>
          <a:xfrm>
            <a:off x="342900" y="6286500"/>
            <a:ext cx="11468100" cy="495300"/>
          </a:xfrm>
          <a:prstGeom prst="rect">
            <a:avLst/>
          </a:prstGeom>
        </p:spPr>
      </p:pic>
    </p:spTree>
    <p:extLst>
      <p:ext uri="{BB962C8B-B14F-4D97-AF65-F5344CB8AC3E}">
        <p14:creationId xmlns:p14="http://schemas.microsoft.com/office/powerpoint/2010/main" val="3448747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240">
          <p15:clr>
            <a:srgbClr val="FBAE40"/>
          </p15:clr>
        </p15:guide>
        <p15:guide id="9" pos="74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mplate Option 1 (Subtitl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BAFBAF-E726-4C64-945A-39387C0BEE44}"/>
              </a:ext>
            </a:extLst>
          </p:cNvPr>
          <p:cNvSpPr>
            <a:spLocks noGrp="1"/>
          </p:cNvSpPr>
          <p:nvPr>
            <p:ph type="title"/>
          </p:nvPr>
        </p:nvSpPr>
        <p:spPr>
          <a:xfrm>
            <a:off x="381000" y="228600"/>
            <a:ext cx="10698480" cy="649224"/>
          </a:xfrm>
        </p:spPr>
        <p:txBody>
          <a:bodyPr lIns="0" tIns="0" rIns="0" bIns="0" anchor="b"/>
          <a:lstStyle/>
          <a:p>
            <a:r>
              <a:rPr lang="en-US"/>
              <a:t>Click to edit Master title style</a:t>
            </a:r>
            <a:endParaRPr lang="en-US" dirty="0"/>
          </a:p>
        </p:txBody>
      </p:sp>
      <p:sp>
        <p:nvSpPr>
          <p:cNvPr id="5" name="Text Placeholder 4">
            <a:extLst>
              <a:ext uri="{FF2B5EF4-FFF2-40B4-BE49-F238E27FC236}">
                <a16:creationId xmlns:a16="http://schemas.microsoft.com/office/drawing/2014/main" id="{F1E92B7E-102A-4AEB-874B-3CF71432FBC8}"/>
              </a:ext>
            </a:extLst>
          </p:cNvPr>
          <p:cNvSpPr>
            <a:spLocks noGrp="1"/>
          </p:cNvSpPr>
          <p:nvPr>
            <p:ph type="body" sz="quarter" idx="11"/>
          </p:nvPr>
        </p:nvSpPr>
        <p:spPr>
          <a:xfrm>
            <a:off x="381000" y="877824"/>
            <a:ext cx="10698480" cy="265176"/>
          </a:xfrm>
        </p:spPr>
        <p:txBody>
          <a:bodyPr/>
          <a:lstStyle>
            <a:lvl1pPr marL="0" indent="0">
              <a:buNone/>
              <a:defRPr sz="1800">
                <a:solidFill>
                  <a:schemeClr val="accent3"/>
                </a:solidFill>
              </a:defRPr>
            </a:lvl1pPr>
          </a:lstStyle>
          <a:p>
            <a:pPr lvl="0"/>
            <a:r>
              <a:rPr lang="en-US"/>
              <a:t>Click to edit Master text styles</a:t>
            </a:r>
          </a:p>
        </p:txBody>
      </p:sp>
      <p:pic>
        <p:nvPicPr>
          <p:cNvPr id="6" name="Picture 5">
            <a:extLst>
              <a:ext uri="{FF2B5EF4-FFF2-40B4-BE49-F238E27FC236}">
                <a16:creationId xmlns:a16="http://schemas.microsoft.com/office/drawing/2014/main" id="{30C9893C-C784-0446-85AD-205822910FFA}"/>
              </a:ext>
            </a:extLst>
          </p:cNvPr>
          <p:cNvPicPr>
            <a:picLocks noChangeAspect="1"/>
          </p:cNvPicPr>
          <p:nvPr userDrawn="1"/>
        </p:nvPicPr>
        <p:blipFill>
          <a:blip r:embed="rId2"/>
          <a:stretch>
            <a:fillRect/>
          </a:stretch>
        </p:blipFill>
        <p:spPr>
          <a:xfrm>
            <a:off x="342900" y="6286500"/>
            <a:ext cx="11468100" cy="495300"/>
          </a:xfrm>
          <a:prstGeom prst="rect">
            <a:avLst/>
          </a:prstGeom>
        </p:spPr>
      </p:pic>
    </p:spTree>
    <p:extLst>
      <p:ext uri="{BB962C8B-B14F-4D97-AF65-F5344CB8AC3E}">
        <p14:creationId xmlns:p14="http://schemas.microsoft.com/office/powerpoint/2010/main" val="183126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240">
          <p15:clr>
            <a:srgbClr val="FBAE40"/>
          </p15:clr>
        </p15:guide>
        <p15:guide id="9" pos="74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mplate Option 1 (Subtitle/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1E92B7E-102A-4AEB-874B-3CF71432FBC8}"/>
              </a:ext>
            </a:extLst>
          </p:cNvPr>
          <p:cNvSpPr>
            <a:spLocks noGrp="1"/>
          </p:cNvSpPr>
          <p:nvPr>
            <p:ph type="body" sz="quarter" idx="11"/>
          </p:nvPr>
        </p:nvSpPr>
        <p:spPr>
          <a:xfrm>
            <a:off x="381000" y="877824"/>
            <a:ext cx="10698480" cy="265176"/>
          </a:xfrm>
        </p:spPr>
        <p:txBody>
          <a:bodyPr/>
          <a:lstStyle>
            <a:lvl1pPr marL="0" indent="0">
              <a:buNone/>
              <a:defRPr sz="1800">
                <a:solidFill>
                  <a:schemeClr val="accent3"/>
                </a:solidFill>
              </a:defRPr>
            </a:lvl1pPr>
          </a:lstStyle>
          <a:p>
            <a:pPr lvl="0"/>
            <a:r>
              <a:rPr lang="en-US"/>
              <a:t>Click to edit Master text styles</a:t>
            </a:r>
          </a:p>
        </p:txBody>
      </p:sp>
      <p:sp>
        <p:nvSpPr>
          <p:cNvPr id="9" name="Content Placeholder 2">
            <a:extLst>
              <a:ext uri="{FF2B5EF4-FFF2-40B4-BE49-F238E27FC236}">
                <a16:creationId xmlns:a16="http://schemas.microsoft.com/office/drawing/2014/main" id="{9F31402E-0393-4C7F-A6D7-8632111F3BFF}"/>
              </a:ext>
            </a:extLst>
          </p:cNvPr>
          <p:cNvSpPr>
            <a:spLocks noGrp="1"/>
          </p:cNvSpPr>
          <p:nvPr>
            <p:ph sz="quarter" idx="12"/>
          </p:nvPr>
        </p:nvSpPr>
        <p:spPr>
          <a:xfrm>
            <a:off x="381000" y="1371600"/>
            <a:ext cx="11430000" cy="4267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86155648-9741-4B65-A432-979B930D1D62}"/>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72D49A67-0B7B-C941-BD50-E0FC373D1CE7}"/>
              </a:ext>
            </a:extLst>
          </p:cNvPr>
          <p:cNvPicPr>
            <a:picLocks noChangeAspect="1"/>
          </p:cNvPicPr>
          <p:nvPr userDrawn="1"/>
        </p:nvPicPr>
        <p:blipFill>
          <a:blip r:embed="rId2"/>
          <a:stretch>
            <a:fillRect/>
          </a:stretch>
        </p:blipFill>
        <p:spPr>
          <a:xfrm>
            <a:off x="342900" y="6286500"/>
            <a:ext cx="11468100" cy="495300"/>
          </a:xfrm>
          <a:prstGeom prst="rect">
            <a:avLst/>
          </a:prstGeom>
        </p:spPr>
      </p:pic>
    </p:spTree>
    <p:extLst>
      <p:ext uri="{BB962C8B-B14F-4D97-AF65-F5344CB8AC3E}">
        <p14:creationId xmlns:p14="http://schemas.microsoft.com/office/powerpoint/2010/main" val="426332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240">
          <p15:clr>
            <a:srgbClr val="FBAE40"/>
          </p15:clr>
        </p15:guide>
        <p15:guide id="9" pos="74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mplate Option 1 (2 Column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BAFBAF-E726-4C64-945A-39387C0BEE44}"/>
              </a:ext>
            </a:extLst>
          </p:cNvPr>
          <p:cNvSpPr>
            <a:spLocks noGrp="1"/>
          </p:cNvSpPr>
          <p:nvPr>
            <p:ph type="title"/>
          </p:nvPr>
        </p:nvSpPr>
        <p:spPr/>
        <p:txBody>
          <a:body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FD9528B4-00A7-4E35-BB97-3FABA9254843}"/>
              </a:ext>
            </a:extLst>
          </p:cNvPr>
          <p:cNvCxnSpPr>
            <a:cxnSpLocks/>
          </p:cNvCxnSpPr>
          <p:nvPr userDrawn="1"/>
        </p:nvCxnSpPr>
        <p:spPr>
          <a:xfrm>
            <a:off x="60960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80B770C-752C-463D-B295-5925F7B41859}"/>
              </a:ext>
            </a:extLst>
          </p:cNvPr>
          <p:cNvSpPr>
            <a:spLocks noGrp="1"/>
          </p:cNvSpPr>
          <p:nvPr>
            <p:ph type="body" sz="quarter" idx="11" hasCustomPrompt="1"/>
          </p:nvPr>
        </p:nvSpPr>
        <p:spPr>
          <a:xfrm>
            <a:off x="381000" y="1371600"/>
            <a:ext cx="5486400" cy="457200"/>
          </a:xfrm>
        </p:spPr>
        <p:txBody>
          <a:bodyPr anchor="b"/>
          <a:lstStyle>
            <a:lvl1pPr marL="0" indent="0">
              <a:lnSpc>
                <a:spcPct val="80000"/>
              </a:lnSpc>
              <a:spcBef>
                <a:spcPts val="0"/>
              </a:spcBef>
              <a:buNone/>
              <a:defRPr sz="2400" b="1">
                <a:solidFill>
                  <a:schemeClr val="accent5"/>
                </a:solidFill>
              </a:defRPr>
            </a:lvl1pPr>
          </a:lstStyle>
          <a:p>
            <a:pPr lvl="0"/>
            <a:r>
              <a:rPr lang="en-US" dirty="0"/>
              <a:t>Click to add text</a:t>
            </a:r>
          </a:p>
        </p:txBody>
      </p:sp>
      <p:sp>
        <p:nvSpPr>
          <p:cNvPr id="11" name="Content Placeholder 10">
            <a:extLst>
              <a:ext uri="{FF2B5EF4-FFF2-40B4-BE49-F238E27FC236}">
                <a16:creationId xmlns:a16="http://schemas.microsoft.com/office/drawing/2014/main" id="{1D400AB6-56C8-4109-A799-EFED2742CA2D}"/>
              </a:ext>
            </a:extLst>
          </p:cNvPr>
          <p:cNvSpPr>
            <a:spLocks noGrp="1"/>
          </p:cNvSpPr>
          <p:nvPr>
            <p:ph sz="quarter" idx="12"/>
          </p:nvPr>
        </p:nvSpPr>
        <p:spPr>
          <a:xfrm>
            <a:off x="381000" y="1947671"/>
            <a:ext cx="5486400" cy="36911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4">
            <a:extLst>
              <a:ext uri="{FF2B5EF4-FFF2-40B4-BE49-F238E27FC236}">
                <a16:creationId xmlns:a16="http://schemas.microsoft.com/office/drawing/2014/main" id="{394098E3-08CB-4D0A-81BE-6342060BCE71}"/>
              </a:ext>
            </a:extLst>
          </p:cNvPr>
          <p:cNvSpPr>
            <a:spLocks noGrp="1"/>
          </p:cNvSpPr>
          <p:nvPr>
            <p:ph type="body" sz="quarter" idx="13" hasCustomPrompt="1"/>
          </p:nvPr>
        </p:nvSpPr>
        <p:spPr>
          <a:xfrm>
            <a:off x="6324600" y="1371600"/>
            <a:ext cx="5486400" cy="457200"/>
          </a:xfrm>
        </p:spPr>
        <p:txBody>
          <a:bodyPr anchor="b"/>
          <a:lstStyle>
            <a:lvl1pPr marL="0" indent="0">
              <a:lnSpc>
                <a:spcPct val="80000"/>
              </a:lnSpc>
              <a:spcBef>
                <a:spcPts val="0"/>
              </a:spcBef>
              <a:buNone/>
              <a:defRPr sz="2400" b="1">
                <a:solidFill>
                  <a:schemeClr val="accent5"/>
                </a:solidFill>
              </a:defRPr>
            </a:lvl1pPr>
          </a:lstStyle>
          <a:p>
            <a:pPr lvl="0"/>
            <a:r>
              <a:rPr lang="en-US" dirty="0"/>
              <a:t>Click to add text</a:t>
            </a:r>
          </a:p>
        </p:txBody>
      </p:sp>
      <p:sp>
        <p:nvSpPr>
          <p:cNvPr id="15" name="Content Placeholder 10">
            <a:extLst>
              <a:ext uri="{FF2B5EF4-FFF2-40B4-BE49-F238E27FC236}">
                <a16:creationId xmlns:a16="http://schemas.microsoft.com/office/drawing/2014/main" id="{ABFC74DA-C47E-4F69-BE04-FAED3704A46F}"/>
              </a:ext>
            </a:extLst>
          </p:cNvPr>
          <p:cNvSpPr>
            <a:spLocks noGrp="1"/>
          </p:cNvSpPr>
          <p:nvPr>
            <p:ph sz="quarter" idx="14"/>
          </p:nvPr>
        </p:nvSpPr>
        <p:spPr>
          <a:xfrm>
            <a:off x="6324600" y="1947671"/>
            <a:ext cx="5486400" cy="36911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07581D44-BCC0-7B4A-9F4A-F6EC87681812}"/>
              </a:ext>
            </a:extLst>
          </p:cNvPr>
          <p:cNvPicPr>
            <a:picLocks noChangeAspect="1"/>
          </p:cNvPicPr>
          <p:nvPr userDrawn="1"/>
        </p:nvPicPr>
        <p:blipFill>
          <a:blip r:embed="rId2"/>
          <a:stretch>
            <a:fillRect/>
          </a:stretch>
        </p:blipFill>
        <p:spPr>
          <a:xfrm>
            <a:off x="342900" y="6286500"/>
            <a:ext cx="11468100" cy="495300"/>
          </a:xfrm>
          <a:prstGeom prst="rect">
            <a:avLst/>
          </a:prstGeom>
        </p:spPr>
      </p:pic>
    </p:spTree>
    <p:extLst>
      <p:ext uri="{BB962C8B-B14F-4D97-AF65-F5344CB8AC3E}">
        <p14:creationId xmlns:p14="http://schemas.microsoft.com/office/powerpoint/2010/main" val="177578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240">
          <p15:clr>
            <a:srgbClr val="FBAE40"/>
          </p15:clr>
        </p15:guide>
        <p15:guide id="9" pos="7440">
          <p15:clr>
            <a:srgbClr val="FBAE40"/>
          </p15:clr>
        </p15:guide>
        <p15:guide id="10" orient="horz" pos="1152">
          <p15:clr>
            <a:srgbClr val="FBAE40"/>
          </p15:clr>
        </p15:guide>
        <p15:guide id="11" orient="horz" pos="1224">
          <p15:clr>
            <a:srgbClr val="FBAE40"/>
          </p15:clr>
        </p15:guide>
        <p15:guide id="12" pos="3696">
          <p15:clr>
            <a:srgbClr val="FBAE40"/>
          </p15:clr>
        </p15:guide>
        <p15:guide id="13" pos="398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Option 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4A53765-0FDB-4824-8A32-11C02C17BFE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1"/>
            <a:ext cx="12192001" cy="6857998"/>
          </a:xfrm>
          <a:custGeom>
            <a:avLst/>
            <a:gdLst>
              <a:gd name="connsiteX0" fmla="*/ 0 w 12192001"/>
              <a:gd name="connsiteY0" fmla="*/ 0 h 6858000"/>
              <a:gd name="connsiteX1" fmla="*/ 10068334 w 12192001"/>
              <a:gd name="connsiteY1" fmla="*/ 0 h 6858000"/>
              <a:gd name="connsiteX2" fmla="*/ 10081854 w 12192001"/>
              <a:gd name="connsiteY2" fmla="*/ 6761 h 6858000"/>
              <a:gd name="connsiteX3" fmla="*/ 12006110 w 12192001"/>
              <a:gd name="connsiteY3" fmla="*/ 1107825 h 6858000"/>
              <a:gd name="connsiteX4" fmla="*/ 12192001 w 12192001"/>
              <a:gd name="connsiteY4" fmla="*/ 1228513 h 6858000"/>
              <a:gd name="connsiteX5" fmla="*/ 12192001 w 12192001"/>
              <a:gd name="connsiteY5" fmla="*/ 6858000 h 6858000"/>
              <a:gd name="connsiteX6" fmla="*/ 0 w 12192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58000">
                <a:moveTo>
                  <a:pt x="0" y="0"/>
                </a:moveTo>
                <a:lnTo>
                  <a:pt x="10068334" y="0"/>
                </a:lnTo>
                <a:lnTo>
                  <a:pt x="10081854" y="6761"/>
                </a:lnTo>
                <a:cubicBezTo>
                  <a:pt x="10748578" y="349858"/>
                  <a:pt x="11390483" y="717853"/>
                  <a:pt x="12006110" y="1107825"/>
                </a:cubicBezTo>
                <a:lnTo>
                  <a:pt x="12192001" y="1228513"/>
                </a:lnTo>
                <a:lnTo>
                  <a:pt x="12192001" y="6858000"/>
                </a:lnTo>
                <a:lnTo>
                  <a:pt x="0" y="6858000"/>
                </a:lnTo>
                <a:close/>
              </a:path>
            </a:pathLst>
          </a:custGeom>
        </p:spPr>
      </p:pic>
      <p:sp>
        <p:nvSpPr>
          <p:cNvPr id="18" name="Freeform: Shape 17">
            <a:extLst>
              <a:ext uri="{FF2B5EF4-FFF2-40B4-BE49-F238E27FC236}">
                <a16:creationId xmlns:a16="http://schemas.microsoft.com/office/drawing/2014/main" id="{A86F9895-DCC7-482A-B9B8-9438D17378F7}"/>
              </a:ext>
            </a:extLst>
          </p:cNvPr>
          <p:cNvSpPr/>
          <p:nvPr userDrawn="1"/>
        </p:nvSpPr>
        <p:spPr>
          <a:xfrm rot="7033825">
            <a:off x="4576619" y="-2444098"/>
            <a:ext cx="8038696" cy="10227789"/>
          </a:xfrm>
          <a:custGeom>
            <a:avLst/>
            <a:gdLst>
              <a:gd name="connsiteX0" fmla="*/ 0 w 8038696"/>
              <a:gd name="connsiteY0" fmla="*/ 3138015 h 10227789"/>
              <a:gd name="connsiteX1" fmla="*/ 6097952 w 8038696"/>
              <a:gd name="connsiteY1" fmla="*/ 0 h 10227789"/>
              <a:gd name="connsiteX2" fmla="*/ 8038696 w 8038696"/>
              <a:gd name="connsiteY2" fmla="*/ 3771353 h 10227789"/>
              <a:gd name="connsiteX3" fmla="*/ 7848071 w 8038696"/>
              <a:gd name="connsiteY3" fmla="*/ 3917449 h 10227789"/>
              <a:gd name="connsiteX4" fmla="*/ 6645093 w 8038696"/>
              <a:gd name="connsiteY4" fmla="*/ 5015000 h 10227789"/>
              <a:gd name="connsiteX5" fmla="*/ 3739673 w 8038696"/>
              <a:gd name="connsiteY5" fmla="*/ 9900900 h 10227789"/>
              <a:gd name="connsiteX6" fmla="*/ 3648409 w 8038696"/>
              <a:gd name="connsiteY6" fmla="*/ 10227789 h 102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38696" h="10227789">
                <a:moveTo>
                  <a:pt x="0" y="3138015"/>
                </a:moveTo>
                <a:lnTo>
                  <a:pt x="6097952" y="0"/>
                </a:lnTo>
                <a:lnTo>
                  <a:pt x="8038696" y="3771353"/>
                </a:lnTo>
                <a:lnTo>
                  <a:pt x="7848071" y="3917449"/>
                </a:lnTo>
                <a:cubicBezTo>
                  <a:pt x="7431043" y="4251403"/>
                  <a:pt x="7028742" y="4617389"/>
                  <a:pt x="6645093" y="5015000"/>
                </a:cubicBezTo>
                <a:cubicBezTo>
                  <a:pt x="5238379" y="6472908"/>
                  <a:pt x="4265543" y="8166227"/>
                  <a:pt x="3739673" y="9900900"/>
                </a:cubicBezTo>
                <a:lnTo>
                  <a:pt x="3648409" y="10227789"/>
                </a:lnTo>
                <a:close/>
              </a:path>
            </a:pathLst>
          </a:custGeom>
          <a:gradFill>
            <a:gsLst>
              <a:gs pos="0">
                <a:schemeClr val="accent1">
                  <a:lumMod val="50000"/>
                </a:schemeClr>
              </a:gs>
              <a:gs pos="0">
                <a:schemeClr val="accent1">
                  <a:alpha val="45000"/>
                </a:schemeClr>
              </a:gs>
              <a:gs pos="100000">
                <a:schemeClr val="accent1">
                  <a:lumMod val="60000"/>
                  <a:lumOff val="4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66" name="Straight Connector 65">
            <a:extLst>
              <a:ext uri="{FF2B5EF4-FFF2-40B4-BE49-F238E27FC236}">
                <a16:creationId xmlns:a16="http://schemas.microsoft.com/office/drawing/2014/main" id="{12C51FD4-4847-425C-88EE-F6D0C7C9447C}"/>
              </a:ext>
            </a:extLst>
          </p:cNvPr>
          <p:cNvCxnSpPr/>
          <p:nvPr userDrawn="1"/>
        </p:nvCxnSpPr>
        <p:spPr>
          <a:xfrm flipH="1">
            <a:off x="9512301" y="3749984"/>
            <a:ext cx="2298700" cy="0"/>
          </a:xfrm>
          <a:prstGeom prst="line">
            <a:avLst/>
          </a:prstGeom>
          <a:ln>
            <a:gradFill>
              <a:gsLst>
                <a:gs pos="100000">
                  <a:schemeClr val="accent1">
                    <a:lumMod val="60000"/>
                    <a:lumOff val="40000"/>
                  </a:schemeClr>
                </a:gs>
                <a:gs pos="43000">
                  <a:schemeClr val="accent1">
                    <a:lumMod val="5000"/>
                    <a:lumOff val="95000"/>
                  </a:schemeClr>
                </a:gs>
                <a:gs pos="0">
                  <a:schemeClr val="accent1">
                    <a:lumMod val="60000"/>
                    <a:lumOff val="40000"/>
                  </a:schemeClr>
                </a:gs>
              </a:gsLst>
              <a:lin ang="10200000" scaled="0"/>
            </a:gradFill>
          </a:ln>
        </p:spPr>
        <p:style>
          <a:lnRef idx="1">
            <a:schemeClr val="accent1"/>
          </a:lnRef>
          <a:fillRef idx="0">
            <a:schemeClr val="accent1"/>
          </a:fillRef>
          <a:effectRef idx="0">
            <a:schemeClr val="accent1"/>
          </a:effectRef>
          <a:fontRef idx="minor">
            <a:schemeClr val="tx1"/>
          </a:fontRef>
        </p:style>
      </p:cxnSp>
      <p:sp>
        <p:nvSpPr>
          <p:cNvPr id="24" name="Freeform: Shape 23">
            <a:extLst>
              <a:ext uri="{FF2B5EF4-FFF2-40B4-BE49-F238E27FC236}">
                <a16:creationId xmlns:a16="http://schemas.microsoft.com/office/drawing/2014/main" id="{F6786F0A-A0CF-489B-AF20-598A27E0A5A6}"/>
              </a:ext>
            </a:extLst>
          </p:cNvPr>
          <p:cNvSpPr/>
          <p:nvPr userDrawn="1"/>
        </p:nvSpPr>
        <p:spPr>
          <a:xfrm>
            <a:off x="9906000" y="1"/>
            <a:ext cx="2286001" cy="1331399"/>
          </a:xfrm>
          <a:custGeom>
            <a:avLst/>
            <a:gdLst>
              <a:gd name="connsiteX0" fmla="*/ 0 w 2128003"/>
              <a:gd name="connsiteY0" fmla="*/ 0 h 1228655"/>
              <a:gd name="connsiteX1" fmla="*/ 2128003 w 2128003"/>
              <a:gd name="connsiteY1" fmla="*/ 0 h 1228655"/>
              <a:gd name="connsiteX2" fmla="*/ 2128003 w 2128003"/>
              <a:gd name="connsiteY2" fmla="*/ 1228655 h 1228655"/>
              <a:gd name="connsiteX3" fmla="*/ 2020042 w 2128003"/>
              <a:gd name="connsiteY3" fmla="*/ 1142113 h 1228655"/>
              <a:gd name="connsiteX4" fmla="*/ 1237961 w 2128003"/>
              <a:gd name="connsiteY4" fmla="*/ 607048 h 1228655"/>
              <a:gd name="connsiteX5" fmla="*/ 111632 w 2128003"/>
              <a:gd name="connsiteY5" fmla="*/ 42365 h 122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8003" h="1228655">
                <a:moveTo>
                  <a:pt x="0" y="0"/>
                </a:moveTo>
                <a:lnTo>
                  <a:pt x="2128003" y="0"/>
                </a:lnTo>
                <a:lnTo>
                  <a:pt x="2128003" y="1228655"/>
                </a:lnTo>
                <a:lnTo>
                  <a:pt x="2020042" y="1142113"/>
                </a:lnTo>
                <a:cubicBezTo>
                  <a:pt x="1782365" y="957526"/>
                  <a:pt x="1520088" y="777151"/>
                  <a:pt x="1237961" y="607048"/>
                </a:cubicBezTo>
                <a:cubicBezTo>
                  <a:pt x="855914" y="376701"/>
                  <a:pt x="474201" y="187338"/>
                  <a:pt x="111632" y="423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a:extLst>
              <a:ext uri="{FF2B5EF4-FFF2-40B4-BE49-F238E27FC236}">
                <a16:creationId xmlns:a16="http://schemas.microsoft.com/office/drawing/2014/main" id="{F308F673-B25B-49E5-99DA-98EBB67C877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490642" y="176447"/>
            <a:ext cx="485458" cy="463374"/>
          </a:xfrm>
          <a:prstGeom prst="rect">
            <a:avLst/>
          </a:prstGeom>
        </p:spPr>
      </p:pic>
      <p:sp>
        <p:nvSpPr>
          <p:cNvPr id="64" name="Text Placeholder 3">
            <a:extLst>
              <a:ext uri="{FF2B5EF4-FFF2-40B4-BE49-F238E27FC236}">
                <a16:creationId xmlns:a16="http://schemas.microsoft.com/office/drawing/2014/main" id="{49CDB015-0F2A-4D55-B6B2-CEB3ACF169D8}"/>
              </a:ext>
            </a:extLst>
          </p:cNvPr>
          <p:cNvSpPr>
            <a:spLocks noGrp="1"/>
          </p:cNvSpPr>
          <p:nvPr>
            <p:ph type="body" sz="quarter" idx="11" hasCustomPrompt="1"/>
          </p:nvPr>
        </p:nvSpPr>
        <p:spPr>
          <a:xfrm>
            <a:off x="7327901" y="2133602"/>
            <a:ext cx="4483100" cy="1508125"/>
          </a:xfrm>
          <a:prstGeom prst="rect">
            <a:avLst/>
          </a:prstGeom>
        </p:spPr>
        <p:txBody>
          <a:bodyPr anchor="b"/>
          <a:lstStyle>
            <a:lvl1pPr marL="0" indent="0" algn="r">
              <a:lnSpc>
                <a:spcPct val="85000"/>
              </a:lnSpc>
              <a:spcBef>
                <a:spcPts val="0"/>
              </a:spcBef>
              <a:buNone/>
              <a:defRPr sz="3600" b="1" cap="all" baseline="0">
                <a:solidFill>
                  <a:schemeClr val="bg1"/>
                </a:solidFill>
              </a:defRPr>
            </a:lvl1pPr>
          </a:lstStyle>
          <a:p>
            <a:pPr lvl="0"/>
            <a:r>
              <a:rPr lang="en-US" dirty="0"/>
              <a:t>Divider Title </a:t>
            </a:r>
            <a:br>
              <a:rPr lang="en-US" dirty="0"/>
            </a:br>
            <a:r>
              <a:rPr lang="en-US" dirty="0"/>
              <a:t>Goes Here</a:t>
            </a:r>
          </a:p>
        </p:txBody>
      </p:sp>
      <p:sp>
        <p:nvSpPr>
          <p:cNvPr id="65" name="Text Placeholder 2">
            <a:extLst>
              <a:ext uri="{FF2B5EF4-FFF2-40B4-BE49-F238E27FC236}">
                <a16:creationId xmlns:a16="http://schemas.microsoft.com/office/drawing/2014/main" id="{1CAADCD1-E4A0-4A54-9ED4-C1129B4FAF0E}"/>
              </a:ext>
            </a:extLst>
          </p:cNvPr>
          <p:cNvSpPr>
            <a:spLocks noGrp="1"/>
          </p:cNvSpPr>
          <p:nvPr>
            <p:ph type="body" sz="quarter" idx="12" hasCustomPrompt="1"/>
          </p:nvPr>
        </p:nvSpPr>
        <p:spPr>
          <a:xfrm>
            <a:off x="7327901" y="3867150"/>
            <a:ext cx="4483100" cy="508000"/>
          </a:xfrm>
          <a:prstGeom prst="rect">
            <a:avLst/>
          </a:prstGeom>
        </p:spPr>
        <p:txBody>
          <a:bodyPr/>
          <a:lstStyle>
            <a:lvl1pPr marL="0" indent="0" algn="r">
              <a:buNone/>
              <a:defRPr sz="1600">
                <a:solidFill>
                  <a:schemeClr val="bg1"/>
                </a:solidFill>
              </a:defRPr>
            </a:lvl1pPr>
          </a:lstStyle>
          <a:p>
            <a:pPr lvl="0"/>
            <a:r>
              <a:rPr lang="en-US" dirty="0"/>
              <a:t>Subtitle goes here</a:t>
            </a:r>
          </a:p>
        </p:txBody>
      </p:sp>
    </p:spTree>
    <p:extLst>
      <p:ext uri="{BB962C8B-B14F-4D97-AF65-F5344CB8AC3E}">
        <p14:creationId xmlns:p14="http://schemas.microsoft.com/office/powerpoint/2010/main" val="226807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4">
                                            <p:txEl>
                                              <p:pRg st="0" end="0"/>
                                            </p:txEl>
                                          </p:spTgt>
                                        </p:tgtEl>
                                        <p:attrNameLst>
                                          <p:attrName>style.visibility</p:attrName>
                                        </p:attrNameLst>
                                      </p:cBhvr>
                                      <p:to>
                                        <p:strVal val="visible"/>
                                      </p:to>
                                    </p:set>
                                    <p:animEffect transition="in" filter="fade">
                                      <p:cBhvr>
                                        <p:cTn id="19" dur="500"/>
                                        <p:tgtEl>
                                          <p:spTgt spid="64">
                                            <p:txEl>
                                              <p:pRg st="0" end="0"/>
                                            </p:txEl>
                                          </p:spTgt>
                                        </p:tgtEl>
                                      </p:cBhvr>
                                    </p:animEffect>
                                  </p:childTnLst>
                                </p:cTn>
                              </p:par>
                            </p:childTnLst>
                          </p:cTn>
                        </p:par>
                        <p:par>
                          <p:cTn id="20" fill="hold">
                            <p:stCondLst>
                              <p:cond delay="2000"/>
                            </p:stCondLst>
                            <p:childTnLst>
                              <p:par>
                                <p:cTn id="21" presetID="16" presetClass="entr" presetSubtype="37" fill="hold" nodeType="after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barn(outVertical)">
                                      <p:cBhvr>
                                        <p:cTn id="23" dur="500"/>
                                        <p:tgtEl>
                                          <p:spTgt spid="6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5">
                                            <p:txEl>
                                              <p:pRg st="0" end="0"/>
                                            </p:txEl>
                                          </p:spTgt>
                                        </p:tgtEl>
                                        <p:attrNameLst>
                                          <p:attrName>style.visibility</p:attrName>
                                        </p:attrNameLst>
                                      </p:cBhvr>
                                      <p:to>
                                        <p:strVal val="visible"/>
                                      </p:to>
                                    </p:set>
                                    <p:animEffect transition="in" filter="fade">
                                      <p:cBhvr>
                                        <p:cTn id="27" dur="500"/>
                                        <p:tgtEl>
                                          <p:spTgt spid="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64" grpId="0" build="p">
        <p:tmplLst>
          <p:tmpl lvl="1">
            <p:tnLst>
              <p:par>
                <p:cTn presetID="10" presetClass="entr" presetSubtype="0"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P spid="65" grpId="0" build="p">
        <p:tmplLst>
          <p:tmpl lvl="1">
            <p:tnLst>
              <p:par>
                <p:cTn presetID="10" presetClass="entr" presetSubtype="0" fill="hold" nodeType="afterEffect">
                  <p:stCondLst>
                    <p:cond delay="0"/>
                  </p:stCondLst>
                  <p:childTnLst>
                    <p:set>
                      <p:cBhvr>
                        <p:cTn dur="1" fill="hold">
                          <p:stCondLst>
                            <p:cond delay="0"/>
                          </p:stCondLst>
                        </p:cTn>
                        <p:tgtEl>
                          <p:spTgt spid="65"/>
                        </p:tgtEl>
                        <p:attrNameLst>
                          <p:attrName>style.visibility</p:attrName>
                        </p:attrNameLst>
                      </p:cBhvr>
                      <p:to>
                        <p:strVal val="visible"/>
                      </p:to>
                    </p:set>
                    <p:animEffect transition="in" filter="fade">
                      <p:cBhvr>
                        <p:cTn dur="500"/>
                        <p:tgtEl>
                          <p:spTgt spid="65"/>
                        </p:tgtEl>
                      </p:cBhvr>
                    </p:animEffect>
                  </p:childTnLst>
                </p:cTn>
              </p:par>
            </p:tnLst>
          </p:tmpl>
        </p:tmplLst>
      </p:bldP>
    </p:bldLst>
  </p:timing>
  <p:extLst>
    <p:ext uri="{DCECCB84-F9BA-43D5-87BE-67443E8EF086}">
      <p15:sldGuideLst xmlns:p15="http://schemas.microsoft.com/office/powerpoint/2012/main">
        <p15:guide id="1" orient="horz" pos="1344">
          <p15:clr>
            <a:srgbClr val="FBAE40"/>
          </p15:clr>
        </p15:guide>
        <p15:guide id="2" orient="horz" pos="2304">
          <p15:clr>
            <a:srgbClr val="FBAE40"/>
          </p15:clr>
        </p15:guide>
        <p15:guide id="3" orient="horz" pos="3000">
          <p15:clr>
            <a:srgbClr val="FBAE40"/>
          </p15:clr>
        </p15:guide>
        <p15:guide id="4" orient="horz" pos="2640">
          <p15:clr>
            <a:srgbClr val="FBAE40"/>
          </p15:clr>
        </p15:guide>
        <p15:guide id="6" orient="horz" pos="4032">
          <p15:clr>
            <a:srgbClr val="FBAE40"/>
          </p15:clr>
        </p15:guide>
        <p15:guide id="7" orient="horz" pos="144">
          <p15:clr>
            <a:srgbClr val="FBAE40"/>
          </p15:clr>
        </p15:guide>
        <p15:guide id="8" pos="240">
          <p15:clr>
            <a:srgbClr val="FBAE40"/>
          </p15:clr>
        </p15:guide>
        <p15:guide id="9" pos="7440">
          <p15:clr>
            <a:srgbClr val="FBAE40"/>
          </p15:clr>
        </p15:guide>
        <p15:guide id="10" orient="horz" pos="3960">
          <p15:clr>
            <a:srgbClr val="FBAE40"/>
          </p15:clr>
        </p15:guide>
        <p15:guide id="11" pos="5112">
          <p15:clr>
            <a:srgbClr val="FBAE40"/>
          </p15:clr>
        </p15:guide>
        <p15:guide id="12" pos="535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mplate Option 1 (2 Column Content/Objec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BAFBAF-E726-4C64-945A-39387C0BEE44}"/>
              </a:ext>
            </a:extLst>
          </p:cNvPr>
          <p:cNvSpPr>
            <a:spLocks noGrp="1"/>
          </p:cNvSpPr>
          <p:nvPr>
            <p:ph type="title"/>
          </p:nvPr>
        </p:nvSpPr>
        <p:spPr/>
        <p:txBody>
          <a:bodyPr/>
          <a:lstStyle/>
          <a:p>
            <a:r>
              <a:rPr lang="en-US"/>
              <a:t>Click to edit Master title style</a:t>
            </a:r>
          </a:p>
        </p:txBody>
      </p:sp>
      <p:cxnSp>
        <p:nvCxnSpPr>
          <p:cNvPr id="9" name="Straight Connector 8">
            <a:extLst>
              <a:ext uri="{FF2B5EF4-FFF2-40B4-BE49-F238E27FC236}">
                <a16:creationId xmlns:a16="http://schemas.microsoft.com/office/drawing/2014/main" id="{FD9528B4-00A7-4E35-BB97-3FABA9254843}"/>
              </a:ext>
            </a:extLst>
          </p:cNvPr>
          <p:cNvCxnSpPr>
            <a:cxnSpLocks/>
          </p:cNvCxnSpPr>
          <p:nvPr userDrawn="1"/>
        </p:nvCxnSpPr>
        <p:spPr>
          <a:xfrm>
            <a:off x="60960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80B770C-752C-463D-B295-5925F7B41859}"/>
              </a:ext>
            </a:extLst>
          </p:cNvPr>
          <p:cNvSpPr>
            <a:spLocks noGrp="1"/>
          </p:cNvSpPr>
          <p:nvPr>
            <p:ph type="body" sz="quarter" idx="11" hasCustomPrompt="1"/>
          </p:nvPr>
        </p:nvSpPr>
        <p:spPr>
          <a:xfrm>
            <a:off x="381000" y="1371600"/>
            <a:ext cx="5486400" cy="457200"/>
          </a:xfrm>
        </p:spPr>
        <p:txBody>
          <a:bodyPr anchor="b"/>
          <a:lstStyle>
            <a:lvl1pPr marL="0" indent="0">
              <a:lnSpc>
                <a:spcPct val="80000"/>
              </a:lnSpc>
              <a:spcBef>
                <a:spcPts val="0"/>
              </a:spcBef>
              <a:buNone/>
              <a:defRPr sz="2400" b="1">
                <a:solidFill>
                  <a:schemeClr val="accent5"/>
                </a:solidFill>
              </a:defRPr>
            </a:lvl1pPr>
          </a:lstStyle>
          <a:p>
            <a:pPr lvl="0"/>
            <a:r>
              <a:rPr lang="en-US" dirty="0"/>
              <a:t>Click to add text</a:t>
            </a:r>
          </a:p>
        </p:txBody>
      </p:sp>
      <p:sp>
        <p:nvSpPr>
          <p:cNvPr id="11" name="Content Placeholder 10">
            <a:extLst>
              <a:ext uri="{FF2B5EF4-FFF2-40B4-BE49-F238E27FC236}">
                <a16:creationId xmlns:a16="http://schemas.microsoft.com/office/drawing/2014/main" id="{1D400AB6-56C8-4109-A799-EFED2742CA2D}"/>
              </a:ext>
            </a:extLst>
          </p:cNvPr>
          <p:cNvSpPr>
            <a:spLocks noGrp="1"/>
          </p:cNvSpPr>
          <p:nvPr>
            <p:ph sz="quarter" idx="12"/>
          </p:nvPr>
        </p:nvSpPr>
        <p:spPr>
          <a:xfrm>
            <a:off x="381000" y="1947671"/>
            <a:ext cx="5486400" cy="36911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265ADAE6-E012-4547-B099-E17812BB38DA}"/>
              </a:ext>
            </a:extLst>
          </p:cNvPr>
          <p:cNvSpPr>
            <a:spLocks noGrp="1"/>
          </p:cNvSpPr>
          <p:nvPr>
            <p:ph sz="quarter" idx="13" hasCustomPrompt="1"/>
          </p:nvPr>
        </p:nvSpPr>
        <p:spPr>
          <a:xfrm>
            <a:off x="6324600" y="1371600"/>
            <a:ext cx="5486400" cy="4267200"/>
          </a:xfrm>
        </p:spPr>
        <p:txBody>
          <a:bodyPr anchor="ctr"/>
          <a:lstStyle>
            <a:lvl1pPr marL="0" indent="0" algn="ctr">
              <a:buNone/>
              <a:defRPr>
                <a:solidFill>
                  <a:schemeClr val="accent1"/>
                </a:solidFill>
              </a:defRPr>
            </a:lvl1pPr>
          </a:lstStyle>
          <a:p>
            <a:pPr lvl="0"/>
            <a:r>
              <a:rPr lang="en-US" dirty="0"/>
              <a:t>Object</a:t>
            </a:r>
          </a:p>
        </p:txBody>
      </p:sp>
      <p:pic>
        <p:nvPicPr>
          <p:cNvPr id="8" name="Picture 7">
            <a:extLst>
              <a:ext uri="{FF2B5EF4-FFF2-40B4-BE49-F238E27FC236}">
                <a16:creationId xmlns:a16="http://schemas.microsoft.com/office/drawing/2014/main" id="{2207A2D8-5C98-8D4F-8C64-8EEFBD4B7EED}"/>
              </a:ext>
            </a:extLst>
          </p:cNvPr>
          <p:cNvPicPr>
            <a:picLocks noChangeAspect="1"/>
          </p:cNvPicPr>
          <p:nvPr userDrawn="1"/>
        </p:nvPicPr>
        <p:blipFill>
          <a:blip r:embed="rId2"/>
          <a:stretch>
            <a:fillRect/>
          </a:stretch>
        </p:blipFill>
        <p:spPr>
          <a:xfrm>
            <a:off x="342900" y="6286500"/>
            <a:ext cx="11468100" cy="495300"/>
          </a:xfrm>
          <a:prstGeom prst="rect">
            <a:avLst/>
          </a:prstGeom>
        </p:spPr>
      </p:pic>
    </p:spTree>
    <p:extLst>
      <p:ext uri="{BB962C8B-B14F-4D97-AF65-F5344CB8AC3E}">
        <p14:creationId xmlns:p14="http://schemas.microsoft.com/office/powerpoint/2010/main" val="3174728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240">
          <p15:clr>
            <a:srgbClr val="FBAE40"/>
          </p15:clr>
        </p15:guide>
        <p15:guide id="9" pos="7440">
          <p15:clr>
            <a:srgbClr val="FBAE40"/>
          </p15:clr>
        </p15:guide>
        <p15:guide id="10" orient="horz" pos="1152">
          <p15:clr>
            <a:srgbClr val="FBAE40"/>
          </p15:clr>
        </p15:guide>
        <p15:guide id="11" orient="horz" pos="1224">
          <p15:clr>
            <a:srgbClr val="FBAE40"/>
          </p15:clr>
        </p15:guide>
        <p15:guide id="12" pos="3696">
          <p15:clr>
            <a:srgbClr val="FBAE40"/>
          </p15:clr>
        </p15:guide>
        <p15:guide id="13" pos="398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mplate Option 1 (2 Column Objec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BAFBAF-E726-4C64-945A-39387C0BEE44}"/>
              </a:ext>
            </a:extLst>
          </p:cNvPr>
          <p:cNvSpPr>
            <a:spLocks noGrp="1"/>
          </p:cNvSpPr>
          <p:nvPr>
            <p:ph type="title"/>
          </p:nvPr>
        </p:nvSpPr>
        <p:spPr/>
        <p:txBody>
          <a:bodyPr/>
          <a:lstStyle/>
          <a:p>
            <a:r>
              <a:rPr lang="en-US"/>
              <a:t>Click to edit Master title style</a:t>
            </a:r>
          </a:p>
        </p:txBody>
      </p:sp>
      <p:cxnSp>
        <p:nvCxnSpPr>
          <p:cNvPr id="9" name="Straight Connector 8">
            <a:extLst>
              <a:ext uri="{FF2B5EF4-FFF2-40B4-BE49-F238E27FC236}">
                <a16:creationId xmlns:a16="http://schemas.microsoft.com/office/drawing/2014/main" id="{FD9528B4-00A7-4E35-BB97-3FABA9254843}"/>
              </a:ext>
            </a:extLst>
          </p:cNvPr>
          <p:cNvCxnSpPr>
            <a:cxnSpLocks/>
          </p:cNvCxnSpPr>
          <p:nvPr userDrawn="1"/>
        </p:nvCxnSpPr>
        <p:spPr>
          <a:xfrm>
            <a:off x="60960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F05767BA-50FD-4421-B39C-84D60DE24EBB}"/>
              </a:ext>
            </a:extLst>
          </p:cNvPr>
          <p:cNvSpPr>
            <a:spLocks noGrp="1"/>
          </p:cNvSpPr>
          <p:nvPr>
            <p:ph sz="quarter" idx="13" hasCustomPrompt="1"/>
          </p:nvPr>
        </p:nvSpPr>
        <p:spPr>
          <a:xfrm>
            <a:off x="381000" y="1371600"/>
            <a:ext cx="5486400" cy="4267200"/>
          </a:xfrm>
        </p:spPr>
        <p:txBody>
          <a:bodyPr anchor="ctr"/>
          <a:lstStyle>
            <a:lvl1pPr marL="0" indent="0" algn="ctr">
              <a:buNone/>
              <a:defRPr>
                <a:solidFill>
                  <a:schemeClr val="accent1"/>
                </a:solidFill>
              </a:defRPr>
            </a:lvl1pPr>
          </a:lstStyle>
          <a:p>
            <a:pPr lvl="0"/>
            <a:r>
              <a:rPr lang="en-US" dirty="0"/>
              <a:t>Object</a:t>
            </a:r>
          </a:p>
        </p:txBody>
      </p:sp>
      <p:sp>
        <p:nvSpPr>
          <p:cNvPr id="12" name="Content Placeholder 2">
            <a:extLst>
              <a:ext uri="{FF2B5EF4-FFF2-40B4-BE49-F238E27FC236}">
                <a16:creationId xmlns:a16="http://schemas.microsoft.com/office/drawing/2014/main" id="{6C243F01-C6E4-4181-B0C3-F14185B49970}"/>
              </a:ext>
            </a:extLst>
          </p:cNvPr>
          <p:cNvSpPr>
            <a:spLocks noGrp="1"/>
          </p:cNvSpPr>
          <p:nvPr>
            <p:ph sz="quarter" idx="14" hasCustomPrompt="1"/>
          </p:nvPr>
        </p:nvSpPr>
        <p:spPr>
          <a:xfrm>
            <a:off x="6324600" y="1371600"/>
            <a:ext cx="5486400" cy="4267200"/>
          </a:xfrm>
        </p:spPr>
        <p:txBody>
          <a:bodyPr anchor="ctr"/>
          <a:lstStyle>
            <a:lvl1pPr marL="0" indent="0" algn="ctr">
              <a:buNone/>
              <a:defRPr>
                <a:solidFill>
                  <a:schemeClr val="accent1"/>
                </a:solidFill>
              </a:defRPr>
            </a:lvl1pPr>
          </a:lstStyle>
          <a:p>
            <a:pPr lvl="0"/>
            <a:r>
              <a:rPr lang="en-US" dirty="0"/>
              <a:t>Object</a:t>
            </a:r>
          </a:p>
        </p:txBody>
      </p:sp>
      <p:pic>
        <p:nvPicPr>
          <p:cNvPr id="11" name="Picture 10">
            <a:extLst>
              <a:ext uri="{FF2B5EF4-FFF2-40B4-BE49-F238E27FC236}">
                <a16:creationId xmlns:a16="http://schemas.microsoft.com/office/drawing/2014/main" id="{49EB008A-722D-4E4C-AF9D-4A8A0DB07D46}"/>
              </a:ext>
            </a:extLst>
          </p:cNvPr>
          <p:cNvPicPr>
            <a:picLocks noChangeAspect="1"/>
          </p:cNvPicPr>
          <p:nvPr userDrawn="1"/>
        </p:nvPicPr>
        <p:blipFill>
          <a:blip r:embed="rId2"/>
          <a:stretch>
            <a:fillRect/>
          </a:stretch>
        </p:blipFill>
        <p:spPr>
          <a:xfrm>
            <a:off x="342900" y="6286500"/>
            <a:ext cx="11468100" cy="495300"/>
          </a:xfrm>
          <a:prstGeom prst="rect">
            <a:avLst/>
          </a:prstGeom>
        </p:spPr>
      </p:pic>
    </p:spTree>
    <p:extLst>
      <p:ext uri="{BB962C8B-B14F-4D97-AF65-F5344CB8AC3E}">
        <p14:creationId xmlns:p14="http://schemas.microsoft.com/office/powerpoint/2010/main" val="234064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240">
          <p15:clr>
            <a:srgbClr val="FBAE40"/>
          </p15:clr>
        </p15:guide>
        <p15:guide id="9" pos="7440">
          <p15:clr>
            <a:srgbClr val="FBAE40"/>
          </p15:clr>
        </p15:guide>
        <p15:guide id="12" pos="3696">
          <p15:clr>
            <a:srgbClr val="FBAE40"/>
          </p15:clr>
        </p15:guide>
        <p15:guide id="13" pos="398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79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emplate Option 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BAFBAF-E726-4C64-945A-39387C0BEE44}"/>
              </a:ext>
            </a:extLst>
          </p:cNvPr>
          <p:cNvSpPr>
            <a:spLocks noGrp="1"/>
          </p:cNvSpPr>
          <p:nvPr>
            <p:ph type="title" hasCustomPrompt="1"/>
          </p:nvPr>
        </p:nvSpPr>
        <p:spPr/>
        <p:txBody>
          <a:bodyPr/>
          <a:lstStyle>
            <a:lvl1pPr>
              <a:defRPr cap="none"/>
            </a:lvl1pPr>
          </a:lstStyle>
          <a:p>
            <a:r>
              <a:rPr lang="en-US" dirty="0"/>
              <a:t>Click To Edit Master Title Style</a:t>
            </a:r>
          </a:p>
        </p:txBody>
      </p:sp>
      <p:sp>
        <p:nvSpPr>
          <p:cNvPr id="3" name="Text Placeholder 4">
            <a:extLst>
              <a:ext uri="{FF2B5EF4-FFF2-40B4-BE49-F238E27FC236}">
                <a16:creationId xmlns:a16="http://schemas.microsoft.com/office/drawing/2014/main" id="{F16D8BD0-9DBE-49E5-A30F-2BE301CBE3C4}"/>
              </a:ext>
            </a:extLst>
          </p:cNvPr>
          <p:cNvSpPr>
            <a:spLocks noGrp="1"/>
          </p:cNvSpPr>
          <p:nvPr>
            <p:ph type="body" sz="quarter" idx="12" hasCustomPrompt="1"/>
          </p:nvPr>
        </p:nvSpPr>
        <p:spPr>
          <a:xfrm>
            <a:off x="381000" y="6286500"/>
            <a:ext cx="11430000" cy="419100"/>
          </a:xfrm>
        </p:spPr>
        <p:txBody>
          <a:bodyPr anchor="b"/>
          <a:lstStyle>
            <a:lvl1pPr marL="0" indent="0" algn="l" defTabSz="914400" rtl="0" eaLnBrk="1" latinLnBrk="0" hangingPunct="1">
              <a:spcBef>
                <a:spcPts val="0"/>
              </a:spcBef>
              <a:buNone/>
              <a:defRPr lang="en-US" sz="900" kern="1200" dirty="0" smtClean="0">
                <a:solidFill>
                  <a:schemeClr val="accent4"/>
                </a:solidFill>
                <a:latin typeface="+mn-lt"/>
                <a:ea typeface="+mn-ea"/>
                <a:cs typeface="+mn-cs"/>
              </a:defRPr>
            </a:lvl1pPr>
          </a:lstStyle>
          <a:p>
            <a:pPr lvl="0"/>
            <a:r>
              <a:rPr lang="en-US" dirty="0"/>
              <a:t>Footer</a:t>
            </a:r>
          </a:p>
        </p:txBody>
      </p:sp>
    </p:spTree>
    <p:extLst>
      <p:ext uri="{BB962C8B-B14F-4D97-AF65-F5344CB8AC3E}">
        <p14:creationId xmlns:p14="http://schemas.microsoft.com/office/powerpoint/2010/main" val="46449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240">
          <p15:clr>
            <a:srgbClr val="FBAE40"/>
          </p15:clr>
        </p15:guide>
        <p15:guide id="9" pos="74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emplate Option 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BAFBAF-E726-4C64-945A-39387C0BEE44}"/>
              </a:ext>
            </a:extLst>
          </p:cNvPr>
          <p:cNvSpPr>
            <a:spLocks noGrp="1"/>
          </p:cNvSpPr>
          <p:nvPr>
            <p:ph type="title" hasCustomPrompt="1"/>
          </p:nvPr>
        </p:nvSpPr>
        <p:spPr/>
        <p:txBody>
          <a:bodyPr/>
          <a:lstStyle>
            <a:lvl1pPr>
              <a:defRPr cap="none"/>
            </a:lvl1pPr>
          </a:lstStyle>
          <a:p>
            <a:r>
              <a:rPr lang="en-US" dirty="0"/>
              <a:t>Click To Edit Master Title Style</a:t>
            </a:r>
          </a:p>
        </p:txBody>
      </p:sp>
      <p:sp>
        <p:nvSpPr>
          <p:cNvPr id="4" name="Text Placeholder 4">
            <a:extLst>
              <a:ext uri="{FF2B5EF4-FFF2-40B4-BE49-F238E27FC236}">
                <a16:creationId xmlns:a16="http://schemas.microsoft.com/office/drawing/2014/main" id="{DA223F96-BB1C-47AB-8C10-529D29ADDAB3}"/>
              </a:ext>
            </a:extLst>
          </p:cNvPr>
          <p:cNvSpPr>
            <a:spLocks noGrp="1"/>
          </p:cNvSpPr>
          <p:nvPr>
            <p:ph type="body" sz="quarter" idx="11"/>
          </p:nvPr>
        </p:nvSpPr>
        <p:spPr>
          <a:xfrm>
            <a:off x="381000" y="1017524"/>
            <a:ext cx="9918700" cy="265176"/>
          </a:xfrm>
        </p:spPr>
        <p:txBody>
          <a:bodyPr/>
          <a:lstStyle>
            <a:lvl1pPr marL="0" indent="0">
              <a:buNone/>
              <a:defRPr sz="1800">
                <a:solidFill>
                  <a:schemeClr val="bg2">
                    <a:lumMod val="50000"/>
                  </a:schemeClr>
                </a:solidFill>
              </a:defRPr>
            </a:lvl1pPr>
          </a:lstStyle>
          <a:p>
            <a:pPr lvl="0"/>
            <a:r>
              <a:rPr lang="en-US"/>
              <a:t>Click to edit Master text styles</a:t>
            </a:r>
          </a:p>
        </p:txBody>
      </p:sp>
      <p:sp>
        <p:nvSpPr>
          <p:cNvPr id="5" name="Text Placeholder 4">
            <a:extLst>
              <a:ext uri="{FF2B5EF4-FFF2-40B4-BE49-F238E27FC236}">
                <a16:creationId xmlns:a16="http://schemas.microsoft.com/office/drawing/2014/main" id="{C4565E06-5377-4E15-8D6F-F03401439EC1}"/>
              </a:ext>
            </a:extLst>
          </p:cNvPr>
          <p:cNvSpPr>
            <a:spLocks noGrp="1"/>
          </p:cNvSpPr>
          <p:nvPr>
            <p:ph type="body" sz="quarter" idx="12" hasCustomPrompt="1"/>
          </p:nvPr>
        </p:nvSpPr>
        <p:spPr>
          <a:xfrm>
            <a:off x="381000" y="6286500"/>
            <a:ext cx="11430000" cy="419100"/>
          </a:xfrm>
        </p:spPr>
        <p:txBody>
          <a:bodyPr anchor="b"/>
          <a:lstStyle>
            <a:lvl1pPr marL="0" indent="0" algn="l" defTabSz="914400" rtl="0" eaLnBrk="1" latinLnBrk="0" hangingPunct="1">
              <a:spcBef>
                <a:spcPts val="0"/>
              </a:spcBef>
              <a:buNone/>
              <a:defRPr lang="en-US" sz="900" kern="1200" dirty="0" smtClean="0">
                <a:solidFill>
                  <a:schemeClr val="accent4"/>
                </a:solidFill>
                <a:latin typeface="+mn-lt"/>
                <a:ea typeface="+mn-ea"/>
                <a:cs typeface="+mn-cs"/>
              </a:defRPr>
            </a:lvl1pPr>
          </a:lstStyle>
          <a:p>
            <a:pPr lvl="0"/>
            <a:r>
              <a:rPr lang="en-US" dirty="0"/>
              <a:t>Footer</a:t>
            </a:r>
          </a:p>
        </p:txBody>
      </p:sp>
    </p:spTree>
    <p:extLst>
      <p:ext uri="{BB962C8B-B14F-4D97-AF65-F5344CB8AC3E}">
        <p14:creationId xmlns:p14="http://schemas.microsoft.com/office/powerpoint/2010/main" val="409892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240">
          <p15:clr>
            <a:srgbClr val="FBAE40"/>
          </p15:clr>
        </p15:guide>
        <p15:guide id="9" pos="74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dirty="0"/>
              <a:t>© Exact Ventures, </a:t>
            </a:r>
            <a:r>
              <a:rPr lang="en-US" dirty="0" err="1"/>
              <a:t>Inc</a:t>
            </a:r>
            <a:endParaRPr lang="en-US" dirty="0"/>
          </a:p>
          <a:p>
            <a:r>
              <a:rPr lang="en-US" dirty="0" err="1"/>
              <a:t>www.exactventures.com</a:t>
            </a:r>
            <a:endParaRPr lang="en-US" dirty="0"/>
          </a:p>
        </p:txBody>
      </p:sp>
      <p:sp>
        <p:nvSpPr>
          <p:cNvPr id="5" name="Footer Placeholder 4"/>
          <p:cNvSpPr>
            <a:spLocks noGrp="1"/>
          </p:cNvSpPr>
          <p:nvPr>
            <p:ph type="ftr" sz="quarter" idx="11"/>
          </p:nvPr>
        </p:nvSpPr>
        <p:spPr/>
        <p:txBody>
          <a:bodyPr/>
          <a:lstStyle/>
          <a:p>
            <a:r>
              <a:rPr lang="en-US"/>
              <a:t>Exact Ventures Confidential</a:t>
            </a:r>
          </a:p>
        </p:txBody>
      </p:sp>
      <p:sp>
        <p:nvSpPr>
          <p:cNvPr id="6" name="Slide Number Placeholder 5"/>
          <p:cNvSpPr>
            <a:spLocks noGrp="1"/>
          </p:cNvSpPr>
          <p:nvPr>
            <p:ph type="sldNum" sz="quarter" idx="12"/>
          </p:nvPr>
        </p:nvSpPr>
        <p:spPr/>
        <p:txBody>
          <a:bodyPr/>
          <a:lstStyle/>
          <a:p>
            <a:fld id="{BB355F88-26A7-F644-9B8A-7C677D9B6F21}" type="slidenum">
              <a:rPr lang="en-US" smtClean="0"/>
              <a:t>‹#›</a:t>
            </a:fld>
            <a:endParaRPr lang="en-US"/>
          </a:p>
        </p:txBody>
      </p:sp>
    </p:spTree>
    <p:extLst>
      <p:ext uri="{BB962C8B-B14F-4D97-AF65-F5344CB8AC3E}">
        <p14:creationId xmlns:p14="http://schemas.microsoft.com/office/powerpoint/2010/main" val="39248096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 Exact Ventures, </a:t>
            </a:r>
            <a:r>
              <a:rPr lang="en-US" dirty="0" err="1"/>
              <a:t>Inc</a:t>
            </a:r>
            <a:endParaRPr lang="en-US" dirty="0"/>
          </a:p>
          <a:p>
            <a:r>
              <a:rPr lang="en-US" dirty="0" err="1"/>
              <a:t>www.exactventures.com</a:t>
            </a:r>
            <a:endParaRPr lang="en-US" dirty="0"/>
          </a:p>
        </p:txBody>
      </p:sp>
      <p:sp>
        <p:nvSpPr>
          <p:cNvPr id="5" name="Footer Placeholder 4"/>
          <p:cNvSpPr>
            <a:spLocks noGrp="1"/>
          </p:cNvSpPr>
          <p:nvPr>
            <p:ph type="ftr" sz="quarter" idx="11"/>
          </p:nvPr>
        </p:nvSpPr>
        <p:spPr/>
        <p:txBody>
          <a:bodyPr/>
          <a:lstStyle/>
          <a:p>
            <a:r>
              <a:rPr lang="en-US"/>
              <a:t>Exact Ventures Confidential</a:t>
            </a:r>
          </a:p>
        </p:txBody>
      </p:sp>
      <p:sp>
        <p:nvSpPr>
          <p:cNvPr id="6" name="Slide Number Placeholder 5"/>
          <p:cNvSpPr>
            <a:spLocks noGrp="1"/>
          </p:cNvSpPr>
          <p:nvPr>
            <p:ph type="sldNum" sz="quarter" idx="12"/>
          </p:nvPr>
        </p:nvSpPr>
        <p:spPr/>
        <p:txBody>
          <a:bodyPr/>
          <a:lstStyle/>
          <a:p>
            <a:fld id="{BB355F88-26A7-F644-9B8A-7C677D9B6F21}" type="slidenum">
              <a:rPr lang="en-US" smtClean="0"/>
              <a:t>‹#›</a:t>
            </a:fld>
            <a:endParaRPr lang="en-US"/>
          </a:p>
        </p:txBody>
      </p:sp>
    </p:spTree>
    <p:extLst>
      <p:ext uri="{BB962C8B-B14F-4D97-AF65-F5344CB8AC3E}">
        <p14:creationId xmlns:p14="http://schemas.microsoft.com/office/powerpoint/2010/main" val="8522045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F76B0B-D581-CE4B-A51B-1A587CD3AD45}" type="datetime1">
              <a:rPr lang="en-US" smtClean="0"/>
              <a:t>6/28/2019</a:t>
            </a:fld>
            <a:endParaRPr lang="en-US"/>
          </a:p>
        </p:txBody>
      </p:sp>
      <p:sp>
        <p:nvSpPr>
          <p:cNvPr id="5" name="Footer Placeholder 4"/>
          <p:cNvSpPr>
            <a:spLocks noGrp="1"/>
          </p:cNvSpPr>
          <p:nvPr>
            <p:ph type="ftr" sz="quarter" idx="11"/>
          </p:nvPr>
        </p:nvSpPr>
        <p:spPr/>
        <p:txBody>
          <a:bodyPr/>
          <a:lstStyle/>
          <a:p>
            <a:r>
              <a:rPr lang="en-US"/>
              <a:t>Exact Ventures Confidential</a:t>
            </a:r>
          </a:p>
        </p:txBody>
      </p:sp>
      <p:sp>
        <p:nvSpPr>
          <p:cNvPr id="6" name="Slide Number Placeholder 5"/>
          <p:cNvSpPr>
            <a:spLocks noGrp="1"/>
          </p:cNvSpPr>
          <p:nvPr>
            <p:ph type="sldNum" sz="quarter" idx="12"/>
          </p:nvPr>
        </p:nvSpPr>
        <p:spPr/>
        <p:txBody>
          <a:bodyPr/>
          <a:lstStyle/>
          <a:p>
            <a:fld id="{BB355F88-26A7-F644-9B8A-7C677D9B6F21}" type="slidenum">
              <a:rPr lang="en-US" smtClean="0"/>
              <a:t>‹#›</a:t>
            </a:fld>
            <a:endParaRPr lang="en-US"/>
          </a:p>
        </p:txBody>
      </p:sp>
    </p:spTree>
    <p:extLst>
      <p:ext uri="{BB962C8B-B14F-4D97-AF65-F5344CB8AC3E}">
        <p14:creationId xmlns:p14="http://schemas.microsoft.com/office/powerpoint/2010/main" val="24454157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A22F88-C7A5-A949-8751-E2172B4D150D}" type="datetime1">
              <a:rPr lang="en-US" smtClean="0"/>
              <a:t>6/28/2019</a:t>
            </a:fld>
            <a:endParaRPr lang="en-US"/>
          </a:p>
        </p:txBody>
      </p:sp>
      <p:sp>
        <p:nvSpPr>
          <p:cNvPr id="6" name="Footer Placeholder 5"/>
          <p:cNvSpPr>
            <a:spLocks noGrp="1"/>
          </p:cNvSpPr>
          <p:nvPr>
            <p:ph type="ftr" sz="quarter" idx="11"/>
          </p:nvPr>
        </p:nvSpPr>
        <p:spPr/>
        <p:txBody>
          <a:bodyPr/>
          <a:lstStyle/>
          <a:p>
            <a:r>
              <a:rPr lang="en-US" dirty="0"/>
              <a:t>Exact Ventures Confidential</a:t>
            </a:r>
          </a:p>
        </p:txBody>
      </p:sp>
      <p:sp>
        <p:nvSpPr>
          <p:cNvPr id="7" name="Slide Number Placeholder 6"/>
          <p:cNvSpPr>
            <a:spLocks noGrp="1"/>
          </p:cNvSpPr>
          <p:nvPr>
            <p:ph type="sldNum" sz="quarter" idx="12"/>
          </p:nvPr>
        </p:nvSpPr>
        <p:spPr/>
        <p:txBody>
          <a:bodyPr/>
          <a:lstStyle/>
          <a:p>
            <a:fld id="{BB355F88-26A7-F644-9B8A-7C677D9B6F21}" type="slidenum">
              <a:rPr lang="en-US" smtClean="0"/>
              <a:t>‹#›</a:t>
            </a:fld>
            <a:endParaRPr lang="en-US"/>
          </a:p>
        </p:txBody>
      </p:sp>
    </p:spTree>
    <p:extLst>
      <p:ext uri="{BB962C8B-B14F-4D97-AF65-F5344CB8AC3E}">
        <p14:creationId xmlns:p14="http://schemas.microsoft.com/office/powerpoint/2010/main" val="27764571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86843B-7490-A242-960E-4DDD1F3C6FEF}" type="datetime1">
              <a:rPr lang="en-US" smtClean="0"/>
              <a:t>6/28/2019</a:t>
            </a:fld>
            <a:endParaRPr lang="en-US"/>
          </a:p>
        </p:txBody>
      </p:sp>
      <p:sp>
        <p:nvSpPr>
          <p:cNvPr id="8" name="Footer Placeholder 7"/>
          <p:cNvSpPr>
            <a:spLocks noGrp="1"/>
          </p:cNvSpPr>
          <p:nvPr>
            <p:ph type="ftr" sz="quarter" idx="11"/>
          </p:nvPr>
        </p:nvSpPr>
        <p:spPr/>
        <p:txBody>
          <a:bodyPr/>
          <a:lstStyle/>
          <a:p>
            <a:r>
              <a:rPr lang="en-US" dirty="0"/>
              <a:t>Exact Ventures Confidential</a:t>
            </a:r>
          </a:p>
        </p:txBody>
      </p:sp>
      <p:sp>
        <p:nvSpPr>
          <p:cNvPr id="9" name="Slide Number Placeholder 8"/>
          <p:cNvSpPr>
            <a:spLocks noGrp="1"/>
          </p:cNvSpPr>
          <p:nvPr>
            <p:ph type="sldNum" sz="quarter" idx="12"/>
          </p:nvPr>
        </p:nvSpPr>
        <p:spPr/>
        <p:txBody>
          <a:bodyPr/>
          <a:lstStyle/>
          <a:p>
            <a:fld id="{BB355F88-26A7-F644-9B8A-7C677D9B6F21}" type="slidenum">
              <a:rPr lang="en-US" smtClean="0"/>
              <a:t>‹#›</a:t>
            </a:fld>
            <a:endParaRPr lang="en-US"/>
          </a:p>
        </p:txBody>
      </p:sp>
    </p:spTree>
    <p:extLst>
      <p:ext uri="{BB962C8B-B14F-4D97-AF65-F5344CB8AC3E}">
        <p14:creationId xmlns:p14="http://schemas.microsoft.com/office/powerpoint/2010/main" val="2231210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mplate Option 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BAFBAF-E726-4C64-945A-39387C0BEE44}"/>
              </a:ext>
            </a:extLst>
          </p:cNvPr>
          <p:cNvSpPr>
            <a:spLocks noGrp="1"/>
          </p:cNvSpPr>
          <p:nvPr>
            <p:ph type="title" hasCustomPrompt="1"/>
          </p:nvPr>
        </p:nvSpPr>
        <p:spPr/>
        <p:txBody>
          <a:bodyPr/>
          <a:lstStyle>
            <a:lvl1pPr>
              <a:defRPr cap="none"/>
            </a:lvl1pPr>
          </a:lstStyle>
          <a:p>
            <a:r>
              <a:rPr lang="en-US" dirty="0"/>
              <a:t>Click To Edit Master Title Style</a:t>
            </a:r>
          </a:p>
        </p:txBody>
      </p:sp>
      <p:sp>
        <p:nvSpPr>
          <p:cNvPr id="4" name="Text Placeholder 4">
            <a:extLst>
              <a:ext uri="{FF2B5EF4-FFF2-40B4-BE49-F238E27FC236}">
                <a16:creationId xmlns:a16="http://schemas.microsoft.com/office/drawing/2014/main" id="{DA223F96-BB1C-47AB-8C10-529D29ADDAB3}"/>
              </a:ext>
            </a:extLst>
          </p:cNvPr>
          <p:cNvSpPr>
            <a:spLocks noGrp="1"/>
          </p:cNvSpPr>
          <p:nvPr>
            <p:ph type="body" sz="quarter" idx="11"/>
          </p:nvPr>
        </p:nvSpPr>
        <p:spPr>
          <a:xfrm>
            <a:off x="381000" y="1017524"/>
            <a:ext cx="9918700" cy="265176"/>
          </a:xfrm>
        </p:spPr>
        <p:txBody>
          <a:bodyPr/>
          <a:lstStyle>
            <a:lvl1pPr marL="0" indent="0">
              <a:buNone/>
              <a:defRPr sz="1800">
                <a:solidFill>
                  <a:schemeClr val="bg2">
                    <a:lumMod val="50000"/>
                  </a:schemeClr>
                </a:solidFill>
              </a:defRPr>
            </a:lvl1pPr>
          </a:lstStyle>
          <a:p>
            <a:pPr lvl="0"/>
            <a:r>
              <a:rPr lang="en-US"/>
              <a:t>Click to edit Master text styles</a:t>
            </a:r>
          </a:p>
        </p:txBody>
      </p:sp>
      <p:pic>
        <p:nvPicPr>
          <p:cNvPr id="2" name="Picture 1">
            <a:extLst>
              <a:ext uri="{FF2B5EF4-FFF2-40B4-BE49-F238E27FC236}">
                <a16:creationId xmlns:a16="http://schemas.microsoft.com/office/drawing/2014/main" id="{3B5B3094-F808-4945-AEAB-8299566C2D25}"/>
              </a:ext>
            </a:extLst>
          </p:cNvPr>
          <p:cNvPicPr>
            <a:picLocks noChangeAspect="1"/>
          </p:cNvPicPr>
          <p:nvPr userDrawn="1"/>
        </p:nvPicPr>
        <p:blipFill>
          <a:blip r:embed="rId2"/>
          <a:stretch>
            <a:fillRect/>
          </a:stretch>
        </p:blipFill>
        <p:spPr>
          <a:xfrm>
            <a:off x="342900" y="6286500"/>
            <a:ext cx="11468100" cy="495300"/>
          </a:xfrm>
          <a:prstGeom prst="rect">
            <a:avLst/>
          </a:prstGeom>
        </p:spPr>
      </p:pic>
    </p:spTree>
    <p:extLst>
      <p:ext uri="{BB962C8B-B14F-4D97-AF65-F5344CB8AC3E}">
        <p14:creationId xmlns:p14="http://schemas.microsoft.com/office/powerpoint/2010/main" val="226945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4" userDrawn="1">
          <p15:clr>
            <a:srgbClr val="FBAE40"/>
          </p15:clr>
        </p15:guide>
        <p15:guide id="2" orient="horz" pos="720" userDrawn="1">
          <p15:clr>
            <a:srgbClr val="FBAE40"/>
          </p15:clr>
        </p15:guide>
        <p15:guide id="3" orient="horz" pos="3552" userDrawn="1">
          <p15:clr>
            <a:srgbClr val="FBAE40"/>
          </p15:clr>
        </p15:guide>
        <p15:guide id="4" orient="horz" pos="3696" userDrawn="1">
          <p15:clr>
            <a:srgbClr val="FBAE40"/>
          </p15:clr>
        </p15:guide>
        <p15:guide id="5" orient="horz" pos="3960" userDrawn="1">
          <p15:clr>
            <a:srgbClr val="FBAE40"/>
          </p15:clr>
        </p15:guide>
        <p15:guide id="6" orient="horz" pos="4032" userDrawn="1">
          <p15:clr>
            <a:srgbClr val="FBAE40"/>
          </p15:clr>
        </p15:guide>
        <p15:guide id="7" orient="horz" pos="144" userDrawn="1">
          <p15:clr>
            <a:srgbClr val="FBAE40"/>
          </p15:clr>
        </p15:guide>
        <p15:guide id="8" pos="240" userDrawn="1">
          <p15:clr>
            <a:srgbClr val="FBAE40"/>
          </p15:clr>
        </p15:guide>
        <p15:guide id="9" pos="74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33B7A1-6D82-254A-AA40-AC1E07F30FAA}" type="datetime1">
              <a:rPr lang="en-US" smtClean="0"/>
              <a:t>6/28/2019</a:t>
            </a:fld>
            <a:endParaRPr lang="en-US"/>
          </a:p>
        </p:txBody>
      </p:sp>
      <p:sp>
        <p:nvSpPr>
          <p:cNvPr id="4" name="Footer Placeholder 3"/>
          <p:cNvSpPr>
            <a:spLocks noGrp="1"/>
          </p:cNvSpPr>
          <p:nvPr>
            <p:ph type="ftr" sz="quarter" idx="11"/>
          </p:nvPr>
        </p:nvSpPr>
        <p:spPr/>
        <p:txBody>
          <a:bodyPr/>
          <a:lstStyle/>
          <a:p>
            <a:r>
              <a:rPr lang="en-US" dirty="0"/>
              <a:t>Exact Ventures Confidential</a:t>
            </a:r>
          </a:p>
        </p:txBody>
      </p:sp>
      <p:sp>
        <p:nvSpPr>
          <p:cNvPr id="5" name="Slide Number Placeholder 4"/>
          <p:cNvSpPr>
            <a:spLocks noGrp="1"/>
          </p:cNvSpPr>
          <p:nvPr>
            <p:ph type="sldNum" sz="quarter" idx="12"/>
          </p:nvPr>
        </p:nvSpPr>
        <p:spPr/>
        <p:txBody>
          <a:bodyPr/>
          <a:lstStyle/>
          <a:p>
            <a:fld id="{BB355F88-26A7-F644-9B8A-7C677D9B6F21}" type="slidenum">
              <a:rPr lang="en-US" smtClean="0"/>
              <a:t>‹#›</a:t>
            </a:fld>
            <a:endParaRPr lang="en-US"/>
          </a:p>
        </p:txBody>
      </p:sp>
    </p:spTree>
    <p:extLst>
      <p:ext uri="{BB962C8B-B14F-4D97-AF65-F5344CB8AC3E}">
        <p14:creationId xmlns:p14="http://schemas.microsoft.com/office/powerpoint/2010/main" val="34236268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8B21E7-D321-4C40-A1B0-CAB3C2C4E388}" type="datetime1">
              <a:rPr lang="en-US" smtClean="0"/>
              <a:t>6/28/2019</a:t>
            </a:fld>
            <a:endParaRPr lang="en-US"/>
          </a:p>
        </p:txBody>
      </p:sp>
      <p:sp>
        <p:nvSpPr>
          <p:cNvPr id="3" name="Footer Placeholder 2"/>
          <p:cNvSpPr>
            <a:spLocks noGrp="1"/>
          </p:cNvSpPr>
          <p:nvPr>
            <p:ph type="ftr" sz="quarter" idx="11"/>
          </p:nvPr>
        </p:nvSpPr>
        <p:spPr/>
        <p:txBody>
          <a:bodyPr/>
          <a:lstStyle/>
          <a:p>
            <a:r>
              <a:rPr lang="en-US" dirty="0"/>
              <a:t>Exact Ventures Confidential</a:t>
            </a:r>
          </a:p>
        </p:txBody>
      </p:sp>
      <p:sp>
        <p:nvSpPr>
          <p:cNvPr id="4" name="Slide Number Placeholder 3"/>
          <p:cNvSpPr>
            <a:spLocks noGrp="1"/>
          </p:cNvSpPr>
          <p:nvPr>
            <p:ph type="sldNum" sz="quarter" idx="12"/>
          </p:nvPr>
        </p:nvSpPr>
        <p:spPr/>
        <p:txBody>
          <a:bodyPr/>
          <a:lstStyle/>
          <a:p>
            <a:fld id="{BB355F88-26A7-F644-9B8A-7C677D9B6F21}" type="slidenum">
              <a:rPr lang="en-US" smtClean="0"/>
              <a:t>‹#›</a:t>
            </a:fld>
            <a:endParaRPr lang="en-US"/>
          </a:p>
        </p:txBody>
      </p:sp>
    </p:spTree>
    <p:extLst>
      <p:ext uri="{BB962C8B-B14F-4D97-AF65-F5344CB8AC3E}">
        <p14:creationId xmlns:p14="http://schemas.microsoft.com/office/powerpoint/2010/main" val="8211920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404030-5E64-7947-9818-25AEB27ADE11}" type="datetime1">
              <a:rPr lang="en-US" smtClean="0"/>
              <a:t>6/28/2019</a:t>
            </a:fld>
            <a:endParaRPr lang="en-US"/>
          </a:p>
        </p:txBody>
      </p:sp>
      <p:sp>
        <p:nvSpPr>
          <p:cNvPr id="6" name="Footer Placeholder 5"/>
          <p:cNvSpPr>
            <a:spLocks noGrp="1"/>
          </p:cNvSpPr>
          <p:nvPr>
            <p:ph type="ftr" sz="quarter" idx="11"/>
          </p:nvPr>
        </p:nvSpPr>
        <p:spPr/>
        <p:txBody>
          <a:bodyPr/>
          <a:lstStyle/>
          <a:p>
            <a:r>
              <a:rPr lang="en-US" dirty="0"/>
              <a:t>Exact Ventures Confidential</a:t>
            </a:r>
          </a:p>
        </p:txBody>
      </p:sp>
      <p:sp>
        <p:nvSpPr>
          <p:cNvPr id="7" name="Slide Number Placeholder 6"/>
          <p:cNvSpPr>
            <a:spLocks noGrp="1"/>
          </p:cNvSpPr>
          <p:nvPr>
            <p:ph type="sldNum" sz="quarter" idx="12"/>
          </p:nvPr>
        </p:nvSpPr>
        <p:spPr/>
        <p:txBody>
          <a:bodyPr/>
          <a:lstStyle/>
          <a:p>
            <a:fld id="{BB355F88-26A7-F644-9B8A-7C677D9B6F21}" type="slidenum">
              <a:rPr lang="en-US" smtClean="0"/>
              <a:t>‹#›</a:t>
            </a:fld>
            <a:endParaRPr lang="en-US"/>
          </a:p>
        </p:txBody>
      </p:sp>
    </p:spTree>
    <p:extLst>
      <p:ext uri="{BB962C8B-B14F-4D97-AF65-F5344CB8AC3E}">
        <p14:creationId xmlns:p14="http://schemas.microsoft.com/office/powerpoint/2010/main" val="34901118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077071-B31A-D949-B7AD-7F2990138CD9}" type="datetime1">
              <a:rPr lang="en-US" smtClean="0"/>
              <a:t>6/28/2019</a:t>
            </a:fld>
            <a:endParaRPr lang="en-US"/>
          </a:p>
        </p:txBody>
      </p:sp>
      <p:sp>
        <p:nvSpPr>
          <p:cNvPr id="6" name="Footer Placeholder 5"/>
          <p:cNvSpPr>
            <a:spLocks noGrp="1"/>
          </p:cNvSpPr>
          <p:nvPr>
            <p:ph type="ftr" sz="quarter" idx="11"/>
          </p:nvPr>
        </p:nvSpPr>
        <p:spPr/>
        <p:txBody>
          <a:bodyPr/>
          <a:lstStyle/>
          <a:p>
            <a:r>
              <a:rPr lang="en-US"/>
              <a:t>Exact Ventures Confidential</a:t>
            </a:r>
          </a:p>
        </p:txBody>
      </p:sp>
      <p:sp>
        <p:nvSpPr>
          <p:cNvPr id="7" name="Slide Number Placeholder 6"/>
          <p:cNvSpPr>
            <a:spLocks noGrp="1"/>
          </p:cNvSpPr>
          <p:nvPr>
            <p:ph type="sldNum" sz="quarter" idx="12"/>
          </p:nvPr>
        </p:nvSpPr>
        <p:spPr/>
        <p:txBody>
          <a:bodyPr/>
          <a:lstStyle/>
          <a:p>
            <a:fld id="{BB355F88-26A7-F644-9B8A-7C677D9B6F21}" type="slidenum">
              <a:rPr lang="en-US" smtClean="0"/>
              <a:t>‹#›</a:t>
            </a:fld>
            <a:endParaRPr lang="en-US"/>
          </a:p>
        </p:txBody>
      </p:sp>
    </p:spTree>
    <p:extLst>
      <p:ext uri="{BB962C8B-B14F-4D97-AF65-F5344CB8AC3E}">
        <p14:creationId xmlns:p14="http://schemas.microsoft.com/office/powerpoint/2010/main" val="35882231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830CBC-19DE-6D43-A302-A22394FE43D9}" type="datetime1">
              <a:rPr lang="en-US" smtClean="0"/>
              <a:t>6/28/2019</a:t>
            </a:fld>
            <a:endParaRPr lang="en-US"/>
          </a:p>
        </p:txBody>
      </p:sp>
      <p:sp>
        <p:nvSpPr>
          <p:cNvPr id="5" name="Footer Placeholder 4"/>
          <p:cNvSpPr>
            <a:spLocks noGrp="1"/>
          </p:cNvSpPr>
          <p:nvPr>
            <p:ph type="ftr" sz="quarter" idx="11"/>
          </p:nvPr>
        </p:nvSpPr>
        <p:spPr/>
        <p:txBody>
          <a:bodyPr/>
          <a:lstStyle/>
          <a:p>
            <a:r>
              <a:rPr lang="en-US"/>
              <a:t>Exact Ventures Confidential</a:t>
            </a:r>
          </a:p>
        </p:txBody>
      </p:sp>
      <p:sp>
        <p:nvSpPr>
          <p:cNvPr id="6" name="Slide Number Placeholder 5"/>
          <p:cNvSpPr>
            <a:spLocks noGrp="1"/>
          </p:cNvSpPr>
          <p:nvPr>
            <p:ph type="sldNum" sz="quarter" idx="12"/>
          </p:nvPr>
        </p:nvSpPr>
        <p:spPr/>
        <p:txBody>
          <a:bodyPr/>
          <a:lstStyle/>
          <a:p>
            <a:fld id="{BB355F88-26A7-F644-9B8A-7C677D9B6F21}" type="slidenum">
              <a:rPr lang="en-US" smtClean="0"/>
              <a:t>‹#›</a:t>
            </a:fld>
            <a:endParaRPr lang="en-US"/>
          </a:p>
        </p:txBody>
      </p:sp>
    </p:spTree>
    <p:extLst>
      <p:ext uri="{BB962C8B-B14F-4D97-AF65-F5344CB8AC3E}">
        <p14:creationId xmlns:p14="http://schemas.microsoft.com/office/powerpoint/2010/main" val="36475925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01EC1E-5CBF-E04D-AA3C-C93377594924}" type="datetime1">
              <a:rPr lang="en-US" smtClean="0"/>
              <a:t>6/28/2019</a:t>
            </a:fld>
            <a:endParaRPr lang="en-US"/>
          </a:p>
        </p:txBody>
      </p:sp>
      <p:sp>
        <p:nvSpPr>
          <p:cNvPr id="5" name="Footer Placeholder 4"/>
          <p:cNvSpPr>
            <a:spLocks noGrp="1"/>
          </p:cNvSpPr>
          <p:nvPr>
            <p:ph type="ftr" sz="quarter" idx="11"/>
          </p:nvPr>
        </p:nvSpPr>
        <p:spPr/>
        <p:txBody>
          <a:bodyPr/>
          <a:lstStyle/>
          <a:p>
            <a:r>
              <a:rPr lang="en-US"/>
              <a:t>Exact Ventures Confidential</a:t>
            </a:r>
          </a:p>
        </p:txBody>
      </p:sp>
      <p:sp>
        <p:nvSpPr>
          <p:cNvPr id="6" name="Slide Number Placeholder 5"/>
          <p:cNvSpPr>
            <a:spLocks noGrp="1"/>
          </p:cNvSpPr>
          <p:nvPr>
            <p:ph type="sldNum" sz="quarter" idx="12"/>
          </p:nvPr>
        </p:nvSpPr>
        <p:spPr/>
        <p:txBody>
          <a:bodyPr/>
          <a:lstStyle/>
          <a:p>
            <a:fld id="{BB355F88-26A7-F644-9B8A-7C677D9B6F21}" type="slidenum">
              <a:rPr lang="en-US" smtClean="0"/>
              <a:t>‹#›</a:t>
            </a:fld>
            <a:endParaRPr lang="en-US"/>
          </a:p>
        </p:txBody>
      </p:sp>
    </p:spTree>
    <p:extLst>
      <p:ext uri="{BB962C8B-B14F-4D97-AF65-F5344CB8AC3E}">
        <p14:creationId xmlns:p14="http://schemas.microsoft.com/office/powerpoint/2010/main" val="17345394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p:nvSpPr>
        <p:spPr>
          <a:xfrm>
            <a:off x="1" y="3886200"/>
            <a:ext cx="12192000" cy="2971800"/>
          </a:xfrm>
          <a:prstGeom prst="rect">
            <a:avLst/>
          </a:prstGeom>
          <a:gradFill flip="none" rotWithShape="1">
            <a:gsLst>
              <a:gs pos="100000">
                <a:schemeClr val="bg1">
                  <a:lumMod val="65000"/>
                  <a:alpha val="53000"/>
                </a:schemeClr>
              </a:gs>
              <a:gs pos="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US" sz="1800">
              <a:solidFill>
                <a:prstClr val="white"/>
              </a:solidFill>
            </a:endParaRPr>
          </a:p>
        </p:txBody>
      </p:sp>
      <p:sp>
        <p:nvSpPr>
          <p:cNvPr id="2" name="Title 1"/>
          <p:cNvSpPr>
            <a:spLocks noGrp="1"/>
          </p:cNvSpPr>
          <p:nvPr>
            <p:ph type="ctrTitle"/>
          </p:nvPr>
        </p:nvSpPr>
        <p:spPr>
          <a:xfrm>
            <a:off x="914401" y="3887117"/>
            <a:ext cx="10363200" cy="610820"/>
          </a:xfrm>
        </p:spPr>
        <p:txBody>
          <a:bodyPr/>
          <a:lstStyle>
            <a:lvl1pPr algn="ctr">
              <a:defRPr lang="en-US" sz="3000" kern="1200" smtClean="0">
                <a:solidFill>
                  <a:schemeClr val="tx1">
                    <a:lumMod val="75000"/>
                    <a:lumOff val="25000"/>
                  </a:schemeClr>
                </a:solidFill>
                <a:latin typeface="+mj-lt"/>
                <a:ea typeface="+mj-ea"/>
                <a:cs typeface="+mj-cs"/>
              </a:defRPr>
            </a:lvl1pPr>
          </a:lstStyle>
          <a:p>
            <a:r>
              <a:rPr lang="en-US"/>
              <a:t>Click to edit Master title style</a:t>
            </a:r>
          </a:p>
        </p:txBody>
      </p:sp>
      <p:sp>
        <p:nvSpPr>
          <p:cNvPr id="3" name="Subtitle 2"/>
          <p:cNvSpPr>
            <a:spLocks noGrp="1"/>
          </p:cNvSpPr>
          <p:nvPr>
            <p:ph type="subTitle" idx="1"/>
          </p:nvPr>
        </p:nvSpPr>
        <p:spPr>
          <a:xfrm>
            <a:off x="1828801" y="4399020"/>
            <a:ext cx="8534401" cy="764440"/>
          </a:xfrm>
        </p:spPr>
        <p:txBody>
          <a:bodyPr>
            <a:normAutofit/>
          </a:bodyPr>
          <a:lstStyle>
            <a:lvl1pPr marL="0" indent="0" algn="ctr">
              <a:buNone/>
              <a:defRPr lang="en-US" sz="1800" kern="1200" smtClean="0">
                <a:solidFill>
                  <a:schemeClr val="tx1">
                    <a:lumMod val="65000"/>
                    <a:lumOff val="35000"/>
                  </a:schemeClr>
                </a:solidFill>
                <a:latin typeface="+mj-lt"/>
                <a:ea typeface="+mj-ea"/>
                <a:cs typeface="+mj-cs"/>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6"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578D6DB-6798-42D2-B9AD-FC6F1C72FC30}" type="datetimeFigureOut">
              <a:rPr lang="en-US" smtClean="0"/>
              <a:pPr/>
              <a:t>6/28/2019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EDE275-BE14-4364-AEA2-5F5667C0FD49}" type="slidenum">
              <a:rPr lang="en-US" smtClean="0"/>
              <a:pPr/>
              <a:t>‹#›</a:t>
            </a:fld>
            <a:endParaRPr lang="en-US"/>
          </a:p>
        </p:txBody>
      </p:sp>
    </p:spTree>
    <p:extLst>
      <p:ext uri="{BB962C8B-B14F-4D97-AF65-F5344CB8AC3E}">
        <p14:creationId xmlns:p14="http://schemas.microsoft.com/office/powerpoint/2010/main" val="9391496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1" cy="1752600"/>
          </a:xfrm>
        </p:spPr>
        <p:txBody>
          <a:bodyPr/>
          <a:lstStyle>
            <a:lvl1pPr marL="0" indent="0" algn="ctr">
              <a:buNone/>
              <a:defRPr>
                <a:solidFill>
                  <a:schemeClr val="tx1">
                    <a:tint val="75000"/>
                  </a:schemeClr>
                </a:solidFill>
              </a:defRPr>
            </a:lvl1pPr>
            <a:lvl2pPr marL="457120" indent="0" algn="ctr">
              <a:buNone/>
              <a:defRPr>
                <a:solidFill>
                  <a:schemeClr val="tx1">
                    <a:tint val="75000"/>
                  </a:schemeClr>
                </a:solidFill>
              </a:defRPr>
            </a:lvl2pPr>
            <a:lvl3pPr marL="914240" indent="0" algn="ctr">
              <a:buNone/>
              <a:defRPr>
                <a:solidFill>
                  <a:schemeClr val="tx1">
                    <a:tint val="75000"/>
                  </a:schemeClr>
                </a:solidFill>
              </a:defRPr>
            </a:lvl3pPr>
            <a:lvl4pPr marL="1371360" indent="0" algn="ctr">
              <a:buNone/>
              <a:defRPr>
                <a:solidFill>
                  <a:schemeClr val="tx1">
                    <a:tint val="75000"/>
                  </a:schemeClr>
                </a:solidFill>
              </a:defRPr>
            </a:lvl4pPr>
            <a:lvl5pPr marL="1828480" indent="0" algn="ctr">
              <a:buNone/>
              <a:defRPr>
                <a:solidFill>
                  <a:schemeClr val="tx1">
                    <a:tint val="75000"/>
                  </a:schemeClr>
                </a:solidFill>
              </a:defRPr>
            </a:lvl5pPr>
            <a:lvl6pPr marL="2285600" indent="0" algn="ctr">
              <a:buNone/>
              <a:defRPr>
                <a:solidFill>
                  <a:schemeClr val="tx1">
                    <a:tint val="75000"/>
                  </a:schemeClr>
                </a:solidFill>
              </a:defRPr>
            </a:lvl6pPr>
            <a:lvl7pPr marL="2742720"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5404F2-BE9A-4460-8815-8F645183555F}" type="datetimeFigureOut">
              <a:rPr lang="en-US" smtClean="0"/>
              <a:pPr/>
              <a:t>6/28/2019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3406312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404F2-BE9A-4460-8815-8F645183555F}" type="datetimeFigureOut">
              <a:rPr lang="en-US" smtClean="0"/>
              <a:pPr/>
              <a:t>6/28/2019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6441023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397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25">
                <a:solidFill>
                  <a:schemeClr val="tx1">
                    <a:tint val="75000"/>
                  </a:schemeClr>
                </a:solidFill>
              </a:defRPr>
            </a:lvl1pPr>
            <a:lvl2pPr marL="457120" indent="0">
              <a:buNone/>
              <a:defRPr sz="1800">
                <a:solidFill>
                  <a:schemeClr val="tx1">
                    <a:tint val="75000"/>
                  </a:schemeClr>
                </a:solidFill>
              </a:defRPr>
            </a:lvl2pPr>
            <a:lvl3pPr marL="914240" indent="0">
              <a:buNone/>
              <a:defRPr sz="1575">
                <a:solidFill>
                  <a:schemeClr val="tx1">
                    <a:tint val="75000"/>
                  </a:schemeClr>
                </a:solidFill>
              </a:defRPr>
            </a:lvl3pPr>
            <a:lvl4pPr marL="1371360" indent="0">
              <a:buNone/>
              <a:defRPr sz="1425">
                <a:solidFill>
                  <a:schemeClr val="tx1">
                    <a:tint val="75000"/>
                  </a:schemeClr>
                </a:solidFill>
              </a:defRPr>
            </a:lvl4pPr>
            <a:lvl5pPr marL="1828480" indent="0">
              <a:buNone/>
              <a:defRPr sz="1425">
                <a:solidFill>
                  <a:schemeClr val="tx1">
                    <a:tint val="75000"/>
                  </a:schemeClr>
                </a:solidFill>
              </a:defRPr>
            </a:lvl5pPr>
            <a:lvl6pPr marL="2285600" indent="0">
              <a:buNone/>
              <a:defRPr sz="1425">
                <a:solidFill>
                  <a:schemeClr val="tx1">
                    <a:tint val="75000"/>
                  </a:schemeClr>
                </a:solidFill>
              </a:defRPr>
            </a:lvl6pPr>
            <a:lvl7pPr marL="2742720" indent="0">
              <a:buNone/>
              <a:defRPr sz="1425">
                <a:solidFill>
                  <a:schemeClr val="tx1">
                    <a:tint val="75000"/>
                  </a:schemeClr>
                </a:solidFill>
              </a:defRPr>
            </a:lvl7pPr>
            <a:lvl8pPr marL="3199840" indent="0">
              <a:buNone/>
              <a:defRPr sz="1425">
                <a:solidFill>
                  <a:schemeClr val="tx1">
                    <a:tint val="75000"/>
                  </a:schemeClr>
                </a:solidFill>
              </a:defRPr>
            </a:lvl8pPr>
            <a:lvl9pPr marL="3656960" indent="0">
              <a:buNone/>
              <a:defRPr sz="1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5404F2-BE9A-4460-8815-8F645183555F}" type="datetimeFigureOut">
              <a:rPr lang="en-US" smtClean="0"/>
              <a:pPr/>
              <a:t>6/28/2019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693685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emplate Option 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BAFBAF-E726-4C64-945A-39387C0BEE44}"/>
              </a:ext>
            </a:extLst>
          </p:cNvPr>
          <p:cNvSpPr>
            <a:spLocks noGrp="1"/>
          </p:cNvSpPr>
          <p:nvPr>
            <p:ph type="title" hasCustomPrompt="1"/>
          </p:nvPr>
        </p:nvSpPr>
        <p:spPr/>
        <p:txBody>
          <a:bodyPr/>
          <a:lstStyle>
            <a:lvl1pPr>
              <a:defRPr cap="none"/>
            </a:lvl1pPr>
          </a:lstStyle>
          <a:p>
            <a:r>
              <a:rPr lang="en-US" dirty="0"/>
              <a:t>Click To Edit Master Title Style</a:t>
            </a:r>
          </a:p>
        </p:txBody>
      </p:sp>
      <p:pic>
        <p:nvPicPr>
          <p:cNvPr id="4" name="Picture 3">
            <a:extLst>
              <a:ext uri="{FF2B5EF4-FFF2-40B4-BE49-F238E27FC236}">
                <a16:creationId xmlns:a16="http://schemas.microsoft.com/office/drawing/2014/main" id="{556A461F-FA19-3743-98D9-4D999A968B7A}"/>
              </a:ext>
            </a:extLst>
          </p:cNvPr>
          <p:cNvPicPr>
            <a:picLocks noChangeAspect="1"/>
          </p:cNvPicPr>
          <p:nvPr userDrawn="1"/>
        </p:nvPicPr>
        <p:blipFill>
          <a:blip r:embed="rId2"/>
          <a:stretch>
            <a:fillRect/>
          </a:stretch>
        </p:blipFill>
        <p:spPr>
          <a:xfrm>
            <a:off x="342900" y="6286500"/>
            <a:ext cx="11468100" cy="495300"/>
          </a:xfrm>
          <a:prstGeom prst="rect">
            <a:avLst/>
          </a:prstGeom>
        </p:spPr>
      </p:pic>
    </p:spTree>
    <p:extLst>
      <p:ext uri="{BB962C8B-B14F-4D97-AF65-F5344CB8AC3E}">
        <p14:creationId xmlns:p14="http://schemas.microsoft.com/office/powerpoint/2010/main" val="406912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240">
          <p15:clr>
            <a:srgbClr val="FBAE40"/>
          </p15:clr>
        </p15:guide>
        <p15:guide id="9" pos="74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775"/>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775"/>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5404F2-BE9A-4460-8815-8F645183555F}" type="datetimeFigureOut">
              <a:rPr lang="en-US" smtClean="0"/>
              <a:pPr/>
              <a:t>6/28/2019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41116338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6"/>
            <a:ext cx="5386917" cy="639763"/>
          </a:xfrm>
        </p:spPr>
        <p:txBody>
          <a:bodyPr anchor="b"/>
          <a:lstStyle>
            <a:lvl1pPr marL="0" indent="0">
              <a:buNone/>
              <a:defRPr sz="2400" b="1"/>
            </a:lvl1pPr>
            <a:lvl2pPr marL="457120" indent="0">
              <a:buNone/>
              <a:defRPr sz="2025" b="1"/>
            </a:lvl2pPr>
            <a:lvl3pPr marL="914240" indent="0">
              <a:buNone/>
              <a:defRPr sz="1800" b="1"/>
            </a:lvl3pPr>
            <a:lvl4pPr marL="1371360" indent="0">
              <a:buNone/>
              <a:defRPr sz="1575" b="1"/>
            </a:lvl4pPr>
            <a:lvl5pPr marL="1828480" indent="0">
              <a:buNone/>
              <a:defRPr sz="1575" b="1"/>
            </a:lvl5pPr>
            <a:lvl6pPr marL="2285600" indent="0">
              <a:buNone/>
              <a:defRPr sz="1575" b="1"/>
            </a:lvl6pPr>
            <a:lvl7pPr marL="2742720" indent="0">
              <a:buNone/>
              <a:defRPr sz="1575" b="1"/>
            </a:lvl7pPr>
            <a:lvl8pPr marL="3199840" indent="0">
              <a:buNone/>
              <a:defRPr sz="1575" b="1"/>
            </a:lvl8pPr>
            <a:lvl9pPr marL="3656960" indent="0">
              <a:buNone/>
              <a:defRPr sz="157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25"/>
            </a:lvl2pPr>
            <a:lvl3pPr>
              <a:defRPr sz="1800"/>
            </a:lvl3pPr>
            <a:lvl4pPr>
              <a:defRPr sz="1575"/>
            </a:lvl4pPr>
            <a:lvl5pPr>
              <a:defRPr sz="1575"/>
            </a:lvl5pPr>
            <a:lvl6pPr>
              <a:defRPr sz="1575"/>
            </a:lvl6pPr>
            <a:lvl7pPr>
              <a:defRPr sz="1575"/>
            </a:lvl7pPr>
            <a:lvl8pPr>
              <a:defRPr sz="1575"/>
            </a:lvl8pPr>
            <a:lvl9pPr>
              <a:defRPr sz="15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6"/>
            <a:ext cx="5389033" cy="639763"/>
          </a:xfrm>
        </p:spPr>
        <p:txBody>
          <a:bodyPr anchor="b"/>
          <a:lstStyle>
            <a:lvl1pPr marL="0" indent="0">
              <a:buNone/>
              <a:defRPr sz="2400" b="1"/>
            </a:lvl1pPr>
            <a:lvl2pPr marL="457120" indent="0">
              <a:buNone/>
              <a:defRPr sz="2025" b="1"/>
            </a:lvl2pPr>
            <a:lvl3pPr marL="914240" indent="0">
              <a:buNone/>
              <a:defRPr sz="1800" b="1"/>
            </a:lvl3pPr>
            <a:lvl4pPr marL="1371360" indent="0">
              <a:buNone/>
              <a:defRPr sz="1575" b="1"/>
            </a:lvl4pPr>
            <a:lvl5pPr marL="1828480" indent="0">
              <a:buNone/>
              <a:defRPr sz="1575" b="1"/>
            </a:lvl5pPr>
            <a:lvl6pPr marL="2285600" indent="0">
              <a:buNone/>
              <a:defRPr sz="1575" b="1"/>
            </a:lvl6pPr>
            <a:lvl7pPr marL="2742720" indent="0">
              <a:buNone/>
              <a:defRPr sz="1575" b="1"/>
            </a:lvl7pPr>
            <a:lvl8pPr marL="3199840" indent="0">
              <a:buNone/>
              <a:defRPr sz="1575" b="1"/>
            </a:lvl8pPr>
            <a:lvl9pPr marL="3656960" indent="0">
              <a:buNone/>
              <a:defRPr sz="1575"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25"/>
            </a:lvl2pPr>
            <a:lvl3pPr>
              <a:defRPr sz="1800"/>
            </a:lvl3pPr>
            <a:lvl4pPr>
              <a:defRPr sz="1575"/>
            </a:lvl4pPr>
            <a:lvl5pPr>
              <a:defRPr sz="1575"/>
            </a:lvl5pPr>
            <a:lvl6pPr>
              <a:defRPr sz="1575"/>
            </a:lvl6pPr>
            <a:lvl7pPr>
              <a:defRPr sz="1575"/>
            </a:lvl7pPr>
            <a:lvl8pPr>
              <a:defRPr sz="1575"/>
            </a:lvl8pPr>
            <a:lvl9pPr>
              <a:defRPr sz="15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5404F2-BE9A-4460-8815-8F645183555F}" type="datetimeFigureOut">
              <a:rPr lang="en-US" smtClean="0"/>
              <a:pPr/>
              <a:t>6/28/2019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7913655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2700"/>
            </a:lvl1pPr>
          </a:lstStyle>
          <a:p>
            <a:r>
              <a:rPr lang="en-US"/>
              <a:t>Click to edit Master title style</a:t>
            </a:r>
          </a:p>
        </p:txBody>
      </p:sp>
      <p:sp>
        <p:nvSpPr>
          <p:cNvPr id="3" name="Date Placeholder 2"/>
          <p:cNvSpPr>
            <a:spLocks noGrp="1"/>
          </p:cNvSpPr>
          <p:nvPr>
            <p:ph type="dt" sz="half" idx="10"/>
          </p:nvPr>
        </p:nvSpPr>
        <p:spPr/>
        <p:txBody>
          <a:bodyPr/>
          <a:lstStyle/>
          <a:p>
            <a:fld id="{425404F2-BE9A-4460-8815-8F645183555F}" type="datetimeFigureOut">
              <a:rPr lang="en-US" smtClean="0"/>
              <a:pPr/>
              <a:t>6/28/2019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7705985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2700"/>
            </a:lvl1pPr>
          </a:lstStyle>
          <a:p>
            <a:r>
              <a:rPr lang="en-US"/>
              <a:t>Click to edit Master title style</a:t>
            </a:r>
          </a:p>
        </p:txBody>
      </p:sp>
      <p:sp>
        <p:nvSpPr>
          <p:cNvPr id="3" name="Date Placeholder 2"/>
          <p:cNvSpPr>
            <a:spLocks noGrp="1"/>
          </p:cNvSpPr>
          <p:nvPr>
            <p:ph type="dt" sz="half" idx="10"/>
          </p:nvPr>
        </p:nvSpPr>
        <p:spPr/>
        <p:txBody>
          <a:bodyPr/>
          <a:lstStyle/>
          <a:p>
            <a:fld id="{425404F2-BE9A-4460-8815-8F645183555F}" type="datetimeFigureOut">
              <a:rPr lang="en-US" smtClean="0"/>
              <a:pPr/>
              <a:t>6/28/2019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7565761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pPr/>
              <a:t>6/28/2019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9926150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2"/>
            <a:ext cx="4011084" cy="1162051"/>
          </a:xfrm>
        </p:spPr>
        <p:txBody>
          <a:bodyPr anchor="b"/>
          <a:lstStyle>
            <a:lvl1pPr algn="l">
              <a:defRPr sz="2025"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25"/>
            </a:lvl1pPr>
            <a:lvl2pPr>
              <a:defRPr sz="2775"/>
            </a:lvl2pPr>
            <a:lvl3pPr>
              <a:defRPr sz="2400"/>
            </a:lvl3pPr>
            <a:lvl4pPr>
              <a:defRPr sz="2025"/>
            </a:lvl4pPr>
            <a:lvl5pPr>
              <a:defRPr sz="2025"/>
            </a:lvl5pPr>
            <a:lvl6pPr>
              <a:defRPr sz="2025"/>
            </a:lvl6pPr>
            <a:lvl7pPr>
              <a:defRPr sz="2025"/>
            </a:lvl7pPr>
            <a:lvl8pPr>
              <a:defRPr sz="2025"/>
            </a:lvl8pPr>
            <a:lvl9pPr>
              <a:defRPr sz="20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25"/>
            </a:lvl1pPr>
            <a:lvl2pPr marL="457120" indent="0">
              <a:buNone/>
              <a:defRPr sz="1200"/>
            </a:lvl2pPr>
            <a:lvl3pPr marL="914240" indent="0">
              <a:buNone/>
              <a:defRPr sz="975"/>
            </a:lvl3pPr>
            <a:lvl4pPr marL="1371360" indent="0">
              <a:buNone/>
              <a:defRPr sz="900"/>
            </a:lvl4pPr>
            <a:lvl5pPr marL="1828480" indent="0">
              <a:buNone/>
              <a:defRPr sz="900"/>
            </a:lvl5pPr>
            <a:lvl6pPr marL="2285600" indent="0">
              <a:buNone/>
              <a:defRPr sz="900"/>
            </a:lvl6pPr>
            <a:lvl7pPr marL="2742720" indent="0">
              <a:buNone/>
              <a:defRPr sz="900"/>
            </a:lvl7pPr>
            <a:lvl8pPr marL="3199840" indent="0">
              <a:buNone/>
              <a:defRPr sz="900"/>
            </a:lvl8pPr>
            <a:lvl9pPr marL="365696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5404F2-BE9A-4460-8815-8F645183555F}" type="datetimeFigureOut">
              <a:rPr lang="en-US" smtClean="0"/>
              <a:pPr/>
              <a:t>6/28/2019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5009423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3"/>
            <a:ext cx="7315200" cy="566739"/>
          </a:xfrm>
        </p:spPr>
        <p:txBody>
          <a:bodyPr anchor="b"/>
          <a:lstStyle>
            <a:lvl1pPr algn="l">
              <a:defRPr sz="2025"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3225"/>
            </a:lvl1pPr>
            <a:lvl2pPr marL="457120" indent="0">
              <a:buNone/>
              <a:defRPr sz="2775"/>
            </a:lvl2pPr>
            <a:lvl3pPr marL="914240" indent="0">
              <a:buNone/>
              <a:defRPr sz="2400"/>
            </a:lvl3pPr>
            <a:lvl4pPr marL="1371360" indent="0">
              <a:buNone/>
              <a:defRPr sz="2025"/>
            </a:lvl4pPr>
            <a:lvl5pPr marL="1828480" indent="0">
              <a:buNone/>
              <a:defRPr sz="2025"/>
            </a:lvl5pPr>
            <a:lvl6pPr marL="2285600" indent="0">
              <a:buNone/>
              <a:defRPr sz="2025"/>
            </a:lvl6pPr>
            <a:lvl7pPr marL="2742720" indent="0">
              <a:buNone/>
              <a:defRPr sz="2025"/>
            </a:lvl7pPr>
            <a:lvl8pPr marL="3199840" indent="0">
              <a:buNone/>
              <a:defRPr sz="2025"/>
            </a:lvl8pPr>
            <a:lvl9pPr marL="3656960" indent="0">
              <a:buNone/>
              <a:defRPr sz="2025"/>
            </a:lvl9pPr>
          </a:lstStyle>
          <a:p>
            <a:endParaRPr lang="en-US"/>
          </a:p>
        </p:txBody>
      </p:sp>
      <p:sp>
        <p:nvSpPr>
          <p:cNvPr id="4" name="Text Placeholder 3"/>
          <p:cNvSpPr>
            <a:spLocks noGrp="1"/>
          </p:cNvSpPr>
          <p:nvPr>
            <p:ph type="body" sz="half" idx="2"/>
          </p:nvPr>
        </p:nvSpPr>
        <p:spPr>
          <a:xfrm>
            <a:off x="2389719" y="5367341"/>
            <a:ext cx="7315200" cy="804863"/>
          </a:xfrm>
        </p:spPr>
        <p:txBody>
          <a:bodyPr/>
          <a:lstStyle>
            <a:lvl1pPr marL="0" indent="0">
              <a:buNone/>
              <a:defRPr sz="1425"/>
            </a:lvl1pPr>
            <a:lvl2pPr marL="457120" indent="0">
              <a:buNone/>
              <a:defRPr sz="1200"/>
            </a:lvl2pPr>
            <a:lvl3pPr marL="914240" indent="0">
              <a:buNone/>
              <a:defRPr sz="975"/>
            </a:lvl3pPr>
            <a:lvl4pPr marL="1371360" indent="0">
              <a:buNone/>
              <a:defRPr sz="900"/>
            </a:lvl4pPr>
            <a:lvl5pPr marL="1828480" indent="0">
              <a:buNone/>
              <a:defRPr sz="900"/>
            </a:lvl5pPr>
            <a:lvl6pPr marL="2285600" indent="0">
              <a:buNone/>
              <a:defRPr sz="900"/>
            </a:lvl6pPr>
            <a:lvl7pPr marL="2742720" indent="0">
              <a:buNone/>
              <a:defRPr sz="900"/>
            </a:lvl7pPr>
            <a:lvl8pPr marL="3199840" indent="0">
              <a:buNone/>
              <a:defRPr sz="900"/>
            </a:lvl8pPr>
            <a:lvl9pPr marL="365696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5404F2-BE9A-4460-8815-8F645183555F}" type="datetimeFigureOut">
              <a:rPr lang="en-US" smtClean="0"/>
              <a:pPr/>
              <a:t>6/28/2019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9689819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404F2-BE9A-4460-8815-8F645183555F}" type="datetimeFigureOut">
              <a:rPr lang="en-US" smtClean="0"/>
              <a:pPr/>
              <a:t>6/28/2019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4544947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404F2-BE9A-4460-8815-8F645183555F}" type="datetimeFigureOut">
              <a:rPr lang="en-US" smtClean="0"/>
              <a:pPr/>
              <a:t>6/28/2019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740130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mplate Option 1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BAFBAF-E726-4C64-945A-39387C0BEE44}"/>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3393B23-F1F0-4CF0-9C5A-7968F3BEFBA2}"/>
              </a:ext>
            </a:extLst>
          </p:cNvPr>
          <p:cNvSpPr>
            <a:spLocks noGrp="1"/>
          </p:cNvSpPr>
          <p:nvPr>
            <p:ph sz="quarter" idx="1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0D3D9324-99C2-A34D-B9A9-E668E7DE99CB}"/>
              </a:ext>
            </a:extLst>
          </p:cNvPr>
          <p:cNvPicPr>
            <a:picLocks noChangeAspect="1"/>
          </p:cNvPicPr>
          <p:nvPr userDrawn="1"/>
        </p:nvPicPr>
        <p:blipFill>
          <a:blip r:embed="rId2"/>
          <a:stretch>
            <a:fillRect/>
          </a:stretch>
        </p:blipFill>
        <p:spPr>
          <a:xfrm>
            <a:off x="342900" y="6286500"/>
            <a:ext cx="11468100" cy="495300"/>
          </a:xfrm>
          <a:prstGeom prst="rect">
            <a:avLst/>
          </a:prstGeom>
        </p:spPr>
      </p:pic>
    </p:spTree>
    <p:extLst>
      <p:ext uri="{BB962C8B-B14F-4D97-AF65-F5344CB8AC3E}">
        <p14:creationId xmlns:p14="http://schemas.microsoft.com/office/powerpoint/2010/main" val="81770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240">
          <p15:clr>
            <a:srgbClr val="FBAE40"/>
          </p15:clr>
        </p15:guide>
        <p15:guide id="9" pos="74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mplate Option 1 (Subtitl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BAFBAF-E726-4C64-945A-39387C0BEE44}"/>
              </a:ext>
            </a:extLst>
          </p:cNvPr>
          <p:cNvSpPr>
            <a:spLocks noGrp="1"/>
          </p:cNvSpPr>
          <p:nvPr>
            <p:ph type="title"/>
          </p:nvPr>
        </p:nvSpPr>
        <p:spPr>
          <a:xfrm>
            <a:off x="381000" y="228600"/>
            <a:ext cx="10698480" cy="649224"/>
          </a:xfrm>
        </p:spPr>
        <p:txBody>
          <a:bodyPr lIns="0" tIns="0" rIns="0" bIns="0" anchor="b"/>
          <a:lstStyle/>
          <a:p>
            <a:r>
              <a:rPr lang="en-US"/>
              <a:t>Click to edit Master title style</a:t>
            </a:r>
            <a:endParaRPr lang="en-US" dirty="0"/>
          </a:p>
        </p:txBody>
      </p:sp>
      <p:sp>
        <p:nvSpPr>
          <p:cNvPr id="5" name="Text Placeholder 4">
            <a:extLst>
              <a:ext uri="{FF2B5EF4-FFF2-40B4-BE49-F238E27FC236}">
                <a16:creationId xmlns:a16="http://schemas.microsoft.com/office/drawing/2014/main" id="{F1E92B7E-102A-4AEB-874B-3CF71432FBC8}"/>
              </a:ext>
            </a:extLst>
          </p:cNvPr>
          <p:cNvSpPr>
            <a:spLocks noGrp="1"/>
          </p:cNvSpPr>
          <p:nvPr>
            <p:ph type="body" sz="quarter" idx="11"/>
          </p:nvPr>
        </p:nvSpPr>
        <p:spPr>
          <a:xfrm>
            <a:off x="381000" y="877824"/>
            <a:ext cx="10698480" cy="265176"/>
          </a:xfrm>
        </p:spPr>
        <p:txBody>
          <a:bodyPr/>
          <a:lstStyle>
            <a:lvl1pPr marL="0" indent="0">
              <a:buNone/>
              <a:defRPr sz="1800">
                <a:solidFill>
                  <a:schemeClr val="accent3"/>
                </a:solidFill>
              </a:defRPr>
            </a:lvl1pPr>
          </a:lstStyle>
          <a:p>
            <a:pPr lvl="0"/>
            <a:r>
              <a:rPr lang="en-US"/>
              <a:t>Click to edit Master text styles</a:t>
            </a:r>
          </a:p>
        </p:txBody>
      </p:sp>
      <p:pic>
        <p:nvPicPr>
          <p:cNvPr id="6" name="Picture 5">
            <a:extLst>
              <a:ext uri="{FF2B5EF4-FFF2-40B4-BE49-F238E27FC236}">
                <a16:creationId xmlns:a16="http://schemas.microsoft.com/office/drawing/2014/main" id="{30C9893C-C784-0446-85AD-205822910FFA}"/>
              </a:ext>
            </a:extLst>
          </p:cNvPr>
          <p:cNvPicPr>
            <a:picLocks noChangeAspect="1"/>
          </p:cNvPicPr>
          <p:nvPr userDrawn="1"/>
        </p:nvPicPr>
        <p:blipFill>
          <a:blip r:embed="rId2"/>
          <a:stretch>
            <a:fillRect/>
          </a:stretch>
        </p:blipFill>
        <p:spPr>
          <a:xfrm>
            <a:off x="342900" y="6286500"/>
            <a:ext cx="11468100" cy="495300"/>
          </a:xfrm>
          <a:prstGeom prst="rect">
            <a:avLst/>
          </a:prstGeom>
        </p:spPr>
      </p:pic>
    </p:spTree>
    <p:extLst>
      <p:ext uri="{BB962C8B-B14F-4D97-AF65-F5344CB8AC3E}">
        <p14:creationId xmlns:p14="http://schemas.microsoft.com/office/powerpoint/2010/main" val="271599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240">
          <p15:clr>
            <a:srgbClr val="FBAE40"/>
          </p15:clr>
        </p15:guide>
        <p15:guide id="9" pos="74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mplate Option 1 (Subtitle/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1E92B7E-102A-4AEB-874B-3CF71432FBC8}"/>
              </a:ext>
            </a:extLst>
          </p:cNvPr>
          <p:cNvSpPr>
            <a:spLocks noGrp="1"/>
          </p:cNvSpPr>
          <p:nvPr>
            <p:ph type="body" sz="quarter" idx="11"/>
          </p:nvPr>
        </p:nvSpPr>
        <p:spPr>
          <a:xfrm>
            <a:off x="381000" y="877824"/>
            <a:ext cx="10698480" cy="265176"/>
          </a:xfrm>
        </p:spPr>
        <p:txBody>
          <a:bodyPr/>
          <a:lstStyle>
            <a:lvl1pPr marL="0" indent="0">
              <a:buNone/>
              <a:defRPr sz="1800">
                <a:solidFill>
                  <a:schemeClr val="accent3"/>
                </a:solidFill>
              </a:defRPr>
            </a:lvl1pPr>
          </a:lstStyle>
          <a:p>
            <a:pPr lvl="0"/>
            <a:r>
              <a:rPr lang="en-US"/>
              <a:t>Click to edit Master text styles</a:t>
            </a:r>
          </a:p>
        </p:txBody>
      </p:sp>
      <p:sp>
        <p:nvSpPr>
          <p:cNvPr id="9" name="Content Placeholder 2">
            <a:extLst>
              <a:ext uri="{FF2B5EF4-FFF2-40B4-BE49-F238E27FC236}">
                <a16:creationId xmlns:a16="http://schemas.microsoft.com/office/drawing/2014/main" id="{9F31402E-0393-4C7F-A6D7-8632111F3BFF}"/>
              </a:ext>
            </a:extLst>
          </p:cNvPr>
          <p:cNvSpPr>
            <a:spLocks noGrp="1"/>
          </p:cNvSpPr>
          <p:nvPr>
            <p:ph sz="quarter" idx="12"/>
          </p:nvPr>
        </p:nvSpPr>
        <p:spPr>
          <a:xfrm>
            <a:off x="381000" y="1371600"/>
            <a:ext cx="11430000" cy="4267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86155648-9741-4B65-A432-979B930D1D62}"/>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72D49A67-0B7B-C941-BD50-E0FC373D1CE7}"/>
              </a:ext>
            </a:extLst>
          </p:cNvPr>
          <p:cNvPicPr>
            <a:picLocks noChangeAspect="1"/>
          </p:cNvPicPr>
          <p:nvPr userDrawn="1"/>
        </p:nvPicPr>
        <p:blipFill>
          <a:blip r:embed="rId2"/>
          <a:stretch>
            <a:fillRect/>
          </a:stretch>
        </p:blipFill>
        <p:spPr>
          <a:xfrm>
            <a:off x="342900" y="6286500"/>
            <a:ext cx="11468100" cy="495300"/>
          </a:xfrm>
          <a:prstGeom prst="rect">
            <a:avLst/>
          </a:prstGeom>
        </p:spPr>
      </p:pic>
    </p:spTree>
    <p:extLst>
      <p:ext uri="{BB962C8B-B14F-4D97-AF65-F5344CB8AC3E}">
        <p14:creationId xmlns:p14="http://schemas.microsoft.com/office/powerpoint/2010/main" val="295681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240">
          <p15:clr>
            <a:srgbClr val="FBAE40"/>
          </p15:clr>
        </p15:guide>
        <p15:guide id="9" pos="74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mplate Option 1 (2 Column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BAFBAF-E726-4C64-945A-39387C0BEE44}"/>
              </a:ext>
            </a:extLst>
          </p:cNvPr>
          <p:cNvSpPr>
            <a:spLocks noGrp="1"/>
          </p:cNvSpPr>
          <p:nvPr>
            <p:ph type="title"/>
          </p:nvPr>
        </p:nvSpPr>
        <p:spPr/>
        <p:txBody>
          <a:body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FD9528B4-00A7-4E35-BB97-3FABA9254843}"/>
              </a:ext>
            </a:extLst>
          </p:cNvPr>
          <p:cNvCxnSpPr>
            <a:cxnSpLocks/>
          </p:cNvCxnSpPr>
          <p:nvPr userDrawn="1"/>
        </p:nvCxnSpPr>
        <p:spPr>
          <a:xfrm>
            <a:off x="60960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80B770C-752C-463D-B295-5925F7B41859}"/>
              </a:ext>
            </a:extLst>
          </p:cNvPr>
          <p:cNvSpPr>
            <a:spLocks noGrp="1"/>
          </p:cNvSpPr>
          <p:nvPr>
            <p:ph type="body" sz="quarter" idx="11" hasCustomPrompt="1"/>
          </p:nvPr>
        </p:nvSpPr>
        <p:spPr>
          <a:xfrm>
            <a:off x="381000" y="1371600"/>
            <a:ext cx="5486400" cy="457200"/>
          </a:xfrm>
        </p:spPr>
        <p:txBody>
          <a:bodyPr anchor="b"/>
          <a:lstStyle>
            <a:lvl1pPr marL="0" indent="0">
              <a:lnSpc>
                <a:spcPct val="80000"/>
              </a:lnSpc>
              <a:spcBef>
                <a:spcPts val="0"/>
              </a:spcBef>
              <a:buNone/>
              <a:defRPr sz="2400" b="1">
                <a:solidFill>
                  <a:schemeClr val="accent5"/>
                </a:solidFill>
              </a:defRPr>
            </a:lvl1pPr>
          </a:lstStyle>
          <a:p>
            <a:pPr lvl="0"/>
            <a:r>
              <a:rPr lang="en-US" dirty="0"/>
              <a:t>Click to add text</a:t>
            </a:r>
          </a:p>
        </p:txBody>
      </p:sp>
      <p:sp>
        <p:nvSpPr>
          <p:cNvPr id="11" name="Content Placeholder 10">
            <a:extLst>
              <a:ext uri="{FF2B5EF4-FFF2-40B4-BE49-F238E27FC236}">
                <a16:creationId xmlns:a16="http://schemas.microsoft.com/office/drawing/2014/main" id="{1D400AB6-56C8-4109-A799-EFED2742CA2D}"/>
              </a:ext>
            </a:extLst>
          </p:cNvPr>
          <p:cNvSpPr>
            <a:spLocks noGrp="1"/>
          </p:cNvSpPr>
          <p:nvPr>
            <p:ph sz="quarter" idx="12"/>
          </p:nvPr>
        </p:nvSpPr>
        <p:spPr>
          <a:xfrm>
            <a:off x="381000" y="1947671"/>
            <a:ext cx="5486400" cy="36911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4">
            <a:extLst>
              <a:ext uri="{FF2B5EF4-FFF2-40B4-BE49-F238E27FC236}">
                <a16:creationId xmlns:a16="http://schemas.microsoft.com/office/drawing/2014/main" id="{394098E3-08CB-4D0A-81BE-6342060BCE71}"/>
              </a:ext>
            </a:extLst>
          </p:cNvPr>
          <p:cNvSpPr>
            <a:spLocks noGrp="1"/>
          </p:cNvSpPr>
          <p:nvPr>
            <p:ph type="body" sz="quarter" idx="13" hasCustomPrompt="1"/>
          </p:nvPr>
        </p:nvSpPr>
        <p:spPr>
          <a:xfrm>
            <a:off x="6324600" y="1371600"/>
            <a:ext cx="5486400" cy="457200"/>
          </a:xfrm>
        </p:spPr>
        <p:txBody>
          <a:bodyPr anchor="b"/>
          <a:lstStyle>
            <a:lvl1pPr marL="0" indent="0">
              <a:lnSpc>
                <a:spcPct val="80000"/>
              </a:lnSpc>
              <a:spcBef>
                <a:spcPts val="0"/>
              </a:spcBef>
              <a:buNone/>
              <a:defRPr sz="2400" b="1">
                <a:solidFill>
                  <a:schemeClr val="accent5"/>
                </a:solidFill>
              </a:defRPr>
            </a:lvl1pPr>
          </a:lstStyle>
          <a:p>
            <a:pPr lvl="0"/>
            <a:r>
              <a:rPr lang="en-US" dirty="0"/>
              <a:t>Click to add text</a:t>
            </a:r>
          </a:p>
        </p:txBody>
      </p:sp>
      <p:sp>
        <p:nvSpPr>
          <p:cNvPr id="15" name="Content Placeholder 10">
            <a:extLst>
              <a:ext uri="{FF2B5EF4-FFF2-40B4-BE49-F238E27FC236}">
                <a16:creationId xmlns:a16="http://schemas.microsoft.com/office/drawing/2014/main" id="{ABFC74DA-C47E-4F69-BE04-FAED3704A46F}"/>
              </a:ext>
            </a:extLst>
          </p:cNvPr>
          <p:cNvSpPr>
            <a:spLocks noGrp="1"/>
          </p:cNvSpPr>
          <p:nvPr>
            <p:ph sz="quarter" idx="14"/>
          </p:nvPr>
        </p:nvSpPr>
        <p:spPr>
          <a:xfrm>
            <a:off x="6324600" y="1947671"/>
            <a:ext cx="5486400" cy="36911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07581D44-BCC0-7B4A-9F4A-F6EC87681812}"/>
              </a:ext>
            </a:extLst>
          </p:cNvPr>
          <p:cNvPicPr>
            <a:picLocks noChangeAspect="1"/>
          </p:cNvPicPr>
          <p:nvPr userDrawn="1"/>
        </p:nvPicPr>
        <p:blipFill>
          <a:blip r:embed="rId2"/>
          <a:stretch>
            <a:fillRect/>
          </a:stretch>
        </p:blipFill>
        <p:spPr>
          <a:xfrm>
            <a:off x="342900" y="6286500"/>
            <a:ext cx="11468100" cy="495300"/>
          </a:xfrm>
          <a:prstGeom prst="rect">
            <a:avLst/>
          </a:prstGeom>
        </p:spPr>
      </p:pic>
    </p:spTree>
    <p:extLst>
      <p:ext uri="{BB962C8B-B14F-4D97-AF65-F5344CB8AC3E}">
        <p14:creationId xmlns:p14="http://schemas.microsoft.com/office/powerpoint/2010/main" val="88041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240">
          <p15:clr>
            <a:srgbClr val="FBAE40"/>
          </p15:clr>
        </p15:guide>
        <p15:guide id="9" pos="7440">
          <p15:clr>
            <a:srgbClr val="FBAE40"/>
          </p15:clr>
        </p15:guide>
        <p15:guide id="10" orient="horz" pos="1152" userDrawn="1">
          <p15:clr>
            <a:srgbClr val="FBAE40"/>
          </p15:clr>
        </p15:guide>
        <p15:guide id="11" orient="horz" pos="1224" userDrawn="1">
          <p15:clr>
            <a:srgbClr val="FBAE40"/>
          </p15:clr>
        </p15:guide>
        <p15:guide id="12" pos="3696" userDrawn="1">
          <p15:clr>
            <a:srgbClr val="FBAE40"/>
          </p15:clr>
        </p15:guide>
        <p15:guide id="13" pos="398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image" Target="../media/image2.emf"/><Relationship Id="rId2" Type="http://schemas.openxmlformats.org/officeDocument/2006/relationships/slideLayout" Target="../slideLayouts/slideLayout22.xml"/><Relationship Id="rId16"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theme" Target="../theme/theme2.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8.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7C52E2-1E49-45DA-8C28-09D413E61B05}"/>
              </a:ext>
            </a:extLst>
          </p:cNvPr>
          <p:cNvSpPr>
            <a:spLocks noGrp="1"/>
          </p:cNvSpPr>
          <p:nvPr>
            <p:ph type="title"/>
          </p:nvPr>
        </p:nvSpPr>
        <p:spPr>
          <a:xfrm>
            <a:off x="381000" y="228602"/>
            <a:ext cx="10698480" cy="642256"/>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3DE48DC-A263-4B14-948E-895B70F634AA}"/>
              </a:ext>
            </a:extLst>
          </p:cNvPr>
          <p:cNvSpPr>
            <a:spLocks noGrp="1"/>
          </p:cNvSpPr>
          <p:nvPr>
            <p:ph type="body" idx="1"/>
          </p:nvPr>
        </p:nvSpPr>
        <p:spPr>
          <a:xfrm>
            <a:off x="381000" y="1371600"/>
            <a:ext cx="11430000" cy="426719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6367507A-8108-40C2-ABFC-B3F06054BC56}"/>
              </a:ext>
            </a:extLst>
          </p:cNvPr>
          <p:cNvSpPr/>
          <p:nvPr userDrawn="1"/>
        </p:nvSpPr>
        <p:spPr>
          <a:xfrm>
            <a:off x="0" y="6781800"/>
            <a:ext cx="12192000" cy="76200"/>
          </a:xfrm>
          <a:prstGeom prst="rect">
            <a:avLst/>
          </a:prstGeom>
          <a:gradFill>
            <a:gsLst>
              <a:gs pos="52000">
                <a:schemeClr val="accent1">
                  <a:lumMod val="60000"/>
                  <a:lumOff val="40000"/>
                </a:schemeClr>
              </a:gs>
              <a:gs pos="0">
                <a:schemeClr val="accent1"/>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12" name="TextBox 11">
            <a:extLst>
              <a:ext uri="{FF2B5EF4-FFF2-40B4-BE49-F238E27FC236}">
                <a16:creationId xmlns:a16="http://schemas.microsoft.com/office/drawing/2014/main" id="{ECA14209-C4B6-4383-B223-30358687C644}"/>
              </a:ext>
            </a:extLst>
          </p:cNvPr>
          <p:cNvSpPr txBox="1"/>
          <p:nvPr userDrawn="1"/>
        </p:nvSpPr>
        <p:spPr>
          <a:xfrm>
            <a:off x="11626700" y="6386288"/>
            <a:ext cx="243840" cy="457201"/>
          </a:xfrm>
          <a:prstGeom prst="rect">
            <a:avLst/>
          </a:prstGeom>
          <a:noFill/>
        </p:spPr>
        <p:txBody>
          <a:bodyPr wrap="square" lIns="0" tIns="0" rIns="0" bIns="0" rtlCol="0" anchor="ctr">
            <a:noAutofit/>
          </a:bodyPr>
          <a:lstStyle/>
          <a:p>
            <a:fld id="{6E50C3A9-A1C5-42D9-B08B-06176D99F5D4}" type="slidenum">
              <a:rPr lang="en-US" sz="1000" smtClean="0">
                <a:solidFill>
                  <a:schemeClr val="bg1">
                    <a:lumMod val="75000"/>
                  </a:schemeClr>
                </a:solidFill>
              </a:rPr>
              <a:t>‹#›</a:t>
            </a:fld>
            <a:endParaRPr lang="en-US" sz="750" dirty="0">
              <a:solidFill>
                <a:schemeClr val="bg1">
                  <a:lumMod val="75000"/>
                </a:schemeClr>
              </a:solidFill>
            </a:endParaRPr>
          </a:p>
        </p:txBody>
      </p:sp>
      <p:cxnSp>
        <p:nvCxnSpPr>
          <p:cNvPr id="5" name="Straight Connector 4">
            <a:extLst>
              <a:ext uri="{FF2B5EF4-FFF2-40B4-BE49-F238E27FC236}">
                <a16:creationId xmlns:a16="http://schemas.microsoft.com/office/drawing/2014/main" id="{04DC71A8-F36D-47D7-BF6F-CA650AF614F3}"/>
              </a:ext>
            </a:extLst>
          </p:cNvPr>
          <p:cNvCxnSpPr/>
          <p:nvPr userDrawn="1"/>
        </p:nvCxnSpPr>
        <p:spPr>
          <a:xfrm>
            <a:off x="381000" y="899886"/>
            <a:ext cx="1143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5E56AD4-0572-4931-AFE8-1607FCBBEDBF}"/>
              </a:ext>
            </a:extLst>
          </p:cNvPr>
          <p:cNvPicPr>
            <a:picLocks noChangeAspect="1"/>
          </p:cNvPicPr>
          <p:nvPr userDrawn="1"/>
        </p:nvPicPr>
        <p:blipFill rotWithShape="1">
          <a:blip r:embed="rId22" cstate="email">
            <a:extLst>
              <a:ext uri="{28A0092B-C50C-407E-A947-70E740481C1C}">
                <a14:useLocalDpi xmlns:a14="http://schemas.microsoft.com/office/drawing/2010/main"/>
              </a:ext>
            </a:extLst>
          </a:blip>
          <a:srcRect/>
          <a:stretch/>
        </p:blipFill>
        <p:spPr>
          <a:xfrm>
            <a:off x="11276630" y="200134"/>
            <a:ext cx="589142" cy="562341"/>
          </a:xfrm>
          <a:prstGeom prst="rect">
            <a:avLst/>
          </a:prstGeom>
        </p:spPr>
      </p:pic>
      <p:pic>
        <p:nvPicPr>
          <p:cNvPr id="8" name="Picture 7">
            <a:extLst>
              <a:ext uri="{FF2B5EF4-FFF2-40B4-BE49-F238E27FC236}">
                <a16:creationId xmlns:a16="http://schemas.microsoft.com/office/drawing/2014/main" id="{51ED71E9-E8BA-254B-B598-A76FC6F454EA}"/>
              </a:ext>
            </a:extLst>
          </p:cNvPr>
          <p:cNvPicPr>
            <a:picLocks noChangeAspect="1"/>
          </p:cNvPicPr>
          <p:nvPr userDrawn="1"/>
        </p:nvPicPr>
        <p:blipFill>
          <a:blip r:embed="rId23"/>
          <a:stretch>
            <a:fillRect/>
          </a:stretch>
        </p:blipFill>
        <p:spPr>
          <a:xfrm>
            <a:off x="342900" y="6286500"/>
            <a:ext cx="11468100" cy="495300"/>
          </a:xfrm>
          <a:prstGeom prst="rect">
            <a:avLst/>
          </a:prstGeom>
        </p:spPr>
      </p:pic>
    </p:spTree>
    <p:extLst>
      <p:ext uri="{BB962C8B-B14F-4D97-AF65-F5344CB8AC3E}">
        <p14:creationId xmlns:p14="http://schemas.microsoft.com/office/powerpoint/2010/main" val="1394646343"/>
      </p:ext>
    </p:extLst>
  </p:cSld>
  <p:clrMap bg1="lt1" tx1="dk1" bg2="lt2" tx2="dk2" accent1="accent1" accent2="accent2" accent3="accent3" accent4="accent4" accent5="accent5" accent6="accent6" hlink="hlink" folHlink="folHlink"/>
  <p:sldLayoutIdLst>
    <p:sldLayoutId id="2147483776" r:id="rId1"/>
    <p:sldLayoutId id="2147483676" r:id="rId2"/>
    <p:sldLayoutId id="2147483780" r:id="rId3"/>
    <p:sldLayoutId id="2147483649" r:id="rId4"/>
    <p:sldLayoutId id="2147483769" r:id="rId5"/>
    <p:sldLayoutId id="2147483652" r:id="rId6"/>
    <p:sldLayoutId id="2147483653" r:id="rId7"/>
    <p:sldLayoutId id="2147483654" r:id="rId8"/>
    <p:sldLayoutId id="2147483655" r:id="rId9"/>
    <p:sldLayoutId id="2147483656" r:id="rId10"/>
    <p:sldLayoutId id="2147483816" r:id="rId11"/>
    <p:sldLayoutId id="2147483817" r:id="rId12"/>
    <p:sldLayoutId id="2147483818" r:id="rId13"/>
    <p:sldLayoutId id="2147483657" r:id="rId14"/>
    <p:sldLayoutId id="2147483768" r:id="rId15"/>
    <p:sldLayoutId id="2147483781" r:id="rId16"/>
    <p:sldLayoutId id="2147483782" r:id="rId17"/>
    <p:sldLayoutId id="2147483820" r:id="rId18"/>
    <p:sldLayoutId id="2147483821" r:id="rId19"/>
    <p:sldLayoutId id="2147483834"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5000"/>
        </a:lnSpc>
        <a:spcBef>
          <a:spcPct val="0"/>
        </a:spcBef>
        <a:buNone/>
        <a:defRPr sz="2800" b="1" i="0" u="none" kern="1200" cap="all" baseline="0">
          <a:solidFill>
            <a:schemeClr val="tx2"/>
          </a:solidFill>
          <a:latin typeface="+mj-lt"/>
          <a:ea typeface="+mj-ea"/>
          <a:cs typeface="+mj-cs"/>
        </a:defRPr>
      </a:lvl1pPr>
    </p:titleStyle>
    <p:bodyStyle>
      <a:lvl1pPr marL="182880" indent="-182880" algn="l" defTabSz="914400" rtl="0" eaLnBrk="1" latinLnBrk="0" hangingPunct="1">
        <a:lnSpc>
          <a:spcPct val="100000"/>
        </a:lnSpc>
        <a:spcBef>
          <a:spcPts val="600"/>
        </a:spcBef>
        <a:buFont typeface="Arial" panose="020B0604020202020204" pitchFamily="34" charset="0"/>
        <a:buChar char="•"/>
        <a:defRPr sz="2000" kern="1200">
          <a:solidFill>
            <a:schemeClr val="tx2"/>
          </a:solidFill>
          <a:latin typeface="+mn-lt"/>
          <a:ea typeface="+mn-ea"/>
          <a:cs typeface="+mn-cs"/>
        </a:defRPr>
      </a:lvl1pPr>
      <a:lvl2pPr marL="365760" indent="-182880" algn="l" defTabSz="914400" rtl="0" eaLnBrk="1" latinLnBrk="0" hangingPunct="1">
        <a:lnSpc>
          <a:spcPct val="100000"/>
        </a:lnSpc>
        <a:spcBef>
          <a:spcPts val="600"/>
        </a:spcBef>
        <a:buFont typeface="Calibri" panose="020F0502020204030204" pitchFamily="34" charset="0"/>
        <a:buChar char="–"/>
        <a:defRPr sz="1800" b="0" i="0" u="none" kern="1200">
          <a:solidFill>
            <a:schemeClr val="tx2"/>
          </a:solidFill>
          <a:latin typeface="+mn-lt"/>
          <a:ea typeface="+mn-ea"/>
          <a:cs typeface="+mn-cs"/>
        </a:defRPr>
      </a:lvl2pPr>
      <a:lvl3pPr marL="548640" indent="-182880" algn="l" defTabSz="914400" rtl="0" eaLnBrk="1" latinLnBrk="0" hangingPunct="1">
        <a:lnSpc>
          <a:spcPct val="100000"/>
        </a:lnSpc>
        <a:spcBef>
          <a:spcPts val="600"/>
        </a:spcBef>
        <a:buFont typeface="Wingdings" panose="05000000000000000000" pitchFamily="2" charset="2"/>
        <a:buChar char="§"/>
        <a:defRPr sz="1600" kern="1200">
          <a:solidFill>
            <a:schemeClr val="tx2"/>
          </a:solidFill>
          <a:latin typeface="+mn-lt"/>
          <a:ea typeface="+mn-ea"/>
          <a:cs typeface="+mn-cs"/>
        </a:defRPr>
      </a:lvl3pPr>
      <a:lvl4pPr marL="731520" indent="-182880" algn="l" defTabSz="914400" rtl="0" eaLnBrk="1" latinLnBrk="0" hangingPunct="1">
        <a:lnSpc>
          <a:spcPct val="100000"/>
        </a:lnSpc>
        <a:spcBef>
          <a:spcPts val="600"/>
        </a:spcBef>
        <a:buFont typeface="Courier New" panose="02070309020205020404" pitchFamily="49" charset="0"/>
        <a:buChar char="o"/>
        <a:defRPr sz="1400" kern="1200">
          <a:solidFill>
            <a:schemeClr val="tx2"/>
          </a:solidFill>
          <a:latin typeface="+mn-lt"/>
          <a:ea typeface="+mn-ea"/>
          <a:cs typeface="+mn-cs"/>
        </a:defRPr>
      </a:lvl4pPr>
      <a:lvl5pPr marL="914400" indent="-182880" algn="l" defTabSz="914400" rtl="0" eaLnBrk="1" latinLnBrk="0" hangingPunct="1">
        <a:lnSpc>
          <a:spcPct val="100000"/>
        </a:lnSpc>
        <a:spcBef>
          <a:spcPts val="600"/>
        </a:spcBef>
        <a:buFont typeface="Wingdings" panose="05000000000000000000" pitchFamily="2" charset="2"/>
        <a:buChar char="v"/>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0" userDrawn="1">
          <p15:clr>
            <a:srgbClr val="F26B43"/>
          </p15:clr>
        </p15:guide>
        <p15:guide id="2" pos="7440" userDrawn="1">
          <p15:clr>
            <a:srgbClr val="F26B43"/>
          </p15:clr>
        </p15:guide>
        <p15:guide id="3" orient="horz" pos="144" userDrawn="1">
          <p15:clr>
            <a:srgbClr val="F26B43"/>
          </p15:clr>
        </p15:guide>
        <p15:guide id="6" orient="horz" pos="4032" userDrawn="1">
          <p15:clr>
            <a:srgbClr val="F26B43"/>
          </p15:clr>
        </p15:guide>
        <p15:guide id="7" orient="horz" pos="39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7C52E2-1E49-45DA-8C28-09D413E61B05}"/>
              </a:ext>
            </a:extLst>
          </p:cNvPr>
          <p:cNvSpPr>
            <a:spLocks noGrp="1"/>
          </p:cNvSpPr>
          <p:nvPr>
            <p:ph type="title"/>
          </p:nvPr>
        </p:nvSpPr>
        <p:spPr>
          <a:xfrm>
            <a:off x="381000" y="228602"/>
            <a:ext cx="10698480" cy="642256"/>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3DE48DC-A263-4B14-948E-895B70F634AA}"/>
              </a:ext>
            </a:extLst>
          </p:cNvPr>
          <p:cNvSpPr>
            <a:spLocks noGrp="1"/>
          </p:cNvSpPr>
          <p:nvPr>
            <p:ph type="body" idx="1"/>
          </p:nvPr>
        </p:nvSpPr>
        <p:spPr>
          <a:xfrm>
            <a:off x="381000" y="1371600"/>
            <a:ext cx="11430000" cy="426719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6367507A-8108-40C2-ABFC-B3F06054BC56}"/>
              </a:ext>
            </a:extLst>
          </p:cNvPr>
          <p:cNvSpPr/>
          <p:nvPr userDrawn="1"/>
        </p:nvSpPr>
        <p:spPr>
          <a:xfrm>
            <a:off x="0" y="6781800"/>
            <a:ext cx="12192000" cy="76200"/>
          </a:xfrm>
          <a:prstGeom prst="rect">
            <a:avLst/>
          </a:prstGeom>
          <a:gradFill>
            <a:gsLst>
              <a:gs pos="52000">
                <a:schemeClr val="accent1">
                  <a:lumMod val="60000"/>
                  <a:lumOff val="40000"/>
                </a:schemeClr>
              </a:gs>
              <a:gs pos="0">
                <a:schemeClr val="accent1"/>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12" name="TextBox 11">
            <a:extLst>
              <a:ext uri="{FF2B5EF4-FFF2-40B4-BE49-F238E27FC236}">
                <a16:creationId xmlns:a16="http://schemas.microsoft.com/office/drawing/2014/main" id="{ECA14209-C4B6-4383-B223-30358687C644}"/>
              </a:ext>
            </a:extLst>
          </p:cNvPr>
          <p:cNvSpPr txBox="1"/>
          <p:nvPr userDrawn="1"/>
        </p:nvSpPr>
        <p:spPr>
          <a:xfrm>
            <a:off x="11626700" y="6386288"/>
            <a:ext cx="243840" cy="457201"/>
          </a:xfrm>
          <a:prstGeom prst="rect">
            <a:avLst/>
          </a:prstGeom>
          <a:noFill/>
        </p:spPr>
        <p:txBody>
          <a:bodyPr wrap="square" lIns="0" tIns="0" rIns="0" bIns="0" rtlCol="0" anchor="ctr">
            <a:noAutofit/>
          </a:bodyPr>
          <a:lstStyle/>
          <a:p>
            <a:fld id="{6E50C3A9-A1C5-42D9-B08B-06176D99F5D4}" type="slidenum">
              <a:rPr lang="en-US" sz="1000" smtClean="0">
                <a:solidFill>
                  <a:schemeClr val="bg1">
                    <a:lumMod val="75000"/>
                  </a:schemeClr>
                </a:solidFill>
              </a:rPr>
              <a:t>‹#›</a:t>
            </a:fld>
            <a:endParaRPr lang="en-US" sz="750" dirty="0">
              <a:solidFill>
                <a:schemeClr val="bg1">
                  <a:lumMod val="75000"/>
                </a:schemeClr>
              </a:solidFill>
            </a:endParaRPr>
          </a:p>
        </p:txBody>
      </p:sp>
      <p:cxnSp>
        <p:nvCxnSpPr>
          <p:cNvPr id="5" name="Straight Connector 4">
            <a:extLst>
              <a:ext uri="{FF2B5EF4-FFF2-40B4-BE49-F238E27FC236}">
                <a16:creationId xmlns:a16="http://schemas.microsoft.com/office/drawing/2014/main" id="{04DC71A8-F36D-47D7-BF6F-CA650AF614F3}"/>
              </a:ext>
            </a:extLst>
          </p:cNvPr>
          <p:cNvCxnSpPr/>
          <p:nvPr userDrawn="1"/>
        </p:nvCxnSpPr>
        <p:spPr>
          <a:xfrm>
            <a:off x="381000" y="899886"/>
            <a:ext cx="1143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5E56AD4-0572-4931-AFE8-1607FCBBEDBF}"/>
              </a:ext>
            </a:extLst>
          </p:cNvPr>
          <p:cNvPicPr>
            <a:picLocks noChangeAspect="1"/>
          </p:cNvPicPr>
          <p:nvPr userDrawn="1"/>
        </p:nvPicPr>
        <p:blipFill rotWithShape="1">
          <a:blip r:embed="rId16" cstate="email">
            <a:extLst>
              <a:ext uri="{28A0092B-C50C-407E-A947-70E740481C1C}">
                <a14:useLocalDpi xmlns:a14="http://schemas.microsoft.com/office/drawing/2010/main"/>
              </a:ext>
            </a:extLst>
          </a:blip>
          <a:srcRect/>
          <a:stretch/>
        </p:blipFill>
        <p:spPr>
          <a:xfrm>
            <a:off x="11276630" y="200134"/>
            <a:ext cx="589142" cy="562341"/>
          </a:xfrm>
          <a:prstGeom prst="rect">
            <a:avLst/>
          </a:prstGeom>
        </p:spPr>
      </p:pic>
      <p:pic>
        <p:nvPicPr>
          <p:cNvPr id="8" name="Picture 7">
            <a:extLst>
              <a:ext uri="{FF2B5EF4-FFF2-40B4-BE49-F238E27FC236}">
                <a16:creationId xmlns:a16="http://schemas.microsoft.com/office/drawing/2014/main" id="{51ED71E9-E8BA-254B-B598-A76FC6F454EA}"/>
              </a:ext>
            </a:extLst>
          </p:cNvPr>
          <p:cNvPicPr>
            <a:picLocks noChangeAspect="1"/>
          </p:cNvPicPr>
          <p:nvPr userDrawn="1"/>
        </p:nvPicPr>
        <p:blipFill>
          <a:blip r:embed="rId17"/>
          <a:stretch>
            <a:fillRect/>
          </a:stretch>
        </p:blipFill>
        <p:spPr>
          <a:xfrm>
            <a:off x="342900" y="6286500"/>
            <a:ext cx="11468100" cy="495300"/>
          </a:xfrm>
          <a:prstGeom prst="rect">
            <a:avLst/>
          </a:prstGeom>
        </p:spPr>
      </p:pic>
    </p:spTree>
    <p:extLst>
      <p:ext uri="{BB962C8B-B14F-4D97-AF65-F5344CB8AC3E}">
        <p14:creationId xmlns:p14="http://schemas.microsoft.com/office/powerpoint/2010/main" val="1580215355"/>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5000"/>
        </a:lnSpc>
        <a:spcBef>
          <a:spcPct val="0"/>
        </a:spcBef>
        <a:buNone/>
        <a:defRPr sz="2800" b="1" i="0" u="none" kern="1200" cap="all" baseline="0">
          <a:solidFill>
            <a:schemeClr val="tx2"/>
          </a:solidFill>
          <a:latin typeface="+mj-lt"/>
          <a:ea typeface="+mj-ea"/>
          <a:cs typeface="+mj-cs"/>
        </a:defRPr>
      </a:lvl1pPr>
    </p:titleStyle>
    <p:bodyStyle>
      <a:lvl1pPr marL="182880" indent="-182880" algn="l" defTabSz="914400" rtl="0" eaLnBrk="1" latinLnBrk="0" hangingPunct="1">
        <a:lnSpc>
          <a:spcPct val="100000"/>
        </a:lnSpc>
        <a:spcBef>
          <a:spcPts val="600"/>
        </a:spcBef>
        <a:buFont typeface="Arial" panose="020B0604020202020204" pitchFamily="34" charset="0"/>
        <a:buChar char="•"/>
        <a:defRPr sz="2000" kern="1200">
          <a:solidFill>
            <a:schemeClr val="tx2"/>
          </a:solidFill>
          <a:latin typeface="+mn-lt"/>
          <a:ea typeface="+mn-ea"/>
          <a:cs typeface="+mn-cs"/>
        </a:defRPr>
      </a:lvl1pPr>
      <a:lvl2pPr marL="365760" indent="-182880" algn="l" defTabSz="914400" rtl="0" eaLnBrk="1" latinLnBrk="0" hangingPunct="1">
        <a:lnSpc>
          <a:spcPct val="100000"/>
        </a:lnSpc>
        <a:spcBef>
          <a:spcPts val="600"/>
        </a:spcBef>
        <a:buFont typeface="Calibri" panose="020F0502020204030204" pitchFamily="34" charset="0"/>
        <a:buChar char="–"/>
        <a:defRPr sz="1800" b="0" i="0" u="none" kern="1200">
          <a:solidFill>
            <a:schemeClr val="tx2"/>
          </a:solidFill>
          <a:latin typeface="+mn-lt"/>
          <a:ea typeface="+mn-ea"/>
          <a:cs typeface="+mn-cs"/>
        </a:defRPr>
      </a:lvl2pPr>
      <a:lvl3pPr marL="548640" indent="-182880" algn="l" defTabSz="914400" rtl="0" eaLnBrk="1" latinLnBrk="0" hangingPunct="1">
        <a:lnSpc>
          <a:spcPct val="100000"/>
        </a:lnSpc>
        <a:spcBef>
          <a:spcPts val="600"/>
        </a:spcBef>
        <a:buFont typeface="Wingdings" panose="05000000000000000000" pitchFamily="2" charset="2"/>
        <a:buChar char="§"/>
        <a:defRPr sz="1600" kern="1200">
          <a:solidFill>
            <a:schemeClr val="tx2"/>
          </a:solidFill>
          <a:latin typeface="+mn-lt"/>
          <a:ea typeface="+mn-ea"/>
          <a:cs typeface="+mn-cs"/>
        </a:defRPr>
      </a:lvl3pPr>
      <a:lvl4pPr marL="731520" indent="-182880" algn="l" defTabSz="914400" rtl="0" eaLnBrk="1" latinLnBrk="0" hangingPunct="1">
        <a:lnSpc>
          <a:spcPct val="100000"/>
        </a:lnSpc>
        <a:spcBef>
          <a:spcPts val="600"/>
        </a:spcBef>
        <a:buFont typeface="Courier New" panose="02070309020205020404" pitchFamily="49" charset="0"/>
        <a:buChar char="o"/>
        <a:defRPr sz="1400" kern="1200">
          <a:solidFill>
            <a:schemeClr val="tx2"/>
          </a:solidFill>
          <a:latin typeface="+mn-lt"/>
          <a:ea typeface="+mn-ea"/>
          <a:cs typeface="+mn-cs"/>
        </a:defRPr>
      </a:lvl4pPr>
      <a:lvl5pPr marL="914400" indent="-182880" algn="l" defTabSz="914400" rtl="0" eaLnBrk="1" latinLnBrk="0" hangingPunct="1">
        <a:lnSpc>
          <a:spcPct val="100000"/>
        </a:lnSpc>
        <a:spcBef>
          <a:spcPts val="600"/>
        </a:spcBef>
        <a:buFont typeface="Wingdings" panose="05000000000000000000" pitchFamily="2" charset="2"/>
        <a:buChar char="v"/>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0">
          <p15:clr>
            <a:srgbClr val="F26B43"/>
          </p15:clr>
        </p15:guide>
        <p15:guide id="2" pos="7440">
          <p15:clr>
            <a:srgbClr val="F26B43"/>
          </p15:clr>
        </p15:guide>
        <p15:guide id="3" orient="horz" pos="144">
          <p15:clr>
            <a:srgbClr val="F26B43"/>
          </p15:clr>
        </p15:guide>
        <p15:guide id="6" orient="horz" pos="4032">
          <p15:clr>
            <a:srgbClr val="F26B43"/>
          </p15:clr>
        </p15:guide>
        <p15:guide id="7" orient="horz" pos="39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9257051" cy="995497"/>
          </a:xfrm>
          <a:prstGeom prst="rect">
            <a:avLst/>
          </a:prstGeom>
          <a:ln>
            <a:noFill/>
          </a:ln>
        </p:spPr>
        <p:txBody>
          <a:bodyPr vert="horz" lIns="91440" tIns="45720" rIns="91440" bIns="45720" rtlCol="0" anchor="ctr">
            <a:normAutofit/>
          </a:bodyPr>
          <a:lstStyle/>
          <a:p>
            <a:r>
              <a:rPr lang="en-US" dirty="0"/>
              <a:t>Click to edit Master title style</a:t>
            </a:r>
            <a:br>
              <a:rPr lang="en-US" dirty="0"/>
            </a:b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 Exact Ventures, Inc.</a:t>
            </a:r>
          </a:p>
          <a:p>
            <a:r>
              <a:rPr lang="en-US" dirty="0" err="1"/>
              <a:t>www.exactventures.com</a:t>
            </a:r>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Exact Ventures Confidential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Page </a:t>
            </a:r>
            <a:fld id="{BB355F88-26A7-F644-9B8A-7C677D9B6F21}" type="slidenum">
              <a:rPr lang="en-US" smtClean="0"/>
              <a:t>‹#›</a:t>
            </a:fld>
            <a:endParaRPr lang="en-US" dirty="0"/>
          </a:p>
        </p:txBody>
      </p:sp>
      <p:cxnSp>
        <p:nvCxnSpPr>
          <p:cNvPr id="9" name="Straight Connector 8"/>
          <p:cNvCxnSpPr/>
          <p:nvPr userDrawn="1"/>
        </p:nvCxnSpPr>
        <p:spPr>
          <a:xfrm>
            <a:off x="609600" y="1270135"/>
            <a:ext cx="109728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1" name="Straight Connector 10"/>
          <p:cNvCxnSpPr/>
          <p:nvPr userDrawn="1"/>
        </p:nvCxnSpPr>
        <p:spPr>
          <a:xfrm>
            <a:off x="609600" y="6336836"/>
            <a:ext cx="10972800" cy="0"/>
          </a:xfrm>
          <a:prstGeom prst="line">
            <a:avLst/>
          </a:prstGeom>
        </p:spPr>
        <p:style>
          <a:lnRef idx="2">
            <a:schemeClr val="accent2"/>
          </a:lnRef>
          <a:fillRef idx="0">
            <a:schemeClr val="accent2"/>
          </a:fillRef>
          <a:effectRef idx="1">
            <a:schemeClr val="accent2"/>
          </a:effectRef>
          <a:fontRef idx="minor">
            <a:schemeClr val="tx1"/>
          </a:fontRef>
        </p:style>
      </p:cxnSp>
      <p:pic>
        <p:nvPicPr>
          <p:cNvPr id="10" name="Picture 9"/>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0058400" y="323814"/>
            <a:ext cx="1356443" cy="735648"/>
          </a:xfrm>
          <a:prstGeom prst="rect">
            <a:avLst/>
          </a:prstGeom>
        </p:spPr>
      </p:pic>
    </p:spTree>
    <p:extLst>
      <p:ext uri="{BB962C8B-B14F-4D97-AF65-F5344CB8AC3E}">
        <p14:creationId xmlns:p14="http://schemas.microsoft.com/office/powerpoint/2010/main" val="2668188206"/>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hf hdr="0"/>
  <p:txStyles>
    <p:titleStyle>
      <a:lvl1pPr algn="l" defTabSz="4572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2"/>
            <a:ext cx="10972801" cy="711081"/>
          </a:xfrm>
          <a:prstGeom prst="rect">
            <a:avLst/>
          </a:prstGeom>
        </p:spPr>
        <p:txBody>
          <a:bodyPr vert="horz" lIns="121899" tIns="60949" rIns="121899" bIns="60949" rtlCol="0" anchor="ctr">
            <a:normAutofit/>
          </a:bodyPr>
          <a:lstStyle/>
          <a:p>
            <a:r>
              <a:rPr lang="en-US"/>
              <a:t>Click to edit Master title style</a:t>
            </a:r>
          </a:p>
        </p:txBody>
      </p:sp>
      <p:sp>
        <p:nvSpPr>
          <p:cNvPr id="3" name="Text Placeholder 2"/>
          <p:cNvSpPr>
            <a:spLocks noGrp="1"/>
          </p:cNvSpPr>
          <p:nvPr>
            <p:ph type="body" idx="1"/>
          </p:nvPr>
        </p:nvSpPr>
        <p:spPr>
          <a:xfrm>
            <a:off x="609601" y="1138426"/>
            <a:ext cx="10972801" cy="4987739"/>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4"/>
            <a:ext cx="2844800" cy="365125"/>
          </a:xfrm>
          <a:prstGeom prst="rect">
            <a:avLst/>
          </a:prstGeom>
        </p:spPr>
        <p:txBody>
          <a:bodyPr vert="horz" lIns="121899" tIns="60949" rIns="121899" bIns="60949" rtlCol="0" anchor="ctr"/>
          <a:lstStyle>
            <a:lvl1pPr algn="l">
              <a:defRPr sz="1200">
                <a:solidFill>
                  <a:schemeClr val="tx1">
                    <a:tint val="75000"/>
                  </a:schemeClr>
                </a:solidFill>
              </a:defRPr>
            </a:lvl1pPr>
          </a:lstStyle>
          <a:p>
            <a:fld id="{425404F2-BE9A-4460-8815-8F645183555F}" type="datetimeFigureOut">
              <a:rPr lang="en-US" smtClean="0"/>
              <a:pPr/>
              <a:t>6/28/2019</a:t>
            </a:fld>
            <a:endParaRPr lang="en-US"/>
          </a:p>
        </p:txBody>
      </p:sp>
      <p:sp>
        <p:nvSpPr>
          <p:cNvPr id="5" name="Footer Placeholder 4"/>
          <p:cNvSpPr>
            <a:spLocks noGrp="1"/>
          </p:cNvSpPr>
          <p:nvPr>
            <p:ph type="ftr" sz="quarter" idx="3"/>
          </p:nvPr>
        </p:nvSpPr>
        <p:spPr>
          <a:xfrm>
            <a:off x="4165601" y="6356354"/>
            <a:ext cx="3860800" cy="365125"/>
          </a:xfrm>
          <a:prstGeom prst="rect">
            <a:avLst/>
          </a:prstGeom>
        </p:spPr>
        <p:txBody>
          <a:bodyPr vert="horz" lIns="121899" tIns="60949" rIns="121899" bIns="6094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1" y="6356354"/>
            <a:ext cx="2844800" cy="365125"/>
          </a:xfrm>
          <a:prstGeom prst="rect">
            <a:avLst/>
          </a:prstGeom>
        </p:spPr>
        <p:txBody>
          <a:bodyPr vert="horz" lIns="121899" tIns="60949" rIns="121899" bIns="60949" rtlCol="0" anchor="ctr"/>
          <a:lstStyle>
            <a:lvl1pPr algn="r">
              <a:defRPr sz="1200">
                <a:solidFill>
                  <a:schemeClr val="tx1">
                    <a:tint val="75000"/>
                  </a:schemeClr>
                </a:solidFill>
              </a:defRPr>
            </a:lvl1pPr>
          </a:lstStyle>
          <a:p>
            <a:fld id="{96E69268-9C8B-4EBF-A9EE-DC5DC2D48DC3}" type="slidenum">
              <a:rPr lang="en-US" smtClean="0"/>
              <a:pPr/>
              <a:t>‹#›</a:t>
            </a:fld>
            <a:endParaRPr lang="en-US"/>
          </a:p>
        </p:txBody>
      </p:sp>
    </p:spTree>
    <p:extLst>
      <p:ext uri="{BB962C8B-B14F-4D97-AF65-F5344CB8AC3E}">
        <p14:creationId xmlns:p14="http://schemas.microsoft.com/office/powerpoint/2010/main" val="3091714887"/>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Lst>
  <p:txStyles>
    <p:titleStyle>
      <a:lvl1pPr algn="l" defTabSz="914240" rtl="0" eaLnBrk="1" latinLnBrk="0" hangingPunct="1">
        <a:spcBef>
          <a:spcPct val="0"/>
        </a:spcBef>
        <a:buNone/>
        <a:defRPr sz="2700" kern="1200">
          <a:solidFill>
            <a:schemeClr val="tx1"/>
          </a:solidFill>
          <a:latin typeface="+mj-lt"/>
          <a:ea typeface="+mj-ea"/>
          <a:cs typeface="+mj-cs"/>
        </a:defRPr>
      </a:lvl1pPr>
    </p:titleStyle>
    <p:bodyStyle>
      <a:lvl1pPr marL="342840" indent="-342840" algn="l" defTabSz="914240" rtl="0" eaLnBrk="1" latinLnBrk="0" hangingPunct="1">
        <a:spcBef>
          <a:spcPct val="20000"/>
        </a:spcBef>
        <a:buFont typeface="Arial" pitchFamily="34" charset="0"/>
        <a:buChar char="•"/>
        <a:defRPr sz="2700" kern="1200">
          <a:solidFill>
            <a:schemeClr val="tx1"/>
          </a:solidFill>
          <a:latin typeface="+mj-lt"/>
          <a:ea typeface="+mn-ea"/>
          <a:cs typeface="+mn-cs"/>
        </a:defRPr>
      </a:lvl1pPr>
      <a:lvl2pPr marL="742820" indent="-285700" algn="l" defTabSz="914240" rtl="0" eaLnBrk="1" latinLnBrk="0" hangingPunct="1">
        <a:spcBef>
          <a:spcPct val="20000"/>
        </a:spcBef>
        <a:buFont typeface="Arial" pitchFamily="34" charset="0"/>
        <a:buChar char="–"/>
        <a:defRPr sz="2400" kern="1200">
          <a:solidFill>
            <a:schemeClr val="tx1"/>
          </a:solidFill>
          <a:latin typeface="+mj-lt"/>
          <a:ea typeface="+mn-ea"/>
          <a:cs typeface="+mn-cs"/>
        </a:defRPr>
      </a:lvl2pPr>
      <a:lvl3pPr marL="1142800" indent="-228560" algn="l" defTabSz="914240" rtl="0" eaLnBrk="1" latinLnBrk="0" hangingPunct="1">
        <a:spcBef>
          <a:spcPct val="20000"/>
        </a:spcBef>
        <a:buFont typeface="Arial" pitchFamily="34" charset="0"/>
        <a:buChar char="•"/>
        <a:defRPr sz="1800" kern="1200">
          <a:solidFill>
            <a:schemeClr val="tx1"/>
          </a:solidFill>
          <a:latin typeface="+mj-lt"/>
          <a:ea typeface="+mn-ea"/>
          <a:cs typeface="+mn-cs"/>
        </a:defRPr>
      </a:lvl3pPr>
      <a:lvl4pPr marL="1599920" indent="-228560" algn="l" defTabSz="914240" rtl="0" eaLnBrk="1" latinLnBrk="0" hangingPunct="1">
        <a:spcBef>
          <a:spcPct val="20000"/>
        </a:spcBef>
        <a:buFont typeface="Arial" pitchFamily="34" charset="0"/>
        <a:buChar char="–"/>
        <a:defRPr sz="1500" kern="1200">
          <a:solidFill>
            <a:schemeClr val="tx1"/>
          </a:solidFill>
          <a:latin typeface="+mj-lt"/>
          <a:ea typeface="+mn-ea"/>
          <a:cs typeface="+mn-cs"/>
        </a:defRPr>
      </a:lvl4pPr>
      <a:lvl5pPr marL="2057040" indent="-228560" algn="l" defTabSz="914240" rtl="0" eaLnBrk="1" latinLnBrk="0" hangingPunct="1">
        <a:spcBef>
          <a:spcPct val="20000"/>
        </a:spcBef>
        <a:buFont typeface="Arial" pitchFamily="34" charset="0"/>
        <a:buChar char="»"/>
        <a:defRPr sz="1500" kern="1200">
          <a:solidFill>
            <a:schemeClr val="tx1"/>
          </a:solidFill>
          <a:latin typeface="+mj-lt"/>
          <a:ea typeface="+mn-ea"/>
          <a:cs typeface="+mn-cs"/>
        </a:defRPr>
      </a:lvl5pPr>
      <a:lvl6pPr marL="2514160" indent="-228560" algn="l" defTabSz="914240" rtl="0" eaLnBrk="1" latinLnBrk="0" hangingPunct="1">
        <a:spcBef>
          <a:spcPct val="20000"/>
        </a:spcBef>
        <a:buFont typeface="Arial" pitchFamily="34" charset="0"/>
        <a:buChar char="•"/>
        <a:defRPr sz="2025" kern="1200">
          <a:solidFill>
            <a:schemeClr val="tx1"/>
          </a:solidFill>
          <a:latin typeface="+mn-lt"/>
          <a:ea typeface="+mn-ea"/>
          <a:cs typeface="+mn-cs"/>
        </a:defRPr>
      </a:lvl6pPr>
      <a:lvl7pPr marL="2971280" indent="-228560" algn="l" defTabSz="914240" rtl="0" eaLnBrk="1" latinLnBrk="0" hangingPunct="1">
        <a:spcBef>
          <a:spcPct val="20000"/>
        </a:spcBef>
        <a:buFont typeface="Arial" pitchFamily="34" charset="0"/>
        <a:buChar char="•"/>
        <a:defRPr sz="2025" kern="1200">
          <a:solidFill>
            <a:schemeClr val="tx1"/>
          </a:solidFill>
          <a:latin typeface="+mn-lt"/>
          <a:ea typeface="+mn-ea"/>
          <a:cs typeface="+mn-cs"/>
        </a:defRPr>
      </a:lvl7pPr>
      <a:lvl8pPr marL="3428400" indent="-228560" algn="l" defTabSz="914240" rtl="0" eaLnBrk="1" latinLnBrk="0" hangingPunct="1">
        <a:spcBef>
          <a:spcPct val="20000"/>
        </a:spcBef>
        <a:buFont typeface="Arial" pitchFamily="34" charset="0"/>
        <a:buChar char="•"/>
        <a:defRPr sz="2025" kern="1200">
          <a:solidFill>
            <a:schemeClr val="tx1"/>
          </a:solidFill>
          <a:latin typeface="+mn-lt"/>
          <a:ea typeface="+mn-ea"/>
          <a:cs typeface="+mn-cs"/>
        </a:defRPr>
      </a:lvl8pPr>
      <a:lvl9pPr marL="3885520" indent="-228560" algn="l" defTabSz="914240" rtl="0" eaLnBrk="1" latinLnBrk="0" hangingPunct="1">
        <a:spcBef>
          <a:spcPct val="20000"/>
        </a:spcBef>
        <a:buFont typeface="Arial" pitchFamily="34" charset="0"/>
        <a:buChar char="•"/>
        <a:defRPr sz="2025" kern="1200">
          <a:solidFill>
            <a:schemeClr val="tx1"/>
          </a:solidFill>
          <a:latin typeface="+mn-lt"/>
          <a:ea typeface="+mn-ea"/>
          <a:cs typeface="+mn-cs"/>
        </a:defRPr>
      </a:lvl9pPr>
    </p:bodyStyle>
    <p:other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2.tiff"/><Relationship Id="rId5" Type="http://schemas.openxmlformats.org/officeDocument/2006/relationships/image" Target="../media/image21.png"/><Relationship Id="rId4" Type="http://schemas.openxmlformats.org/officeDocument/2006/relationships/image" Target="../media/image20.jpeg"/></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hyperlink" Target="https://unsplash.com/search/photos/thinking?utm_source=unsplash&amp;utm_medium=referral&amp;utm_content=creditCopyText" TargetMode="External"/><Relationship Id="rId5" Type="http://schemas.openxmlformats.org/officeDocument/2006/relationships/hyperlink" Target="https://unsplash.com/@flpschi?utm_source=unsplash&amp;utm_medium=referral&amp;utm_content=creditCopyText" TargetMode="Externa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6.jpeg"/><Relationship Id="rId7" Type="http://schemas.openxmlformats.org/officeDocument/2006/relationships/diagramColors" Target="../diagrams/colors1.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2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hyperlink" Target="https://unsplash.com/search/photos/evolution?utm_source=unsplash&amp;utm_medium=referral&amp;utm_content=creditCopyText" TargetMode="External"/><Relationship Id="rId5" Type="http://schemas.openxmlformats.org/officeDocument/2006/relationships/hyperlink" Target="https://unsplash.com/@rossf?utm_source=unsplash&amp;utm_medium=referral&amp;utm_content=creditCopyText" TargetMode="Externa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 Id="rId9" Type="http://schemas.openxmlformats.org/officeDocument/2006/relationships/image" Target="../media/image4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8" Type="http://schemas.openxmlformats.org/officeDocument/2006/relationships/image" Target="../media/image56.tiff"/><Relationship Id="rId3" Type="http://schemas.openxmlformats.org/officeDocument/2006/relationships/image" Target="../media/image51.tiff"/><Relationship Id="rId7" Type="http://schemas.openxmlformats.org/officeDocument/2006/relationships/image" Target="../media/image55.tiff"/><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54.tiff"/><Relationship Id="rId5" Type="http://schemas.openxmlformats.org/officeDocument/2006/relationships/image" Target="../media/image53.tiff"/><Relationship Id="rId4" Type="http://schemas.openxmlformats.org/officeDocument/2006/relationships/image" Target="../media/image52.tiff"/></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63.png"/><Relationship Id="rId18" Type="http://schemas.openxmlformats.org/officeDocument/2006/relationships/image" Target="../media/image68.svg"/><Relationship Id="rId3" Type="http://schemas.openxmlformats.org/officeDocument/2006/relationships/image" Target="../media/image57.png"/><Relationship Id="rId7" Type="http://schemas.openxmlformats.org/officeDocument/2006/relationships/image" Target="../media/image59.svg"/><Relationship Id="rId12" Type="http://schemas.openxmlformats.org/officeDocument/2006/relationships/image" Target="../media/image62.jpeg"/><Relationship Id="rId17" Type="http://schemas.openxmlformats.org/officeDocument/2006/relationships/image" Target="../media/image67.png"/><Relationship Id="rId2" Type="http://schemas.openxmlformats.org/officeDocument/2006/relationships/notesSlide" Target="../notesSlides/notesSlide23.xml"/><Relationship Id="rId16" Type="http://schemas.openxmlformats.org/officeDocument/2006/relationships/image" Target="../media/image66.svg"/><Relationship Id="rId20" Type="http://schemas.openxmlformats.org/officeDocument/2006/relationships/image" Target="../media/image70.svg"/><Relationship Id="rId1" Type="http://schemas.openxmlformats.org/officeDocument/2006/relationships/slideLayout" Target="../slideLayouts/slideLayout16.xml"/><Relationship Id="rId6" Type="http://schemas.openxmlformats.org/officeDocument/2006/relationships/image" Target="../media/image58.png"/><Relationship Id="rId11" Type="http://schemas.openxmlformats.org/officeDocument/2006/relationships/image" Target="../media/image61.svg"/><Relationship Id="rId5" Type="http://schemas.openxmlformats.org/officeDocument/2006/relationships/image" Target="../media/image48.svg"/><Relationship Id="rId15" Type="http://schemas.openxmlformats.org/officeDocument/2006/relationships/image" Target="../media/image65.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image" Target="../media/image47.png"/><Relationship Id="rId9" Type="http://schemas.openxmlformats.org/officeDocument/2006/relationships/image" Target="../media/image50.svg"/><Relationship Id="rId14" Type="http://schemas.openxmlformats.org/officeDocument/2006/relationships/image" Target="../media/image64.svg"/></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7.tiff"/></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73.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75.tiff"/><Relationship Id="rId3" Type="http://schemas.openxmlformats.org/officeDocument/2006/relationships/image" Target="../media/image19.jpeg"/><Relationship Id="rId7" Type="http://schemas.openxmlformats.org/officeDocument/2006/relationships/image" Target="../media/image74.tiff"/><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2.tiff"/><Relationship Id="rId5" Type="http://schemas.openxmlformats.org/officeDocument/2006/relationships/image" Target="../media/image21.png"/><Relationship Id="rId4" Type="http://schemas.openxmlformats.org/officeDocument/2006/relationships/image" Target="../media/image2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7.tiff"/></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7.tiff"/></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7.tiff"/><Relationship Id="rId4" Type="http://schemas.openxmlformats.org/officeDocument/2006/relationships/image" Target="../media/image31.emf"/></Relationships>
</file>

<file path=ppt/slides/_rels/slide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7.tiff"/></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view of a city at night&#10;&#10;Description automatically generated">
            <a:extLst>
              <a:ext uri="{FF2B5EF4-FFF2-40B4-BE49-F238E27FC236}">
                <a16:creationId xmlns:a16="http://schemas.microsoft.com/office/drawing/2014/main" id="{D35F329A-26E9-BF4F-A240-01F2AD69C8C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8" name="Rectangle 7">
            <a:extLst>
              <a:ext uri="{FF2B5EF4-FFF2-40B4-BE49-F238E27FC236}">
                <a16:creationId xmlns:a16="http://schemas.microsoft.com/office/drawing/2014/main" id="{6E4C0019-1ABF-134C-9804-D449C14692B4}"/>
              </a:ext>
            </a:extLst>
          </p:cNvPr>
          <p:cNvSpPr/>
          <p:nvPr/>
        </p:nvSpPr>
        <p:spPr>
          <a:xfrm>
            <a:off x="0" y="4419608"/>
            <a:ext cx="12192000" cy="1961720"/>
          </a:xfrm>
          <a:prstGeom prst="rect">
            <a:avLst/>
          </a:prstGeom>
          <a:solidFill>
            <a:srgbClr val="00206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BD965958-6A67-784A-B8C0-347BC8173057}"/>
              </a:ext>
            </a:extLst>
          </p:cNvPr>
          <p:cNvSpPr>
            <a:spLocks noGrp="1"/>
          </p:cNvSpPr>
          <p:nvPr>
            <p:ph type="body" sz="quarter" idx="12"/>
          </p:nvPr>
        </p:nvSpPr>
        <p:spPr>
          <a:xfrm>
            <a:off x="4151784" y="4419608"/>
            <a:ext cx="7202016" cy="1048254"/>
          </a:xfrm>
        </p:spPr>
        <p:txBody>
          <a:bodyPr/>
          <a:lstStyle/>
          <a:p>
            <a:r>
              <a:rPr lang="en-GB" dirty="0"/>
              <a:t>“Don’t get left behind with your SS7 refresh”</a:t>
            </a:r>
            <a:endParaRPr lang="en-US" dirty="0"/>
          </a:p>
        </p:txBody>
      </p:sp>
      <p:sp>
        <p:nvSpPr>
          <p:cNvPr id="6" name="Text Placeholder 5">
            <a:extLst>
              <a:ext uri="{FF2B5EF4-FFF2-40B4-BE49-F238E27FC236}">
                <a16:creationId xmlns:a16="http://schemas.microsoft.com/office/drawing/2014/main" id="{EBE2673A-2304-9D43-8C4F-107202F89226}"/>
              </a:ext>
            </a:extLst>
          </p:cNvPr>
          <p:cNvSpPr>
            <a:spLocks noGrp="1"/>
          </p:cNvSpPr>
          <p:nvPr>
            <p:ph type="body" sz="quarter" idx="13"/>
          </p:nvPr>
        </p:nvSpPr>
        <p:spPr>
          <a:xfrm>
            <a:off x="4151784" y="5683050"/>
            <a:ext cx="7202016" cy="304800"/>
          </a:xfrm>
        </p:spPr>
        <p:txBody>
          <a:bodyPr/>
          <a:lstStyle/>
          <a:p>
            <a:r>
              <a:rPr lang="en-GB" sz="2400" dirty="0"/>
              <a:t>Transforming an End-of-Life situation into a Network Modernisation Opportunity</a:t>
            </a:r>
            <a:endParaRPr lang="en-US" sz="2400" dirty="0"/>
          </a:p>
        </p:txBody>
      </p:sp>
      <p:sp>
        <p:nvSpPr>
          <p:cNvPr id="2" name="Rectangle 1">
            <a:extLst>
              <a:ext uri="{FF2B5EF4-FFF2-40B4-BE49-F238E27FC236}">
                <a16:creationId xmlns:a16="http://schemas.microsoft.com/office/drawing/2014/main" id="{D9A751DB-04C5-7047-8EBE-1DC61F87CF0E}"/>
              </a:ext>
            </a:extLst>
          </p:cNvPr>
          <p:cNvSpPr/>
          <p:nvPr/>
        </p:nvSpPr>
        <p:spPr>
          <a:xfrm>
            <a:off x="4727848" y="0"/>
            <a:ext cx="7464152"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C3D2E6F-CA29-E04E-8C61-ABF7F2D0F34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36160" y="137856"/>
            <a:ext cx="1073657" cy="660389"/>
          </a:xfrm>
          <a:prstGeom prst="rect">
            <a:avLst/>
          </a:prstGeom>
        </p:spPr>
      </p:pic>
      <p:pic>
        <p:nvPicPr>
          <p:cNvPr id="10" name="Picture 9">
            <a:extLst>
              <a:ext uri="{FF2B5EF4-FFF2-40B4-BE49-F238E27FC236}">
                <a16:creationId xmlns:a16="http://schemas.microsoft.com/office/drawing/2014/main" id="{EB581111-7C64-0740-A618-CAED9E5AFDD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27848" y="-53317"/>
            <a:ext cx="2565238" cy="936104"/>
          </a:xfrm>
          <a:prstGeom prst="rect">
            <a:avLst/>
          </a:prstGeom>
        </p:spPr>
      </p:pic>
      <p:pic>
        <p:nvPicPr>
          <p:cNvPr id="3" name="Picture 2">
            <a:extLst>
              <a:ext uri="{FF2B5EF4-FFF2-40B4-BE49-F238E27FC236}">
                <a16:creationId xmlns:a16="http://schemas.microsoft.com/office/drawing/2014/main" id="{F288B249-7E5F-3B4A-ADA8-59E412011C0A}"/>
              </a:ext>
            </a:extLst>
          </p:cNvPr>
          <p:cNvPicPr>
            <a:picLocks noChangeAspect="1"/>
          </p:cNvPicPr>
          <p:nvPr/>
        </p:nvPicPr>
        <p:blipFill>
          <a:blip r:embed="rId6"/>
          <a:stretch>
            <a:fillRect/>
          </a:stretch>
        </p:blipFill>
        <p:spPr>
          <a:xfrm>
            <a:off x="8904312" y="170413"/>
            <a:ext cx="3141340" cy="595277"/>
          </a:xfrm>
          <a:prstGeom prst="rect">
            <a:avLst/>
          </a:prstGeom>
        </p:spPr>
      </p:pic>
    </p:spTree>
    <p:extLst>
      <p:ext uri="{BB962C8B-B14F-4D97-AF65-F5344CB8AC3E}">
        <p14:creationId xmlns:p14="http://schemas.microsoft.com/office/powerpoint/2010/main" val="148901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STP Installed Base Capacity</a:t>
            </a:r>
          </a:p>
        </p:txBody>
      </p:sp>
      <p:sp>
        <p:nvSpPr>
          <p:cNvPr id="4" name="Date Placeholder 3"/>
          <p:cNvSpPr>
            <a:spLocks noGrp="1"/>
          </p:cNvSpPr>
          <p:nvPr>
            <p:ph type="dt" sz="half" idx="10"/>
          </p:nvPr>
        </p:nvSpPr>
        <p:spPr/>
        <p:txBody>
          <a:bodyPr/>
          <a:lstStyle/>
          <a:p>
            <a:r>
              <a:rPr lang="en-US"/>
              <a:t>© Exact Ventures, Inc</a:t>
            </a:r>
          </a:p>
          <a:p>
            <a:r>
              <a:rPr lang="en-US"/>
              <a:t>www.exactventures.com</a:t>
            </a:r>
            <a:endParaRPr lang="en-US" dirty="0"/>
          </a:p>
        </p:txBody>
      </p:sp>
      <p:sp>
        <p:nvSpPr>
          <p:cNvPr id="5" name="Footer Placeholder 4"/>
          <p:cNvSpPr>
            <a:spLocks noGrp="1"/>
          </p:cNvSpPr>
          <p:nvPr>
            <p:ph type="ftr" sz="quarter" idx="11"/>
          </p:nvPr>
        </p:nvSpPr>
        <p:spPr/>
        <p:txBody>
          <a:bodyPr/>
          <a:lstStyle/>
          <a:p>
            <a:r>
              <a:rPr lang="en-US"/>
              <a:t>Exact Ventures Confidential</a:t>
            </a:r>
          </a:p>
        </p:txBody>
      </p:sp>
      <p:sp>
        <p:nvSpPr>
          <p:cNvPr id="6" name="Slide Number Placeholder 5"/>
          <p:cNvSpPr>
            <a:spLocks noGrp="1"/>
          </p:cNvSpPr>
          <p:nvPr>
            <p:ph type="sldNum" sz="quarter" idx="12"/>
          </p:nvPr>
        </p:nvSpPr>
        <p:spPr/>
        <p:txBody>
          <a:bodyPr/>
          <a:lstStyle/>
          <a:p>
            <a:fld id="{BB355F88-26A7-F644-9B8A-7C677D9B6F21}" type="slidenum">
              <a:rPr lang="en-US" smtClean="0"/>
              <a:t>10</a:t>
            </a:fld>
            <a:endParaRPr lang="en-US"/>
          </a:p>
        </p:txBody>
      </p:sp>
      <p:graphicFrame>
        <p:nvGraphicFramePr>
          <p:cNvPr id="9" name="Content Placeholder 8"/>
          <p:cNvGraphicFramePr>
            <a:graphicFrameLocks noGrp="1"/>
          </p:cNvGraphicFramePr>
          <p:nvPr>
            <p:ph idx="1"/>
          </p:nvPr>
        </p:nvGraphicFramePr>
        <p:xfrm>
          <a:off x="609600" y="1395663"/>
          <a:ext cx="6461460" cy="496068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7362827" y="1561660"/>
            <a:ext cx="4219573" cy="4307434"/>
          </a:xfrm>
          <a:prstGeom prst="rect">
            <a:avLst/>
          </a:prstGeom>
          <a:noFill/>
          <a:ln>
            <a:noFill/>
          </a:ln>
        </p:spPr>
        <p:txBody>
          <a:bodyPr wrap="square" rtlCol="0">
            <a:noAutofit/>
          </a:bodyPr>
          <a:lstStyle/>
          <a:p>
            <a:r>
              <a:rPr lang="en-US" dirty="0"/>
              <a:t>There is a large and relative stable installed base of STP MSU that are increasingly in need of replacement. </a:t>
            </a:r>
          </a:p>
          <a:p>
            <a:endParaRPr lang="en-US" dirty="0"/>
          </a:p>
          <a:p>
            <a:r>
              <a:rPr lang="en-US" dirty="0"/>
              <a:t>We estimate that at the end of 2018 there were 284 million MSU worldwide. </a:t>
            </a:r>
          </a:p>
          <a:p>
            <a:endParaRPr lang="en-US" dirty="0"/>
          </a:p>
          <a:p>
            <a:r>
              <a:rPr lang="en-US" dirty="0"/>
              <a:t>With retirements due to the shifting of traffic to 4G (and eventually 5G) voice and with the consolidation of links, the base will decline slowly over time.</a:t>
            </a:r>
          </a:p>
          <a:p>
            <a:endParaRPr lang="en-US" dirty="0"/>
          </a:p>
          <a:p>
            <a:r>
              <a:rPr lang="en-US" dirty="0"/>
              <a:t>The value of the installed base will decline from $2.4 billion at the end of 2018 to $1.5 billion at the end of 2023.</a:t>
            </a:r>
          </a:p>
        </p:txBody>
      </p:sp>
    </p:spTree>
    <p:extLst>
      <p:ext uri="{BB962C8B-B14F-4D97-AF65-F5344CB8AC3E}">
        <p14:creationId xmlns:p14="http://schemas.microsoft.com/office/powerpoint/2010/main" val="3156942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Voice Subscription Forecast</a:t>
            </a:r>
          </a:p>
        </p:txBody>
      </p:sp>
      <p:graphicFrame>
        <p:nvGraphicFramePr>
          <p:cNvPr id="9" name="Content Placeholder 8"/>
          <p:cNvGraphicFramePr>
            <a:graphicFrameLocks noGrp="1"/>
          </p:cNvGraphicFramePr>
          <p:nvPr>
            <p:ph sz="half" idx="1"/>
          </p:nvPr>
        </p:nvGraphicFramePr>
        <p:xfrm>
          <a:off x="609600" y="1600200"/>
          <a:ext cx="53848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8" name="Content Placeholder 7">
            <a:extLst>
              <a:ext uri="{FF2B5EF4-FFF2-40B4-BE49-F238E27FC236}">
                <a16:creationId xmlns:a16="http://schemas.microsoft.com/office/drawing/2014/main" id="{54B5625B-64DF-6240-A681-826F9D18B1F1}"/>
              </a:ext>
            </a:extLst>
          </p:cNvPr>
          <p:cNvSpPr>
            <a:spLocks noGrp="1"/>
          </p:cNvSpPr>
          <p:nvPr>
            <p:ph sz="half" idx="2"/>
          </p:nvPr>
        </p:nvSpPr>
        <p:spPr/>
        <p:txBody>
          <a:bodyPr>
            <a:normAutofit/>
          </a:bodyPr>
          <a:lstStyle/>
          <a:p>
            <a:r>
              <a:rPr lang="en-US" sz="2000" dirty="0"/>
              <a:t>2G/3G voice and messaging will exist in networks for decades. </a:t>
            </a:r>
          </a:p>
          <a:p>
            <a:endParaRPr lang="en-US" sz="2000" dirty="0"/>
          </a:p>
          <a:p>
            <a:r>
              <a:rPr lang="en-US" sz="2000" dirty="0"/>
              <a:t>At the end of 2018, less than 20 percent of subscribers used VoLTE for voice. </a:t>
            </a:r>
          </a:p>
          <a:p>
            <a:endParaRPr lang="en-US" sz="2000" dirty="0"/>
          </a:p>
          <a:p>
            <a:r>
              <a:rPr lang="en-US" sz="2000" dirty="0"/>
              <a:t>We expect that in 2023, 3.9 billion or more than half of voice subscriptions will still be based on 2G and 3G voice networks </a:t>
            </a:r>
          </a:p>
          <a:p>
            <a:endParaRPr lang="en-US" sz="2000" dirty="0"/>
          </a:p>
        </p:txBody>
      </p:sp>
      <p:sp>
        <p:nvSpPr>
          <p:cNvPr id="4" name="Date Placeholder 3"/>
          <p:cNvSpPr>
            <a:spLocks noGrp="1"/>
          </p:cNvSpPr>
          <p:nvPr>
            <p:ph type="dt" sz="half" idx="10"/>
          </p:nvPr>
        </p:nvSpPr>
        <p:spPr>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Exact Ventures, Inc</a:t>
            </a:r>
          </a:p>
          <a:p>
            <a:r>
              <a:rPr lang="en-US"/>
              <a:t>www.exactventures.com</a:t>
            </a:r>
            <a:endParaRPr lang="en-US" dirty="0"/>
          </a:p>
        </p:txBody>
      </p:sp>
      <p:sp>
        <p:nvSpPr>
          <p:cNvPr id="5" name="Footer Placeholder 4"/>
          <p:cNvSpPr>
            <a:spLocks noGrp="1"/>
          </p:cNvSpPr>
          <p:nvPr>
            <p:ph type="ftr" sz="quarter" idx="11"/>
          </p:nvPr>
        </p:nvSpPr>
        <p:spPr>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Exact Ventures Confidential</a:t>
            </a:r>
          </a:p>
        </p:txBody>
      </p:sp>
      <p:sp>
        <p:nvSpPr>
          <p:cNvPr id="6" name="Slide Number Placeholder 5"/>
          <p:cNvSpPr>
            <a:spLocks noGrp="1"/>
          </p:cNvSpPr>
          <p:nvPr>
            <p:ph type="sldNum" sz="quarter" idx="12"/>
          </p:nvPr>
        </p:nvSpPr>
        <p:spPr/>
        <p:txBody>
          <a:bodyPr/>
          <a:lstStyle/>
          <a:p>
            <a:fld id="{BB355F88-26A7-F644-9B8A-7C677D9B6F21}" type="slidenum">
              <a:rPr lang="en-US" smtClean="0"/>
              <a:t>11</a:t>
            </a:fld>
            <a:endParaRPr lang="en-US"/>
          </a:p>
        </p:txBody>
      </p:sp>
      <p:sp>
        <p:nvSpPr>
          <p:cNvPr id="7" name="TextBox 6"/>
          <p:cNvSpPr txBox="1"/>
          <p:nvPr/>
        </p:nvSpPr>
        <p:spPr>
          <a:xfrm>
            <a:off x="7362827" y="1561660"/>
            <a:ext cx="4219573" cy="4307434"/>
          </a:xfrm>
          <a:prstGeom prst="rect">
            <a:avLst/>
          </a:prstGeom>
          <a:noFill/>
          <a:ln>
            <a:noFill/>
          </a:ln>
        </p:spPr>
        <p:txBody>
          <a:bodyPr wrap="square" rtlCol="0">
            <a:noAutofit/>
          </a:bodyPr>
          <a:lstStyle/>
          <a:p>
            <a:endParaRPr lang="en-US" dirty="0"/>
          </a:p>
        </p:txBody>
      </p:sp>
    </p:spTree>
    <p:extLst>
      <p:ext uri="{BB962C8B-B14F-4D97-AF65-F5344CB8AC3E}">
        <p14:creationId xmlns:p14="http://schemas.microsoft.com/office/powerpoint/2010/main" val="2512140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STP MSU Installed Base by Region</a:t>
            </a:r>
          </a:p>
        </p:txBody>
      </p:sp>
      <p:graphicFrame>
        <p:nvGraphicFramePr>
          <p:cNvPr id="9" name="Content Placeholder 8"/>
          <p:cNvGraphicFramePr>
            <a:graphicFrameLocks noGrp="1"/>
          </p:cNvGraphicFramePr>
          <p:nvPr>
            <p:ph sz="half" idx="1"/>
          </p:nvPr>
        </p:nvGraphicFramePr>
        <p:xfrm>
          <a:off x="609600" y="1600200"/>
          <a:ext cx="53848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8" name="Content Placeholder 7">
            <a:extLst>
              <a:ext uri="{FF2B5EF4-FFF2-40B4-BE49-F238E27FC236}">
                <a16:creationId xmlns:a16="http://schemas.microsoft.com/office/drawing/2014/main" id="{21073172-C9B2-344A-872D-94FFB9360AE6}"/>
              </a:ext>
            </a:extLst>
          </p:cNvPr>
          <p:cNvSpPr>
            <a:spLocks noGrp="1"/>
          </p:cNvSpPr>
          <p:nvPr>
            <p:ph sz="half" idx="2"/>
          </p:nvPr>
        </p:nvSpPr>
        <p:spPr/>
        <p:txBody>
          <a:bodyPr>
            <a:normAutofit fontScale="62500" lnSpcReduction="20000"/>
          </a:bodyPr>
          <a:lstStyle/>
          <a:p>
            <a:pPr>
              <a:lnSpc>
                <a:spcPct val="120000"/>
              </a:lnSpc>
            </a:pPr>
            <a:r>
              <a:rPr lang="en-US" dirty="0"/>
              <a:t>At the end of 2018, North America accounted for 26% of the MSU installed base. North America has a high penetration of VoLTE and thus has seen a shift in signaling to Diameter. </a:t>
            </a:r>
          </a:p>
          <a:p>
            <a:pPr marL="0" indent="0">
              <a:lnSpc>
                <a:spcPct val="120000"/>
              </a:lnSpc>
              <a:buNone/>
            </a:pPr>
            <a:r>
              <a:rPr lang="en-US" dirty="0"/>
              <a:t> </a:t>
            </a:r>
          </a:p>
          <a:p>
            <a:pPr>
              <a:lnSpc>
                <a:spcPct val="120000"/>
              </a:lnSpc>
            </a:pPr>
            <a:r>
              <a:rPr lang="en-US" dirty="0"/>
              <a:t>EMEA has a relatively low penetration of VoLTE and at the end of 2018 accounted for 27% of the base. </a:t>
            </a:r>
          </a:p>
          <a:p>
            <a:pPr>
              <a:lnSpc>
                <a:spcPct val="120000"/>
              </a:lnSpc>
            </a:pPr>
            <a:endParaRPr lang="en-US" dirty="0"/>
          </a:p>
          <a:p>
            <a:pPr>
              <a:lnSpc>
                <a:spcPct val="120000"/>
              </a:lnSpc>
            </a:pPr>
            <a:r>
              <a:rPr lang="en-US" dirty="0"/>
              <a:t>The installed base in Asia Pacific and Latin America is stable as many new subscribers will use very inexpensive, low-end devices that employ older 2G/3G voice networks.</a:t>
            </a:r>
          </a:p>
          <a:p>
            <a:pPr>
              <a:lnSpc>
                <a:spcPct val="120000"/>
              </a:lnSpc>
            </a:pPr>
            <a:endParaRPr lang="en-US" dirty="0"/>
          </a:p>
        </p:txBody>
      </p:sp>
      <p:sp>
        <p:nvSpPr>
          <p:cNvPr id="4" name="Date Placeholder 3"/>
          <p:cNvSpPr>
            <a:spLocks noGrp="1"/>
          </p:cNvSpPr>
          <p:nvPr>
            <p:ph type="dt" sz="half" idx="10"/>
          </p:nvPr>
        </p:nvSpPr>
        <p:spPr>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Exact Ventures, Inc</a:t>
            </a:r>
          </a:p>
          <a:p>
            <a:r>
              <a:rPr lang="en-US"/>
              <a:t>www.exactventures.com</a:t>
            </a:r>
            <a:endParaRPr lang="en-US" dirty="0"/>
          </a:p>
        </p:txBody>
      </p:sp>
      <p:sp>
        <p:nvSpPr>
          <p:cNvPr id="5" name="Footer Placeholder 4"/>
          <p:cNvSpPr>
            <a:spLocks noGrp="1"/>
          </p:cNvSpPr>
          <p:nvPr>
            <p:ph type="ftr" sz="quarter" idx="11"/>
          </p:nvPr>
        </p:nvSpPr>
        <p:spPr>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Exact Ventures Confidential</a:t>
            </a:r>
          </a:p>
        </p:txBody>
      </p:sp>
      <p:sp>
        <p:nvSpPr>
          <p:cNvPr id="6" name="Slide Number Placeholder 5"/>
          <p:cNvSpPr>
            <a:spLocks noGrp="1"/>
          </p:cNvSpPr>
          <p:nvPr>
            <p:ph type="sldNum" sz="quarter" idx="12"/>
          </p:nvPr>
        </p:nvSpPr>
        <p:spPr/>
        <p:txBody>
          <a:bodyPr/>
          <a:lstStyle/>
          <a:p>
            <a:fld id="{BB355F88-26A7-F644-9B8A-7C677D9B6F21}" type="slidenum">
              <a:rPr lang="en-US" smtClean="0"/>
              <a:t>12</a:t>
            </a:fld>
            <a:endParaRPr lang="en-US"/>
          </a:p>
        </p:txBody>
      </p:sp>
    </p:spTree>
    <p:extLst>
      <p:ext uri="{BB962C8B-B14F-4D97-AF65-F5344CB8AC3E}">
        <p14:creationId xmlns:p14="http://schemas.microsoft.com/office/powerpoint/2010/main" val="3583512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AC4867D-2F04-9E4A-8F57-A2B4F4684BEC}"/>
              </a:ext>
            </a:extLst>
          </p:cNvPr>
          <p:cNvSpPr>
            <a:spLocks noGrp="1"/>
          </p:cNvSpPr>
          <p:nvPr>
            <p:ph type="title"/>
          </p:nvPr>
        </p:nvSpPr>
        <p:spPr/>
        <p:txBody>
          <a:bodyPr/>
          <a:lstStyle/>
          <a:p>
            <a:r>
              <a:rPr lang="en-US" dirty="0"/>
              <a:t>Other Factors</a:t>
            </a:r>
          </a:p>
        </p:txBody>
      </p:sp>
      <p:sp>
        <p:nvSpPr>
          <p:cNvPr id="3" name="Content Placeholder 2"/>
          <p:cNvSpPr>
            <a:spLocks noGrp="1"/>
          </p:cNvSpPr>
          <p:nvPr>
            <p:ph idx="1"/>
          </p:nvPr>
        </p:nvSpPr>
        <p:spPr/>
        <p:txBody>
          <a:bodyPr>
            <a:normAutofit/>
          </a:bodyPr>
          <a:lstStyle/>
          <a:p>
            <a:r>
              <a:rPr lang="en-US" sz="2400" dirty="0"/>
              <a:t>Vendor Exits</a:t>
            </a:r>
          </a:p>
          <a:p>
            <a:pPr lvl="1"/>
            <a:r>
              <a:rPr lang="en-US" sz="2000" dirty="0"/>
              <a:t>Vendors have exited and decommitted from the STP market causing service providers to find alternative vendors </a:t>
            </a:r>
          </a:p>
          <a:p>
            <a:r>
              <a:rPr lang="en-US" sz="2400" dirty="0"/>
              <a:t>Security</a:t>
            </a:r>
          </a:p>
          <a:p>
            <a:pPr lvl="1"/>
            <a:r>
              <a:rPr lang="en-US" sz="2000" dirty="0"/>
              <a:t>Security and privacy remain at the forefront of operational and marketing activities for network operators. Legacy systems often cannot efficiently address the changing demands for configuration changes, and feature upgrades to address ever-evolving threats </a:t>
            </a:r>
          </a:p>
          <a:p>
            <a:r>
              <a:rPr lang="en-US" sz="2400" dirty="0"/>
              <a:t>Cloud</a:t>
            </a:r>
          </a:p>
          <a:p>
            <a:pPr lvl="1"/>
            <a:r>
              <a:rPr lang="en-US" sz="2000" dirty="0"/>
              <a:t>Infrastructure is converging to software and cloud</a:t>
            </a:r>
          </a:p>
        </p:txBody>
      </p:sp>
      <p:sp>
        <p:nvSpPr>
          <p:cNvPr id="4" name="Date Placeholder 3"/>
          <p:cNvSpPr>
            <a:spLocks noGrp="1"/>
          </p:cNvSpPr>
          <p:nvPr>
            <p:ph type="dt" sz="half" idx="10"/>
          </p:nvPr>
        </p:nvSpPr>
        <p:spPr/>
        <p:txBody>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Exact Ventures, Inc</a:t>
            </a:r>
          </a:p>
          <a:p>
            <a:r>
              <a:rPr lang="en-US"/>
              <a:t>www.exactventures.com</a:t>
            </a:r>
            <a:endParaRPr lang="en-US" dirty="0"/>
          </a:p>
        </p:txBody>
      </p:sp>
      <p:sp>
        <p:nvSpPr>
          <p:cNvPr id="5" name="Footer Placeholder 4"/>
          <p:cNvSpPr>
            <a:spLocks noGrp="1"/>
          </p:cNvSpPr>
          <p:nvPr>
            <p:ph type="ftr" sz="quarter" idx="11"/>
          </p:nvPr>
        </p:nvSpPr>
        <p:spPr/>
        <p:txBody>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Exact Ventures Confidential</a:t>
            </a:r>
          </a:p>
        </p:txBody>
      </p:sp>
      <p:sp>
        <p:nvSpPr>
          <p:cNvPr id="6" name="Slide Number Placeholder 5"/>
          <p:cNvSpPr>
            <a:spLocks noGrp="1"/>
          </p:cNvSpPr>
          <p:nvPr>
            <p:ph type="sldNum" sz="quarter" idx="12"/>
          </p:nvPr>
        </p:nvSpPr>
        <p:spPr/>
        <p:txBody>
          <a:bodyPr/>
          <a:lstStyle/>
          <a:p>
            <a:fld id="{BB355F88-26A7-F644-9B8A-7C677D9B6F21}" type="slidenum">
              <a:rPr lang="en-US" smtClean="0"/>
              <a:pPr/>
              <a:t>13</a:t>
            </a:fld>
            <a:endParaRPr lang="en-US"/>
          </a:p>
        </p:txBody>
      </p:sp>
    </p:spTree>
    <p:extLst>
      <p:ext uri="{BB962C8B-B14F-4D97-AF65-F5344CB8AC3E}">
        <p14:creationId xmlns:p14="http://schemas.microsoft.com/office/powerpoint/2010/main" val="1138102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AC4867D-2F04-9E4A-8F57-A2B4F4684BEC}"/>
              </a:ext>
            </a:extLst>
          </p:cNvPr>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609600" y="1600201"/>
            <a:ext cx="7574632" cy="4525963"/>
          </a:xfrm>
        </p:spPr>
        <p:txBody>
          <a:bodyPr>
            <a:normAutofit fontScale="70000" lnSpcReduction="20000"/>
          </a:bodyPr>
          <a:lstStyle/>
          <a:p>
            <a:pPr>
              <a:lnSpc>
                <a:spcPct val="120000"/>
              </a:lnSpc>
            </a:pPr>
            <a:r>
              <a:rPr lang="en-US" dirty="0"/>
              <a:t>There is a large and relative stable installed base of STP MSU that are increasingly in need of replacement. </a:t>
            </a:r>
          </a:p>
          <a:p>
            <a:pPr>
              <a:lnSpc>
                <a:spcPct val="120000"/>
              </a:lnSpc>
            </a:pPr>
            <a:r>
              <a:rPr lang="en-US" dirty="0"/>
              <a:t>Security</a:t>
            </a:r>
          </a:p>
          <a:p>
            <a:pPr lvl="1">
              <a:lnSpc>
                <a:spcPct val="120000"/>
              </a:lnSpc>
            </a:pPr>
            <a:r>
              <a:rPr lang="en-US" dirty="0"/>
              <a:t>Security and privacy remain at the forefront of all operational and marketing activities for network operators. Legacy systems often cannot efficiently address the changing demands for configuration changes, and feature upgrades to address the ever-evolving threat </a:t>
            </a:r>
          </a:p>
          <a:p>
            <a:pPr>
              <a:lnSpc>
                <a:spcPct val="120000"/>
              </a:lnSpc>
            </a:pPr>
            <a:r>
              <a:rPr lang="en-US" dirty="0"/>
              <a:t>Cloud</a:t>
            </a:r>
          </a:p>
          <a:p>
            <a:pPr lvl="1">
              <a:lnSpc>
                <a:spcPct val="120000"/>
              </a:lnSpc>
            </a:pPr>
            <a:r>
              <a:rPr lang="en-US" dirty="0"/>
              <a:t>Cloud infrastructure is needed to provide the scalability, flexibility and speed to add features, etc.</a:t>
            </a:r>
          </a:p>
        </p:txBody>
      </p:sp>
      <p:sp>
        <p:nvSpPr>
          <p:cNvPr id="4" name="Date Placeholder 3"/>
          <p:cNvSpPr>
            <a:spLocks noGrp="1"/>
          </p:cNvSpPr>
          <p:nvPr>
            <p:ph type="dt" sz="half" idx="10"/>
          </p:nvPr>
        </p:nvSpPr>
        <p:spPr>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Exact Ventures, Inc</a:t>
            </a:r>
          </a:p>
          <a:p>
            <a:r>
              <a:rPr lang="en-US"/>
              <a:t>www.exactventures.com</a:t>
            </a:r>
            <a:endParaRPr lang="en-US" dirty="0"/>
          </a:p>
        </p:txBody>
      </p:sp>
      <p:sp>
        <p:nvSpPr>
          <p:cNvPr id="5" name="Footer Placeholder 4"/>
          <p:cNvSpPr>
            <a:spLocks noGrp="1"/>
          </p:cNvSpPr>
          <p:nvPr>
            <p:ph type="ftr" sz="quarter" idx="11"/>
          </p:nvPr>
        </p:nvSpPr>
        <p:spPr>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Exact Ventures Confidential</a:t>
            </a:r>
          </a:p>
        </p:txBody>
      </p:sp>
      <p:sp>
        <p:nvSpPr>
          <p:cNvPr id="6" name="Slide Number Placeholder 5"/>
          <p:cNvSpPr>
            <a:spLocks noGrp="1"/>
          </p:cNvSpPr>
          <p:nvPr>
            <p:ph type="sldNum" sz="quarter" idx="12"/>
          </p:nvPr>
        </p:nvSpPr>
        <p:spPr/>
        <p:txBody>
          <a:bodyPr/>
          <a:lstStyle/>
          <a:p>
            <a:fld id="{BB355F88-26A7-F644-9B8A-7C677D9B6F21}" type="slidenum">
              <a:rPr lang="en-US" smtClean="0"/>
              <a:t>14</a:t>
            </a:fld>
            <a:endParaRPr lang="en-US"/>
          </a:p>
        </p:txBody>
      </p:sp>
      <p:sp>
        <p:nvSpPr>
          <p:cNvPr id="7" name="TextBox 6">
            <a:extLst>
              <a:ext uri="{FF2B5EF4-FFF2-40B4-BE49-F238E27FC236}">
                <a16:creationId xmlns:a16="http://schemas.microsoft.com/office/drawing/2014/main" id="{0E4BA422-8555-344C-B314-5CC4877B5368}"/>
              </a:ext>
            </a:extLst>
          </p:cNvPr>
          <p:cNvSpPr txBox="1"/>
          <p:nvPr/>
        </p:nvSpPr>
        <p:spPr>
          <a:xfrm>
            <a:off x="9048328" y="1916832"/>
            <a:ext cx="2534072" cy="3693319"/>
          </a:xfrm>
          <a:prstGeom prst="rect">
            <a:avLst/>
          </a:prstGeom>
          <a:solidFill>
            <a:srgbClr val="EA3D3D"/>
          </a:solidFill>
          <a:ln w="28575">
            <a:solidFill>
              <a:schemeClr val="tx1"/>
            </a:solidFill>
          </a:ln>
        </p:spPr>
        <p:txBody>
          <a:bodyPr wrap="square" rtlCol="0">
            <a:spAutoFit/>
          </a:bodyPr>
          <a:lstStyle/>
          <a:p>
            <a:pPr algn="ctr"/>
            <a:r>
              <a:rPr lang="en-US" sz="1600" dirty="0">
                <a:solidFill>
                  <a:schemeClr val="bg1"/>
                </a:solidFill>
              </a:rPr>
              <a:t>Exact Ventures is an independent research and advisory firm that creates unbiased, enduring, quantitative market shares and forecasts for emerging, transitioning and intersecting high technology markets.</a:t>
            </a:r>
            <a:br>
              <a:rPr lang="en-US" sz="1600" dirty="0">
                <a:solidFill>
                  <a:schemeClr val="bg1"/>
                </a:solidFill>
              </a:rPr>
            </a:br>
            <a:endParaRPr lang="en-US" sz="1600" dirty="0">
              <a:solidFill>
                <a:schemeClr val="bg1"/>
              </a:solidFill>
            </a:endParaRPr>
          </a:p>
          <a:p>
            <a:pPr algn="ctr"/>
            <a:r>
              <a:rPr lang="en-US" sz="1400" dirty="0">
                <a:solidFill>
                  <a:schemeClr val="bg1"/>
                </a:solidFill>
              </a:rPr>
              <a:t>Twitter: @</a:t>
            </a:r>
            <a:r>
              <a:rPr lang="en-US" sz="1400" dirty="0" err="1">
                <a:solidFill>
                  <a:schemeClr val="bg1"/>
                </a:solidFill>
              </a:rPr>
              <a:t>exactventures</a:t>
            </a:r>
            <a:r>
              <a:rPr lang="en-US" sz="1400" b="1" dirty="0">
                <a:solidFill>
                  <a:schemeClr val="bg1"/>
                </a:solidFill>
              </a:rPr>
              <a:t> </a:t>
            </a:r>
            <a:br>
              <a:rPr lang="en-US" sz="1400" dirty="0">
                <a:solidFill>
                  <a:schemeClr val="bg1"/>
                </a:solidFill>
              </a:rPr>
            </a:br>
            <a:r>
              <a:rPr lang="en-US" sz="1400" dirty="0" err="1">
                <a:solidFill>
                  <a:schemeClr val="bg1"/>
                </a:solidFill>
              </a:rPr>
              <a:t>greg@exactventures.com</a:t>
            </a:r>
            <a:br>
              <a:rPr lang="en-US" sz="1400" dirty="0">
                <a:solidFill>
                  <a:schemeClr val="bg1"/>
                </a:solidFill>
              </a:rPr>
            </a:br>
            <a:r>
              <a:rPr lang="en-US" sz="1400" dirty="0" err="1">
                <a:solidFill>
                  <a:schemeClr val="bg1"/>
                </a:solidFill>
              </a:rPr>
              <a:t>www.exactventures.com</a:t>
            </a:r>
            <a:br>
              <a:rPr lang="en-US" sz="1600" dirty="0">
                <a:solidFill>
                  <a:schemeClr val="bg1"/>
                </a:solidFill>
              </a:rPr>
            </a:br>
            <a:endParaRPr lang="en-US" sz="1600" dirty="0">
              <a:solidFill>
                <a:schemeClr val="bg1"/>
              </a:solidFill>
            </a:endParaRPr>
          </a:p>
        </p:txBody>
      </p:sp>
    </p:spTree>
    <p:extLst>
      <p:ext uri="{BB962C8B-B14F-4D97-AF65-F5344CB8AC3E}">
        <p14:creationId xmlns:p14="http://schemas.microsoft.com/office/powerpoint/2010/main" val="4209129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CEAD0-73DE-2443-8300-A012FAF8533B}"/>
              </a:ext>
            </a:extLst>
          </p:cNvPr>
          <p:cNvSpPr>
            <a:spLocks noGrp="1"/>
          </p:cNvSpPr>
          <p:nvPr>
            <p:ph type="title"/>
          </p:nvPr>
        </p:nvSpPr>
        <p:spPr/>
        <p:txBody>
          <a:bodyPr/>
          <a:lstStyle/>
          <a:p>
            <a:r>
              <a:rPr lang="en-US" dirty="0"/>
              <a:t>POLL QUESTION #1</a:t>
            </a:r>
          </a:p>
        </p:txBody>
      </p:sp>
      <p:sp>
        <p:nvSpPr>
          <p:cNvPr id="3" name="Content Placeholder 2">
            <a:extLst>
              <a:ext uri="{FF2B5EF4-FFF2-40B4-BE49-F238E27FC236}">
                <a16:creationId xmlns:a16="http://schemas.microsoft.com/office/drawing/2014/main" id="{B09FB079-0B40-B942-8738-07E841A31759}"/>
              </a:ext>
            </a:extLst>
          </p:cNvPr>
          <p:cNvSpPr>
            <a:spLocks noGrp="1"/>
          </p:cNvSpPr>
          <p:nvPr>
            <p:ph idx="1"/>
          </p:nvPr>
        </p:nvSpPr>
        <p:spPr/>
        <p:txBody>
          <a:bodyPr>
            <a:noAutofit/>
          </a:bodyPr>
          <a:lstStyle/>
          <a:p>
            <a:pPr marL="0" indent="0">
              <a:buNone/>
            </a:pPr>
            <a:r>
              <a:rPr lang="en-GB" sz="2400" dirty="0"/>
              <a:t>What are your plans to modernize or replace your SS7 STPs?</a:t>
            </a:r>
          </a:p>
          <a:p>
            <a:endParaRPr lang="en-GB" sz="2400" dirty="0"/>
          </a:p>
          <a:p>
            <a:r>
              <a:rPr lang="en-GB" sz="2400" dirty="0"/>
              <a:t>Actively planning (investing within the next 6-12 months)</a:t>
            </a:r>
          </a:p>
          <a:p>
            <a:r>
              <a:rPr lang="en-GB" sz="2400" dirty="0"/>
              <a:t>Actively looking (investing within the next 12-24 months)</a:t>
            </a:r>
          </a:p>
          <a:p>
            <a:r>
              <a:rPr lang="en-GB" sz="2400" dirty="0"/>
              <a:t>Actively considering (investing beyond 24 months)</a:t>
            </a:r>
          </a:p>
          <a:p>
            <a:r>
              <a:rPr lang="en-GB" sz="2400" dirty="0"/>
              <a:t>Recently modernized/replaced (within the past 36 months)</a:t>
            </a:r>
          </a:p>
          <a:p>
            <a:r>
              <a:rPr lang="en-GB" sz="2400" dirty="0"/>
              <a:t>No current plans</a:t>
            </a:r>
          </a:p>
          <a:p>
            <a:endParaRPr lang="en-US" sz="2400" dirty="0"/>
          </a:p>
        </p:txBody>
      </p:sp>
    </p:spTree>
    <p:extLst>
      <p:ext uri="{BB962C8B-B14F-4D97-AF65-F5344CB8AC3E}">
        <p14:creationId xmlns:p14="http://schemas.microsoft.com/office/powerpoint/2010/main" val="3994526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view of a city at night&#10;&#10;Description automatically generated">
            <a:extLst>
              <a:ext uri="{FF2B5EF4-FFF2-40B4-BE49-F238E27FC236}">
                <a16:creationId xmlns:a16="http://schemas.microsoft.com/office/drawing/2014/main" id="{6F5C4AA6-C2E8-5D4E-8742-67DAD365A9B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12" name="Rectangle 11">
            <a:extLst>
              <a:ext uri="{FF2B5EF4-FFF2-40B4-BE49-F238E27FC236}">
                <a16:creationId xmlns:a16="http://schemas.microsoft.com/office/drawing/2014/main" id="{E8484711-219A-CF47-B765-A5FA389AFE92}"/>
              </a:ext>
            </a:extLst>
          </p:cNvPr>
          <p:cNvSpPr/>
          <p:nvPr/>
        </p:nvSpPr>
        <p:spPr>
          <a:xfrm>
            <a:off x="6096000" y="0"/>
            <a:ext cx="6096000" cy="6858000"/>
          </a:xfrm>
          <a:prstGeom prst="rect">
            <a:avLst/>
          </a:prstGeom>
          <a:solidFill>
            <a:srgbClr val="00206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6118D064-5B99-B940-8B62-5B0FF49E0870}"/>
              </a:ext>
            </a:extLst>
          </p:cNvPr>
          <p:cNvSpPr>
            <a:spLocks noGrp="1"/>
          </p:cNvSpPr>
          <p:nvPr>
            <p:ph type="body" sz="quarter" idx="11"/>
          </p:nvPr>
        </p:nvSpPr>
        <p:spPr>
          <a:xfrm>
            <a:off x="6600056" y="2133602"/>
            <a:ext cx="5210945" cy="1508125"/>
          </a:xfrm>
        </p:spPr>
        <p:txBody>
          <a:bodyPr/>
          <a:lstStyle/>
          <a:p>
            <a:r>
              <a:rPr lang="en-US" dirty="0"/>
              <a:t>DISRUPTION, EOL &amp; EVOLUTION</a:t>
            </a:r>
          </a:p>
        </p:txBody>
      </p:sp>
      <p:sp>
        <p:nvSpPr>
          <p:cNvPr id="6" name="Text Placeholder 5">
            <a:extLst>
              <a:ext uri="{FF2B5EF4-FFF2-40B4-BE49-F238E27FC236}">
                <a16:creationId xmlns:a16="http://schemas.microsoft.com/office/drawing/2014/main" id="{6CDD5171-2394-2F46-9917-2CA47B6C2459}"/>
              </a:ext>
            </a:extLst>
          </p:cNvPr>
          <p:cNvSpPr>
            <a:spLocks noGrp="1"/>
          </p:cNvSpPr>
          <p:nvPr>
            <p:ph type="body" sz="quarter" idx="12"/>
          </p:nvPr>
        </p:nvSpPr>
        <p:spPr>
          <a:xfrm>
            <a:off x="6456040" y="3867150"/>
            <a:ext cx="5354961" cy="508000"/>
          </a:xfrm>
        </p:spPr>
        <p:txBody>
          <a:bodyPr/>
          <a:lstStyle/>
          <a:p>
            <a:r>
              <a:rPr lang="en-US" sz="2000" dirty="0"/>
              <a:t>Market observations from a</a:t>
            </a:r>
          </a:p>
          <a:p>
            <a:r>
              <a:rPr lang="en-US" sz="2000" dirty="0"/>
              <a:t>core network signaling vendor</a:t>
            </a:r>
          </a:p>
          <a:p>
            <a:endParaRPr lang="en-US" dirty="0"/>
          </a:p>
          <a:p>
            <a:endParaRPr lang="en-US" dirty="0"/>
          </a:p>
          <a:p>
            <a:r>
              <a:rPr lang="en-US" dirty="0"/>
              <a:t>Matt Rosenberg - NetNumber</a:t>
            </a:r>
          </a:p>
        </p:txBody>
      </p:sp>
      <p:pic>
        <p:nvPicPr>
          <p:cNvPr id="7" name="Picture 6">
            <a:extLst>
              <a:ext uri="{FF2B5EF4-FFF2-40B4-BE49-F238E27FC236}">
                <a16:creationId xmlns:a16="http://schemas.microsoft.com/office/drawing/2014/main" id="{2469536A-C3A1-5648-AE87-A0E8B53C0D6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26762" y="5921896"/>
            <a:ext cx="2565238" cy="936104"/>
          </a:xfrm>
          <a:prstGeom prst="rect">
            <a:avLst/>
          </a:prstGeom>
          <a:solidFill>
            <a:schemeClr val="bg1"/>
          </a:solidFill>
        </p:spPr>
      </p:pic>
    </p:spTree>
    <p:extLst>
      <p:ext uri="{BB962C8B-B14F-4D97-AF65-F5344CB8AC3E}">
        <p14:creationId xmlns:p14="http://schemas.microsoft.com/office/powerpoint/2010/main" val="3551592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7614A3C-4B3B-6241-A5E6-F83F08DCA826}"/>
              </a:ext>
            </a:extLst>
          </p:cNvPr>
          <p:cNvSpPr/>
          <p:nvPr/>
        </p:nvSpPr>
        <p:spPr>
          <a:xfrm>
            <a:off x="0" y="980727"/>
            <a:ext cx="12192000" cy="5314421"/>
          </a:xfrm>
          <a:prstGeom prst="rect">
            <a:avLst/>
          </a:prstGeom>
          <a:solidFill>
            <a:srgbClr val="0303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237D2067-D4BF-0A41-9D18-021D77016A17}"/>
              </a:ext>
            </a:extLst>
          </p:cNvPr>
          <p:cNvSpPr>
            <a:spLocks noGrp="1"/>
          </p:cNvSpPr>
          <p:nvPr>
            <p:ph type="title"/>
          </p:nvPr>
        </p:nvSpPr>
        <p:spPr/>
        <p:txBody>
          <a:bodyPr/>
          <a:lstStyle/>
          <a:p>
            <a:pPr lvl="0"/>
            <a:r>
              <a:rPr lang="en-GB" dirty="0"/>
              <a:t>A dichotomy of sorts</a:t>
            </a:r>
          </a:p>
        </p:txBody>
      </p:sp>
      <p:pic>
        <p:nvPicPr>
          <p:cNvPr id="8" name="Content Placeholder 7" descr="A person wearing glasses&#10;&#10;Description automatically generated">
            <a:extLst>
              <a:ext uri="{FF2B5EF4-FFF2-40B4-BE49-F238E27FC236}">
                <a16:creationId xmlns:a16="http://schemas.microsoft.com/office/drawing/2014/main" id="{764DFA5D-3034-414F-A106-B6BE8EC874E6}"/>
              </a:ext>
            </a:extLst>
          </p:cNvPr>
          <p:cNvPicPr>
            <a:picLocks noGrp="1" noChangeAspect="1"/>
          </p:cNvPicPr>
          <p:nvPr>
            <p:ph sz="quarter" idx="11"/>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2099556" y="980728"/>
            <a:ext cx="7992888" cy="5314421"/>
          </a:xfrm>
        </p:spPr>
      </p:pic>
      <p:grpSp>
        <p:nvGrpSpPr>
          <p:cNvPr id="15" name="Group 14">
            <a:extLst>
              <a:ext uri="{FF2B5EF4-FFF2-40B4-BE49-F238E27FC236}">
                <a16:creationId xmlns:a16="http://schemas.microsoft.com/office/drawing/2014/main" id="{E426517E-F690-BB4F-8F1D-7A7BE93AA7A8}"/>
              </a:ext>
            </a:extLst>
          </p:cNvPr>
          <p:cNvGrpSpPr/>
          <p:nvPr/>
        </p:nvGrpSpPr>
        <p:grpSpPr>
          <a:xfrm>
            <a:off x="191344" y="2060848"/>
            <a:ext cx="3816424" cy="1800200"/>
            <a:chOff x="191344" y="2060848"/>
            <a:chExt cx="3816424" cy="1800200"/>
          </a:xfrm>
        </p:grpSpPr>
        <p:sp>
          <p:nvSpPr>
            <p:cNvPr id="10" name="TextBox 9">
              <a:extLst>
                <a:ext uri="{FF2B5EF4-FFF2-40B4-BE49-F238E27FC236}">
                  <a16:creationId xmlns:a16="http://schemas.microsoft.com/office/drawing/2014/main" id="{78C2D178-644F-F348-A414-86EFF644A384}"/>
                </a:ext>
              </a:extLst>
            </p:cNvPr>
            <p:cNvSpPr txBox="1"/>
            <p:nvPr/>
          </p:nvSpPr>
          <p:spPr>
            <a:xfrm>
              <a:off x="460510" y="2514600"/>
              <a:ext cx="3096344" cy="914400"/>
            </a:xfrm>
            <a:prstGeom prst="rect">
              <a:avLst/>
            </a:prstGeom>
            <a:solidFill>
              <a:srgbClr val="050505"/>
            </a:solidFill>
          </p:spPr>
          <p:txBody>
            <a:bodyPr wrap="square" lIns="0" tIns="0" rIns="0" bIns="0" rtlCol="0" anchor="t" anchorCtr="0">
              <a:noAutofit/>
            </a:bodyPr>
            <a:lstStyle>
              <a:defPPr>
                <a:defRPr lang="en-US"/>
              </a:defPPr>
              <a:lvl1pPr algn="ctr">
                <a:defRPr sz="2400">
                  <a:solidFill>
                    <a:schemeClr val="bg1"/>
                  </a:solidFill>
                  <a:latin typeface="Franklin Gothic Medium Cond" panose="020B0606030402020204" pitchFamily="34" charset="0"/>
                </a:defRPr>
              </a:lvl1pPr>
            </a:lstStyle>
            <a:p>
              <a:r>
                <a:rPr lang="en-US" sz="1800" dirty="0">
                  <a:solidFill>
                    <a:srgbClr val="00B0F0"/>
                  </a:solidFill>
                  <a:latin typeface="+mn-lt"/>
                </a:rPr>
                <a:t>LEGACY NETWORK EVOLUTION BUDGET PRESSURES</a:t>
              </a:r>
            </a:p>
          </p:txBody>
        </p:sp>
        <p:sp>
          <p:nvSpPr>
            <p:cNvPr id="14" name="Cloud Callout 13">
              <a:extLst>
                <a:ext uri="{FF2B5EF4-FFF2-40B4-BE49-F238E27FC236}">
                  <a16:creationId xmlns:a16="http://schemas.microsoft.com/office/drawing/2014/main" id="{EF8C5302-D9DC-C54F-B1E6-2E92531241B4}"/>
                </a:ext>
              </a:extLst>
            </p:cNvPr>
            <p:cNvSpPr/>
            <p:nvPr/>
          </p:nvSpPr>
          <p:spPr>
            <a:xfrm>
              <a:off x="191344" y="2060848"/>
              <a:ext cx="3816424" cy="1800200"/>
            </a:xfrm>
            <a:prstGeom prst="cloudCallout">
              <a:avLst>
                <a:gd name="adj1" fmla="val 61694"/>
                <a:gd name="adj2" fmla="val 46736"/>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3" name="Rectangle 12">
            <a:extLst>
              <a:ext uri="{FF2B5EF4-FFF2-40B4-BE49-F238E27FC236}">
                <a16:creationId xmlns:a16="http://schemas.microsoft.com/office/drawing/2014/main" id="{8EA50B1B-0B76-CE4D-B6FE-3E77256CA616}"/>
              </a:ext>
            </a:extLst>
          </p:cNvPr>
          <p:cNvSpPr/>
          <p:nvPr/>
        </p:nvSpPr>
        <p:spPr>
          <a:xfrm>
            <a:off x="10200715" y="6064316"/>
            <a:ext cx="2028119" cy="230832"/>
          </a:xfrm>
          <a:prstGeom prst="rect">
            <a:avLst/>
          </a:prstGeom>
        </p:spPr>
        <p:txBody>
          <a:bodyPr wrap="none">
            <a:spAutoFit/>
          </a:bodyPr>
          <a:lstStyle/>
          <a:p>
            <a:r>
              <a:rPr lang="en-GB" sz="900" dirty="0">
                <a:solidFill>
                  <a:schemeClr val="bg1"/>
                </a:solidFill>
                <a:latin typeface="-apple-system"/>
              </a:rPr>
              <a:t>Photo by </a:t>
            </a:r>
            <a:r>
              <a:rPr lang="en-GB" sz="900" dirty="0">
                <a:solidFill>
                  <a:schemeClr val="bg1"/>
                </a:solidFill>
                <a:latin typeface="-apple-system"/>
                <a:hlinkClick r:id="rId5">
                  <a:extLst>
                    <a:ext uri="{A12FA001-AC4F-418D-AE19-62706E023703}">
                      <ahyp:hlinkClr xmlns:ahyp="http://schemas.microsoft.com/office/drawing/2018/hyperlinkcolor" val="tx"/>
                    </a:ext>
                  </a:extLst>
                </a:hlinkClick>
              </a:rPr>
              <a:t>Feliphe Schiarolli</a:t>
            </a:r>
            <a:r>
              <a:rPr lang="en-GB" sz="900" dirty="0">
                <a:solidFill>
                  <a:schemeClr val="bg1"/>
                </a:solidFill>
                <a:latin typeface="-apple-system"/>
              </a:rPr>
              <a:t> on </a:t>
            </a:r>
            <a:r>
              <a:rPr lang="en-GB" sz="900" dirty="0">
                <a:solidFill>
                  <a:schemeClr val="bg1"/>
                </a:solidFill>
                <a:latin typeface="-apple-system"/>
                <a:hlinkClick r:id="rId6">
                  <a:extLst>
                    <a:ext uri="{A12FA001-AC4F-418D-AE19-62706E023703}">
                      <ahyp:hlinkClr xmlns:ahyp="http://schemas.microsoft.com/office/drawing/2018/hyperlinkcolor" val="tx"/>
                    </a:ext>
                  </a:extLst>
                </a:hlinkClick>
              </a:rPr>
              <a:t>Unsplash</a:t>
            </a:r>
            <a:endParaRPr lang="en-US" sz="900" dirty="0">
              <a:solidFill>
                <a:schemeClr val="bg1"/>
              </a:solidFill>
            </a:endParaRPr>
          </a:p>
        </p:txBody>
      </p:sp>
      <p:grpSp>
        <p:nvGrpSpPr>
          <p:cNvPr id="17" name="Group 16">
            <a:extLst>
              <a:ext uri="{FF2B5EF4-FFF2-40B4-BE49-F238E27FC236}">
                <a16:creationId xmlns:a16="http://schemas.microsoft.com/office/drawing/2014/main" id="{3FB54B0B-4D48-6843-9CE7-59B70F8E76C3}"/>
              </a:ext>
            </a:extLst>
          </p:cNvPr>
          <p:cNvGrpSpPr/>
          <p:nvPr/>
        </p:nvGrpSpPr>
        <p:grpSpPr>
          <a:xfrm>
            <a:off x="8040216" y="1340768"/>
            <a:ext cx="3816424" cy="1800200"/>
            <a:chOff x="8040216" y="1340768"/>
            <a:chExt cx="3816424" cy="1800200"/>
          </a:xfrm>
        </p:grpSpPr>
        <p:sp>
          <p:nvSpPr>
            <p:cNvPr id="11" name="Cloud Callout 10">
              <a:extLst>
                <a:ext uri="{FF2B5EF4-FFF2-40B4-BE49-F238E27FC236}">
                  <a16:creationId xmlns:a16="http://schemas.microsoft.com/office/drawing/2014/main" id="{7A6ECB59-A135-1C4D-A062-00230811E420}"/>
                </a:ext>
              </a:extLst>
            </p:cNvPr>
            <p:cNvSpPr/>
            <p:nvPr/>
          </p:nvSpPr>
          <p:spPr>
            <a:xfrm>
              <a:off x="8040216" y="1340768"/>
              <a:ext cx="3816424" cy="1800200"/>
            </a:xfrm>
            <a:prstGeom prst="cloudCallout">
              <a:avLst>
                <a:gd name="adj1" fmla="val -52114"/>
                <a:gd name="adj2" fmla="val 75661"/>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TextBox 11">
              <a:extLst>
                <a:ext uri="{FF2B5EF4-FFF2-40B4-BE49-F238E27FC236}">
                  <a16:creationId xmlns:a16="http://schemas.microsoft.com/office/drawing/2014/main" id="{2D935470-294A-E649-9F61-8A73A4BE36A9}"/>
                </a:ext>
              </a:extLst>
            </p:cNvPr>
            <p:cNvSpPr txBox="1"/>
            <p:nvPr/>
          </p:nvSpPr>
          <p:spPr>
            <a:xfrm>
              <a:off x="8485511" y="1700808"/>
              <a:ext cx="2925833" cy="914400"/>
            </a:xfrm>
            <a:prstGeom prst="rect">
              <a:avLst/>
            </a:prstGeom>
            <a:solidFill>
              <a:srgbClr val="050505"/>
            </a:solidFill>
          </p:spPr>
          <p:txBody>
            <a:bodyPr wrap="square" lIns="0" tIns="0" rIns="0" bIns="0" rtlCol="0" anchor="t" anchorCtr="0">
              <a:noAutofit/>
            </a:bodyPr>
            <a:lstStyle/>
            <a:p>
              <a:pPr algn="ctr"/>
              <a:r>
                <a:rPr lang="en-US" dirty="0">
                  <a:solidFill>
                    <a:srgbClr val="00B0F0"/>
                  </a:solidFill>
                </a:rPr>
                <a:t>NEED TO PROTECT LEGACY REVENUE STREAMS AND CUSTOMERS</a:t>
              </a:r>
            </a:p>
          </p:txBody>
        </p:sp>
      </p:grpSp>
    </p:spTree>
    <p:extLst>
      <p:ext uri="{BB962C8B-B14F-4D97-AF65-F5344CB8AC3E}">
        <p14:creationId xmlns:p14="http://schemas.microsoft.com/office/powerpoint/2010/main" val="2296955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par>
                          <p:cTn id="8" fill="hold">
                            <p:stCondLst>
                              <p:cond delay="500"/>
                            </p:stCondLst>
                            <p:childTnLst>
                              <p:par>
                                <p:cTn id="9" presetID="9" presetClass="entr" presetSubtype="0" fill="hold" nodeType="afterEffect">
                                  <p:stCondLst>
                                    <p:cond delay="1000"/>
                                  </p:stCondLst>
                                  <p:childTnLst>
                                    <p:set>
                                      <p:cBhvr>
                                        <p:cTn id="10" dur="1" fill="hold">
                                          <p:stCondLst>
                                            <p:cond delay="0"/>
                                          </p:stCondLst>
                                        </p:cTn>
                                        <p:tgtEl>
                                          <p:spTgt spid="17"/>
                                        </p:tgtEl>
                                        <p:attrNameLst>
                                          <p:attrName>style.visibility</p:attrName>
                                        </p:attrNameLst>
                                      </p:cBhvr>
                                      <p:to>
                                        <p:strVal val="visible"/>
                                      </p:to>
                                    </p:set>
                                    <p:animEffect transition="in" filter="dissolv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82AE51-B7D0-934D-98DF-213C954BB0BC}"/>
              </a:ext>
            </a:extLst>
          </p:cNvPr>
          <p:cNvSpPr/>
          <p:nvPr/>
        </p:nvSpPr>
        <p:spPr>
          <a:xfrm>
            <a:off x="0" y="980727"/>
            <a:ext cx="12192000" cy="531442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237D2067-D4BF-0A41-9D18-021D77016A17}"/>
              </a:ext>
            </a:extLst>
          </p:cNvPr>
          <p:cNvSpPr>
            <a:spLocks noGrp="1"/>
          </p:cNvSpPr>
          <p:nvPr>
            <p:ph type="title"/>
          </p:nvPr>
        </p:nvSpPr>
        <p:spPr/>
        <p:txBody>
          <a:bodyPr/>
          <a:lstStyle/>
          <a:p>
            <a:pPr lvl="0"/>
            <a:r>
              <a:rPr lang="en-GB" dirty="0"/>
              <a:t>Parallel levels of stress</a:t>
            </a:r>
          </a:p>
        </p:txBody>
      </p:sp>
      <p:pic>
        <p:nvPicPr>
          <p:cNvPr id="6" name="Picture 5">
            <a:extLst>
              <a:ext uri="{FF2B5EF4-FFF2-40B4-BE49-F238E27FC236}">
                <a16:creationId xmlns:a16="http://schemas.microsoft.com/office/drawing/2014/main" id="{B706BCD7-62D8-3E4D-9DF0-47A1BEC3A77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57698" y="980728"/>
            <a:ext cx="8676604" cy="5314420"/>
          </a:xfrm>
          <a:prstGeom prst="rect">
            <a:avLst/>
          </a:prstGeom>
        </p:spPr>
      </p:pic>
      <p:sp>
        <p:nvSpPr>
          <p:cNvPr id="7" name="TextBox 6">
            <a:extLst>
              <a:ext uri="{FF2B5EF4-FFF2-40B4-BE49-F238E27FC236}">
                <a16:creationId xmlns:a16="http://schemas.microsoft.com/office/drawing/2014/main" id="{A9B29F77-1148-4E47-A7CB-784B33B29E74}"/>
              </a:ext>
            </a:extLst>
          </p:cNvPr>
          <p:cNvSpPr txBox="1"/>
          <p:nvPr/>
        </p:nvSpPr>
        <p:spPr>
          <a:xfrm>
            <a:off x="9192344" y="4149080"/>
            <a:ext cx="2232248" cy="914400"/>
          </a:xfrm>
          <a:prstGeom prst="rect">
            <a:avLst/>
          </a:prstGeom>
          <a:noFill/>
        </p:spPr>
        <p:txBody>
          <a:bodyPr wrap="square" lIns="0" tIns="0" rIns="0" bIns="0" rtlCol="0" anchor="t" anchorCtr="0">
            <a:noAutofit/>
          </a:bodyPr>
          <a:lstStyle/>
          <a:p>
            <a:pPr algn="ctr"/>
            <a:r>
              <a:rPr lang="en-US" sz="2400" b="1" dirty="0">
                <a:solidFill>
                  <a:schemeClr val="bg1"/>
                </a:solidFill>
              </a:rPr>
              <a:t>TIME’S UP FOR CARRIERS!</a:t>
            </a:r>
          </a:p>
        </p:txBody>
      </p:sp>
      <p:sp>
        <p:nvSpPr>
          <p:cNvPr id="9" name="TextBox 8">
            <a:extLst>
              <a:ext uri="{FF2B5EF4-FFF2-40B4-BE49-F238E27FC236}">
                <a16:creationId xmlns:a16="http://schemas.microsoft.com/office/drawing/2014/main" id="{10465780-D756-5746-97D3-2E658DE8D86F}"/>
              </a:ext>
            </a:extLst>
          </p:cNvPr>
          <p:cNvSpPr txBox="1"/>
          <p:nvPr/>
        </p:nvSpPr>
        <p:spPr>
          <a:xfrm>
            <a:off x="263352" y="1484784"/>
            <a:ext cx="3888432" cy="1847056"/>
          </a:xfrm>
          <a:prstGeom prst="rect">
            <a:avLst/>
          </a:prstGeom>
          <a:noFill/>
          <a:ln>
            <a:noFill/>
          </a:ln>
        </p:spPr>
        <p:txBody>
          <a:bodyPr wrap="square" lIns="0" tIns="0" rIns="0" bIns="0" rtlCol="0" anchor="ctr" anchorCtr="0">
            <a:noAutofit/>
          </a:bodyPr>
          <a:lstStyle/>
          <a:p>
            <a:pPr algn="ctr"/>
            <a:r>
              <a:rPr lang="en-US" sz="1600" b="1" u="sng" dirty="0">
                <a:solidFill>
                  <a:srgbClr val="00B0F0"/>
                </a:solidFill>
              </a:rPr>
              <a:t>VENDORS</a:t>
            </a:r>
            <a:endParaRPr lang="en-US" sz="1600" dirty="0">
              <a:solidFill>
                <a:srgbClr val="00B0F0"/>
              </a:solidFill>
            </a:endParaRPr>
          </a:p>
          <a:p>
            <a:pPr algn="ctr"/>
            <a:endParaRPr lang="en-US" sz="1600" dirty="0">
              <a:solidFill>
                <a:srgbClr val="00B0F0"/>
              </a:solidFill>
            </a:endParaRPr>
          </a:p>
          <a:p>
            <a:pPr algn="ctr"/>
            <a:r>
              <a:rPr lang="en-US" sz="1600" dirty="0">
                <a:solidFill>
                  <a:srgbClr val="00B0F0"/>
                </a:solidFill>
              </a:rPr>
              <a:t>SS7 INVESTMENT ABANDONED </a:t>
            </a:r>
          </a:p>
          <a:p>
            <a:pPr algn="ctr"/>
            <a:r>
              <a:rPr lang="en-US" sz="1600" dirty="0">
                <a:solidFill>
                  <a:srgbClr val="00B0F0"/>
                </a:solidFill>
              </a:rPr>
              <a:t>FOCUS ON FUTURE ONLY</a:t>
            </a:r>
          </a:p>
          <a:p>
            <a:pPr algn="ctr"/>
            <a:r>
              <a:rPr lang="en-US" sz="1600" dirty="0">
                <a:solidFill>
                  <a:srgbClr val="00B0F0"/>
                </a:solidFill>
              </a:rPr>
              <a:t>FEATURES DISCONTINUED</a:t>
            </a:r>
          </a:p>
          <a:p>
            <a:pPr algn="ctr"/>
            <a:r>
              <a:rPr lang="en-US" sz="1600" dirty="0">
                <a:solidFill>
                  <a:srgbClr val="00B0F0"/>
                </a:solidFill>
              </a:rPr>
              <a:t>STEM &amp;</a:t>
            </a:r>
          </a:p>
          <a:p>
            <a:pPr algn="ctr"/>
            <a:r>
              <a:rPr lang="en-US" sz="1600" dirty="0">
                <a:solidFill>
                  <a:srgbClr val="00B0F0"/>
                </a:solidFill>
              </a:rPr>
              <a:t>STP END-OF-LIFE</a:t>
            </a:r>
          </a:p>
        </p:txBody>
      </p:sp>
    </p:spTree>
    <p:extLst>
      <p:ext uri="{BB962C8B-B14F-4D97-AF65-F5344CB8AC3E}">
        <p14:creationId xmlns:p14="http://schemas.microsoft.com/office/powerpoint/2010/main" val="393732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7D2067-D4BF-0A41-9D18-021D77016A17}"/>
              </a:ext>
            </a:extLst>
          </p:cNvPr>
          <p:cNvSpPr>
            <a:spLocks noGrp="1"/>
          </p:cNvSpPr>
          <p:nvPr>
            <p:ph type="title"/>
          </p:nvPr>
        </p:nvSpPr>
        <p:spPr/>
        <p:txBody>
          <a:bodyPr/>
          <a:lstStyle/>
          <a:p>
            <a:pPr lvl="0"/>
            <a:r>
              <a:rPr lang="en-GB" dirty="0"/>
              <a:t>Technology evolution</a:t>
            </a:r>
          </a:p>
        </p:txBody>
      </p:sp>
      <p:pic>
        <p:nvPicPr>
          <p:cNvPr id="6" name="Picture 5">
            <a:extLst>
              <a:ext uri="{FF2B5EF4-FFF2-40B4-BE49-F238E27FC236}">
                <a16:creationId xmlns:a16="http://schemas.microsoft.com/office/drawing/2014/main" id="{7ECE179F-89D8-5541-B014-D99485A811D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980728"/>
            <a:ext cx="12192000" cy="5544616"/>
          </a:xfrm>
          <a:prstGeom prst="rect">
            <a:avLst/>
          </a:prstGeom>
          <a:ln>
            <a:noFill/>
          </a:ln>
        </p:spPr>
      </p:pic>
      <p:graphicFrame>
        <p:nvGraphicFramePr>
          <p:cNvPr id="7" name="Diagram 6">
            <a:extLst>
              <a:ext uri="{FF2B5EF4-FFF2-40B4-BE49-F238E27FC236}">
                <a16:creationId xmlns:a16="http://schemas.microsoft.com/office/drawing/2014/main" id="{5B2AC16B-ACCA-1D47-88DE-DAFF13B1EE62}"/>
              </a:ext>
            </a:extLst>
          </p:cNvPr>
          <p:cNvGraphicFramePr/>
          <p:nvPr>
            <p:extLst>
              <p:ext uri="{D42A27DB-BD31-4B8C-83A1-F6EECF244321}">
                <p14:modId xmlns:p14="http://schemas.microsoft.com/office/powerpoint/2010/main" val="69469061"/>
              </p:ext>
            </p:extLst>
          </p:nvPr>
        </p:nvGraphicFramePr>
        <p:xfrm>
          <a:off x="659396" y="4930862"/>
          <a:ext cx="10873208" cy="9978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angle 7">
            <a:extLst>
              <a:ext uri="{FF2B5EF4-FFF2-40B4-BE49-F238E27FC236}">
                <a16:creationId xmlns:a16="http://schemas.microsoft.com/office/drawing/2014/main" id="{BDC7CCEB-0EDF-9144-9643-B48AE82270AE}"/>
              </a:ext>
            </a:extLst>
          </p:cNvPr>
          <p:cNvSpPr/>
          <p:nvPr/>
        </p:nvSpPr>
        <p:spPr>
          <a:xfrm>
            <a:off x="0" y="6038538"/>
            <a:ext cx="12192000" cy="369332"/>
          </a:xfrm>
          <a:prstGeom prst="rect">
            <a:avLst/>
          </a:prstGeom>
        </p:spPr>
        <p:txBody>
          <a:bodyPr wrap="square">
            <a:spAutoFit/>
          </a:bodyPr>
          <a:lstStyle/>
          <a:p>
            <a:pPr algn="ctr"/>
            <a:r>
              <a:rPr lang="en-US" dirty="0">
                <a:solidFill>
                  <a:schemeClr val="bg1"/>
                </a:solidFill>
              </a:rPr>
              <a:t>Mobility – Authentication - Fraud-Protection – Security – IoT/M2M – VoLTE – 5G</a:t>
            </a:r>
          </a:p>
        </p:txBody>
      </p:sp>
    </p:spTree>
    <p:extLst>
      <p:ext uri="{BB962C8B-B14F-4D97-AF65-F5344CB8AC3E}">
        <p14:creationId xmlns:p14="http://schemas.microsoft.com/office/powerpoint/2010/main" val="1064018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graphicEl>
                                              <a:dgm id="{544458DF-8810-0749-ACBD-668FE641583B}"/>
                                            </p:graphicEl>
                                          </p:spTgt>
                                        </p:tgtEl>
                                        <p:attrNameLst>
                                          <p:attrName>style.visibility</p:attrName>
                                        </p:attrNameLst>
                                      </p:cBhvr>
                                      <p:to>
                                        <p:strVal val="visible"/>
                                      </p:to>
                                    </p:set>
                                    <p:anim calcmode="lin" valueType="num">
                                      <p:cBhvr additive="base">
                                        <p:cTn id="7" dur="500" fill="hold"/>
                                        <p:tgtEl>
                                          <p:spTgt spid="7">
                                            <p:graphicEl>
                                              <a:dgm id="{544458DF-8810-0749-ACBD-668FE641583B}"/>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graphicEl>
                                              <a:dgm id="{544458DF-8810-0749-ACBD-668FE641583B}"/>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graphicEl>
                                              <a:dgm id="{DC6D170F-99BB-214C-9984-20DB8347CA71}"/>
                                            </p:graphicEl>
                                          </p:spTgt>
                                        </p:tgtEl>
                                        <p:attrNameLst>
                                          <p:attrName>style.visibility</p:attrName>
                                        </p:attrNameLst>
                                      </p:cBhvr>
                                      <p:to>
                                        <p:strVal val="visible"/>
                                      </p:to>
                                    </p:set>
                                    <p:anim calcmode="lin" valueType="num">
                                      <p:cBhvr additive="base">
                                        <p:cTn id="13" dur="500" fill="hold"/>
                                        <p:tgtEl>
                                          <p:spTgt spid="7">
                                            <p:graphicEl>
                                              <a:dgm id="{DC6D170F-99BB-214C-9984-20DB8347CA71}"/>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graphicEl>
                                              <a:dgm id="{DC6D170F-99BB-214C-9984-20DB8347CA71}"/>
                                            </p:graphic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7">
                                            <p:graphicEl>
                                              <a:dgm id="{8F757202-7096-0142-9F75-65A68289E0BA}"/>
                                            </p:graphicEl>
                                          </p:spTgt>
                                        </p:tgtEl>
                                        <p:attrNameLst>
                                          <p:attrName>style.visibility</p:attrName>
                                        </p:attrNameLst>
                                      </p:cBhvr>
                                      <p:to>
                                        <p:strVal val="visible"/>
                                      </p:to>
                                    </p:set>
                                    <p:anim calcmode="lin" valueType="num">
                                      <p:cBhvr additive="base">
                                        <p:cTn id="17" dur="500" fill="hold"/>
                                        <p:tgtEl>
                                          <p:spTgt spid="7">
                                            <p:graphicEl>
                                              <a:dgm id="{8F757202-7096-0142-9F75-65A68289E0BA}"/>
                                            </p:graphic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7">
                                            <p:graphicEl>
                                              <a:dgm id="{8F757202-7096-0142-9F75-65A68289E0BA}"/>
                                            </p:graphic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7">
                                            <p:graphicEl>
                                              <a:dgm id="{B351897F-6650-0942-B5C8-4387E4374E63}"/>
                                            </p:graphicEl>
                                          </p:spTgt>
                                        </p:tgtEl>
                                        <p:attrNameLst>
                                          <p:attrName>style.visibility</p:attrName>
                                        </p:attrNameLst>
                                      </p:cBhvr>
                                      <p:to>
                                        <p:strVal val="visible"/>
                                      </p:to>
                                    </p:set>
                                    <p:anim calcmode="lin" valueType="num">
                                      <p:cBhvr additive="base">
                                        <p:cTn id="23" dur="500" fill="hold"/>
                                        <p:tgtEl>
                                          <p:spTgt spid="7">
                                            <p:graphicEl>
                                              <a:dgm id="{B351897F-6650-0942-B5C8-4387E4374E63}"/>
                                            </p:graphic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7">
                                            <p:graphicEl>
                                              <a:dgm id="{B351897F-6650-0942-B5C8-4387E4374E63}"/>
                                            </p:graphic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7">
                                            <p:graphicEl>
                                              <a:dgm id="{779B07D7-D86A-144F-B6C9-3B7A4DB3F4A7}"/>
                                            </p:graphicEl>
                                          </p:spTgt>
                                        </p:tgtEl>
                                        <p:attrNameLst>
                                          <p:attrName>style.visibility</p:attrName>
                                        </p:attrNameLst>
                                      </p:cBhvr>
                                      <p:to>
                                        <p:strVal val="visible"/>
                                      </p:to>
                                    </p:set>
                                    <p:anim calcmode="lin" valueType="num">
                                      <p:cBhvr additive="base">
                                        <p:cTn id="27" dur="500" fill="hold"/>
                                        <p:tgtEl>
                                          <p:spTgt spid="7">
                                            <p:graphicEl>
                                              <a:dgm id="{779B07D7-D86A-144F-B6C9-3B7A4DB3F4A7}"/>
                                            </p:graphic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7">
                                            <p:graphicEl>
                                              <a:dgm id="{779B07D7-D86A-144F-B6C9-3B7A4DB3F4A7}"/>
                                            </p:graphicEl>
                                          </p:spTgt>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9" presetClass="entr" presetSubtype="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dissolv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7D2067-D4BF-0A41-9D18-021D77016A17}"/>
              </a:ext>
            </a:extLst>
          </p:cNvPr>
          <p:cNvSpPr>
            <a:spLocks noGrp="1"/>
          </p:cNvSpPr>
          <p:nvPr>
            <p:ph type="title"/>
          </p:nvPr>
        </p:nvSpPr>
        <p:spPr/>
        <p:txBody>
          <a:bodyPr/>
          <a:lstStyle/>
          <a:p>
            <a:pPr lvl="0"/>
            <a:r>
              <a:rPr lang="en-GB" dirty="0"/>
              <a:t>Don’t get left behind with your SS7 refresh</a:t>
            </a:r>
            <a:br>
              <a:rPr lang="en-GB" dirty="0"/>
            </a:br>
            <a:r>
              <a:rPr lang="en-GB" sz="1400" dirty="0"/>
              <a:t>Transforming an End-of-Life situation into a Network Modernisation Opportunity</a:t>
            </a:r>
            <a:endParaRPr lang="en-US" dirty="0"/>
          </a:p>
        </p:txBody>
      </p:sp>
      <p:sp>
        <p:nvSpPr>
          <p:cNvPr id="7" name="Text Placeholder 6">
            <a:extLst>
              <a:ext uri="{FF2B5EF4-FFF2-40B4-BE49-F238E27FC236}">
                <a16:creationId xmlns:a16="http://schemas.microsoft.com/office/drawing/2014/main" id="{176E80CF-8B36-164A-A9AC-345FEBBFC75A}"/>
              </a:ext>
            </a:extLst>
          </p:cNvPr>
          <p:cNvSpPr>
            <a:spLocks noGrp="1"/>
          </p:cNvSpPr>
          <p:nvPr>
            <p:ph type="body" sz="quarter" idx="11"/>
          </p:nvPr>
        </p:nvSpPr>
        <p:spPr>
          <a:xfrm>
            <a:off x="6301617" y="908721"/>
            <a:ext cx="5486400" cy="457200"/>
          </a:xfrm>
        </p:spPr>
        <p:txBody>
          <a:bodyPr/>
          <a:lstStyle/>
          <a:p>
            <a:pPr algn="ctr"/>
            <a:r>
              <a:rPr lang="en-US" dirty="0"/>
              <a:t>SPEAKERS &amp; TOPICS</a:t>
            </a:r>
          </a:p>
        </p:txBody>
      </p:sp>
      <p:sp>
        <p:nvSpPr>
          <p:cNvPr id="6" name="TextBox 5">
            <a:extLst>
              <a:ext uri="{FF2B5EF4-FFF2-40B4-BE49-F238E27FC236}">
                <a16:creationId xmlns:a16="http://schemas.microsoft.com/office/drawing/2014/main" id="{517CED81-A027-B44A-89E0-37EC4CB86FC7}"/>
              </a:ext>
            </a:extLst>
          </p:cNvPr>
          <p:cNvSpPr txBox="1"/>
          <p:nvPr/>
        </p:nvSpPr>
        <p:spPr>
          <a:xfrm>
            <a:off x="747252" y="2949677"/>
            <a:ext cx="0" cy="0"/>
          </a:xfrm>
          <a:prstGeom prst="rect">
            <a:avLst/>
          </a:prstGeom>
          <a:noFill/>
        </p:spPr>
        <p:txBody>
          <a:bodyPr wrap="none" lIns="0" tIns="0" rIns="0" bIns="0" rtlCol="0" anchor="t" anchorCtr="0">
            <a:noAutofit/>
          </a:bodyPr>
          <a:lstStyle/>
          <a:p>
            <a:pPr algn="l"/>
            <a:endParaRPr lang="en-US" sz="1800" dirty="0" err="1">
              <a:solidFill>
                <a:schemeClr val="tx1"/>
              </a:solidFill>
            </a:endParaRPr>
          </a:p>
        </p:txBody>
      </p:sp>
      <p:sp>
        <p:nvSpPr>
          <p:cNvPr id="21" name="Content Placeholder 20">
            <a:extLst>
              <a:ext uri="{FF2B5EF4-FFF2-40B4-BE49-F238E27FC236}">
                <a16:creationId xmlns:a16="http://schemas.microsoft.com/office/drawing/2014/main" id="{70B18006-03AF-5B4B-92F8-7E9F0400C1DB}"/>
              </a:ext>
            </a:extLst>
          </p:cNvPr>
          <p:cNvSpPr>
            <a:spLocks noGrp="1"/>
          </p:cNvSpPr>
          <p:nvPr>
            <p:ph sz="quarter" idx="12"/>
          </p:nvPr>
        </p:nvSpPr>
        <p:spPr>
          <a:xfrm>
            <a:off x="6191004" y="3861049"/>
            <a:ext cx="5809651" cy="2376263"/>
          </a:xfrm>
        </p:spPr>
        <p:txBody>
          <a:bodyPr/>
          <a:lstStyle/>
          <a:p>
            <a:pPr indent="0">
              <a:buClr>
                <a:schemeClr val="accent5"/>
              </a:buClr>
              <a:buFont typeface="Wingdings" pitchFamily="2" charset="2"/>
              <a:buChar char="q"/>
            </a:pPr>
            <a:r>
              <a:rPr lang="en-US" dirty="0">
                <a:latin typeface="Franklin Gothic Medium" panose="020B0603020102020204" pitchFamily="34" charset="0"/>
              </a:rPr>
              <a:t> SS7 – Decisions, Decisions, Decisions</a:t>
            </a:r>
          </a:p>
          <a:p>
            <a:pPr indent="0">
              <a:buClr>
                <a:schemeClr val="accent5"/>
              </a:buClr>
              <a:buFont typeface="Wingdings" pitchFamily="2" charset="2"/>
              <a:buChar char="q"/>
            </a:pPr>
            <a:r>
              <a:rPr lang="en-US" dirty="0">
                <a:latin typeface="Franklin Gothic Medium" panose="020B0603020102020204" pitchFamily="34" charset="0"/>
              </a:rPr>
              <a:t> The SS7 STP Modernization &amp; Replacement Market Opportunity</a:t>
            </a:r>
          </a:p>
          <a:p>
            <a:pPr indent="0">
              <a:buClr>
                <a:schemeClr val="accent5"/>
              </a:buClr>
              <a:buFont typeface="Wingdings" pitchFamily="2" charset="2"/>
              <a:buChar char="q"/>
            </a:pPr>
            <a:r>
              <a:rPr lang="en-US" dirty="0">
                <a:latin typeface="Franklin Gothic Medium" panose="020B0603020102020204" pitchFamily="34" charset="0"/>
              </a:rPr>
              <a:t> Disruption, EOL &amp; Evolution</a:t>
            </a:r>
          </a:p>
          <a:p>
            <a:pPr indent="0">
              <a:buClr>
                <a:schemeClr val="accent5"/>
              </a:buClr>
              <a:buFont typeface="Wingdings" pitchFamily="2" charset="2"/>
              <a:buChar char="q"/>
            </a:pPr>
            <a:r>
              <a:rPr lang="en-US" dirty="0">
                <a:latin typeface="Franklin Gothic Medium" panose="020B0603020102020204" pitchFamily="34" charset="0"/>
              </a:rPr>
              <a:t> Think Again Modernize &amp; Focus</a:t>
            </a:r>
          </a:p>
          <a:p>
            <a:pPr indent="0">
              <a:buClr>
                <a:schemeClr val="accent5"/>
              </a:buClr>
              <a:buFont typeface="Wingdings" pitchFamily="2" charset="2"/>
              <a:buChar char="q"/>
            </a:pPr>
            <a:r>
              <a:rPr lang="en-US" dirty="0">
                <a:latin typeface="Franklin Gothic Medium" panose="020B0603020102020204" pitchFamily="34" charset="0"/>
              </a:rPr>
              <a:t> The NetNumber Difference</a:t>
            </a:r>
          </a:p>
          <a:p>
            <a:pPr marL="0" indent="0">
              <a:buNone/>
            </a:pPr>
            <a:endParaRPr lang="en-US" dirty="0">
              <a:latin typeface="+mj-lt"/>
            </a:endParaRPr>
          </a:p>
          <a:p>
            <a:pPr marL="0" indent="0">
              <a:buNone/>
            </a:pPr>
            <a:endParaRPr lang="en-US" dirty="0">
              <a:latin typeface="+mj-lt"/>
            </a:endParaRPr>
          </a:p>
        </p:txBody>
      </p:sp>
      <p:grpSp>
        <p:nvGrpSpPr>
          <p:cNvPr id="24" name="Group 23">
            <a:extLst>
              <a:ext uri="{FF2B5EF4-FFF2-40B4-BE49-F238E27FC236}">
                <a16:creationId xmlns:a16="http://schemas.microsoft.com/office/drawing/2014/main" id="{A2A808FE-B27A-9340-9C78-D1BE6928ECA1}"/>
              </a:ext>
            </a:extLst>
          </p:cNvPr>
          <p:cNvGrpSpPr/>
          <p:nvPr/>
        </p:nvGrpSpPr>
        <p:grpSpPr>
          <a:xfrm>
            <a:off x="6476079" y="1529789"/>
            <a:ext cx="5265701" cy="2200429"/>
            <a:chOff x="6476079" y="1673804"/>
            <a:chExt cx="5265701" cy="2200429"/>
          </a:xfrm>
        </p:grpSpPr>
        <p:grpSp>
          <p:nvGrpSpPr>
            <p:cNvPr id="14" name="Group 13">
              <a:extLst>
                <a:ext uri="{FF2B5EF4-FFF2-40B4-BE49-F238E27FC236}">
                  <a16:creationId xmlns:a16="http://schemas.microsoft.com/office/drawing/2014/main" id="{8ED46C02-FC9E-5845-BE7E-43FDA373A691}"/>
                </a:ext>
              </a:extLst>
            </p:cNvPr>
            <p:cNvGrpSpPr/>
            <p:nvPr/>
          </p:nvGrpSpPr>
          <p:grpSpPr>
            <a:xfrm>
              <a:off x="6476079" y="3298169"/>
              <a:ext cx="5265701" cy="576064"/>
              <a:chOff x="6476079" y="3298169"/>
              <a:chExt cx="5265701" cy="576064"/>
            </a:xfrm>
          </p:grpSpPr>
          <p:sp>
            <p:nvSpPr>
              <p:cNvPr id="13" name="TextBox 12">
                <a:extLst>
                  <a:ext uri="{FF2B5EF4-FFF2-40B4-BE49-F238E27FC236}">
                    <a16:creationId xmlns:a16="http://schemas.microsoft.com/office/drawing/2014/main" id="{6D138724-8481-6446-AD22-B74737F4A17E}"/>
                  </a:ext>
                </a:extLst>
              </p:cNvPr>
              <p:cNvSpPr txBox="1"/>
              <p:nvPr/>
            </p:nvSpPr>
            <p:spPr>
              <a:xfrm>
                <a:off x="8256240" y="3298169"/>
                <a:ext cx="1728192" cy="576064"/>
              </a:xfrm>
              <a:prstGeom prst="rect">
                <a:avLst/>
              </a:prstGeom>
              <a:noFill/>
            </p:spPr>
            <p:txBody>
              <a:bodyPr wrap="none" lIns="0" tIns="0" rIns="0" bIns="0" rtlCol="0" anchor="t" anchorCtr="0">
                <a:noAutofit/>
              </a:bodyPr>
              <a:lstStyle/>
              <a:p>
                <a:pPr algn="ctr"/>
                <a:r>
                  <a:rPr lang="en-US" sz="1200" dirty="0">
                    <a:solidFill>
                      <a:schemeClr val="tx1"/>
                    </a:solidFill>
                  </a:rPr>
                  <a:t>Matt Rosenberg</a:t>
                </a:r>
              </a:p>
              <a:p>
                <a:pPr algn="ctr"/>
                <a:r>
                  <a:rPr lang="en-US" sz="1200" dirty="0"/>
                  <a:t>Chief Revenue Officer</a:t>
                </a:r>
              </a:p>
              <a:p>
                <a:pPr algn="ctr"/>
                <a:r>
                  <a:rPr lang="en-US" sz="1200" dirty="0">
                    <a:solidFill>
                      <a:schemeClr val="tx1"/>
                    </a:solidFill>
                  </a:rPr>
                  <a:t>NetNumber</a:t>
                </a:r>
              </a:p>
            </p:txBody>
          </p:sp>
          <p:sp>
            <p:nvSpPr>
              <p:cNvPr id="15" name="TextBox 14">
                <a:extLst>
                  <a:ext uri="{FF2B5EF4-FFF2-40B4-BE49-F238E27FC236}">
                    <a16:creationId xmlns:a16="http://schemas.microsoft.com/office/drawing/2014/main" id="{CB3F603A-DC3E-2443-87DA-E34C737CB2CB}"/>
                  </a:ext>
                </a:extLst>
              </p:cNvPr>
              <p:cNvSpPr txBox="1"/>
              <p:nvPr/>
            </p:nvSpPr>
            <p:spPr>
              <a:xfrm>
                <a:off x="10013588" y="3298169"/>
                <a:ext cx="1728192" cy="576064"/>
              </a:xfrm>
              <a:prstGeom prst="rect">
                <a:avLst/>
              </a:prstGeom>
              <a:noFill/>
            </p:spPr>
            <p:txBody>
              <a:bodyPr wrap="none" lIns="0" tIns="0" rIns="0" bIns="0" rtlCol="0" anchor="t" anchorCtr="0">
                <a:noAutofit/>
              </a:bodyPr>
              <a:lstStyle/>
              <a:p>
                <a:pPr algn="ctr"/>
                <a:r>
                  <a:rPr lang="en-US" sz="1200" dirty="0">
                    <a:solidFill>
                      <a:schemeClr val="tx1"/>
                    </a:solidFill>
                  </a:rPr>
                  <a:t>Greg Collins</a:t>
                </a:r>
              </a:p>
              <a:p>
                <a:pPr algn="ctr"/>
                <a:r>
                  <a:rPr lang="en-US" sz="1200" dirty="0"/>
                  <a:t>Founder</a:t>
                </a:r>
              </a:p>
              <a:p>
                <a:pPr algn="ctr"/>
                <a:r>
                  <a:rPr lang="en-US" sz="1200" dirty="0">
                    <a:solidFill>
                      <a:schemeClr val="tx1"/>
                    </a:solidFill>
                  </a:rPr>
                  <a:t>Exact Ventures</a:t>
                </a:r>
              </a:p>
            </p:txBody>
          </p:sp>
          <p:sp>
            <p:nvSpPr>
              <p:cNvPr id="16" name="TextBox 15">
                <a:extLst>
                  <a:ext uri="{FF2B5EF4-FFF2-40B4-BE49-F238E27FC236}">
                    <a16:creationId xmlns:a16="http://schemas.microsoft.com/office/drawing/2014/main" id="{CD9D4244-91D9-9C4F-B7BB-5BECC26EC494}"/>
                  </a:ext>
                </a:extLst>
              </p:cNvPr>
              <p:cNvSpPr txBox="1"/>
              <p:nvPr/>
            </p:nvSpPr>
            <p:spPr>
              <a:xfrm>
                <a:off x="6476079" y="3298169"/>
                <a:ext cx="1728192" cy="576064"/>
              </a:xfrm>
              <a:prstGeom prst="rect">
                <a:avLst/>
              </a:prstGeom>
              <a:noFill/>
            </p:spPr>
            <p:txBody>
              <a:bodyPr wrap="none" lIns="0" tIns="0" rIns="0" bIns="0" rtlCol="0" anchor="t" anchorCtr="0">
                <a:noAutofit/>
              </a:bodyPr>
              <a:lstStyle/>
              <a:p>
                <a:pPr algn="ctr"/>
                <a:r>
                  <a:rPr lang="en-US" sz="1200" dirty="0">
                    <a:solidFill>
                      <a:schemeClr val="tx1"/>
                    </a:solidFill>
                  </a:rPr>
                  <a:t>Annie Turner</a:t>
                </a:r>
              </a:p>
              <a:p>
                <a:pPr algn="ctr"/>
                <a:r>
                  <a:rPr lang="en-US" sz="1200" dirty="0"/>
                  <a:t>Executive Editor</a:t>
                </a:r>
              </a:p>
              <a:p>
                <a:pPr algn="ctr"/>
                <a:r>
                  <a:rPr lang="en-US" sz="1200" dirty="0">
                    <a:solidFill>
                      <a:schemeClr val="tx1"/>
                    </a:solidFill>
                  </a:rPr>
                  <a:t>Mobile Europe</a:t>
                </a:r>
              </a:p>
            </p:txBody>
          </p:sp>
        </p:grpSp>
        <p:grpSp>
          <p:nvGrpSpPr>
            <p:cNvPr id="23" name="Group 22">
              <a:extLst>
                <a:ext uri="{FF2B5EF4-FFF2-40B4-BE49-F238E27FC236}">
                  <a16:creationId xmlns:a16="http://schemas.microsoft.com/office/drawing/2014/main" id="{3187927B-719F-7F4F-8EF5-04425745FD4A}"/>
                </a:ext>
              </a:extLst>
            </p:cNvPr>
            <p:cNvGrpSpPr/>
            <p:nvPr/>
          </p:nvGrpSpPr>
          <p:grpSpPr>
            <a:xfrm>
              <a:off x="6517641" y="1673804"/>
              <a:ext cx="5159764" cy="1606721"/>
              <a:chOff x="6517641" y="1673804"/>
              <a:chExt cx="5159764" cy="1606721"/>
            </a:xfrm>
          </p:grpSpPr>
          <p:pic>
            <p:nvPicPr>
              <p:cNvPr id="9" name="Picture 8">
                <a:extLst>
                  <a:ext uri="{FF2B5EF4-FFF2-40B4-BE49-F238E27FC236}">
                    <a16:creationId xmlns:a16="http://schemas.microsoft.com/office/drawing/2014/main" id="{A68FF58A-8F97-184F-9EE6-2AA9C1FADC31}"/>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Effect>
                          <a14:saturation sat="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517641" y="1679159"/>
                <a:ext cx="1645068" cy="1601366"/>
              </a:xfrm>
              <a:prstGeom prst="rect">
                <a:avLst/>
              </a:prstGeom>
            </p:spPr>
          </p:pic>
          <p:pic>
            <p:nvPicPr>
              <p:cNvPr id="12" name="Picture 11">
                <a:extLst>
                  <a:ext uri="{FF2B5EF4-FFF2-40B4-BE49-F238E27FC236}">
                    <a16:creationId xmlns:a16="http://schemas.microsoft.com/office/drawing/2014/main" id="{6BC7DF94-2CD9-0342-B897-23267AD96829}"/>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10077963" y="1673804"/>
                <a:ext cx="1599442" cy="1601366"/>
              </a:xfrm>
              <a:prstGeom prst="rect">
                <a:avLst/>
              </a:prstGeom>
            </p:spPr>
          </p:pic>
          <p:pic>
            <p:nvPicPr>
              <p:cNvPr id="22" name="Content Placeholder 10" descr="A person wearing a suit and tie standing in front of a brick wall&#10;&#10;Description automatically generated">
                <a:extLst>
                  <a:ext uri="{FF2B5EF4-FFF2-40B4-BE49-F238E27FC236}">
                    <a16:creationId xmlns:a16="http://schemas.microsoft.com/office/drawing/2014/main" id="{1285B9E4-592D-1B43-92B7-27AE850BEE2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328248" y="1691814"/>
                <a:ext cx="1584176" cy="1583356"/>
              </a:xfrm>
              <a:prstGeom prst="flowChartProcess">
                <a:avLst/>
              </a:prstGeom>
            </p:spPr>
          </p:pic>
        </p:grpSp>
      </p:grpSp>
    </p:spTree>
    <p:extLst>
      <p:ext uri="{BB962C8B-B14F-4D97-AF65-F5344CB8AC3E}">
        <p14:creationId xmlns:p14="http://schemas.microsoft.com/office/powerpoint/2010/main" val="166513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7D2067-D4BF-0A41-9D18-021D77016A17}"/>
              </a:ext>
            </a:extLst>
          </p:cNvPr>
          <p:cNvSpPr>
            <a:spLocks noGrp="1"/>
          </p:cNvSpPr>
          <p:nvPr>
            <p:ph type="title"/>
          </p:nvPr>
        </p:nvSpPr>
        <p:spPr/>
        <p:txBody>
          <a:bodyPr/>
          <a:lstStyle/>
          <a:p>
            <a:pPr lvl="0"/>
            <a:r>
              <a:rPr lang="en-GB" dirty="0"/>
              <a:t>Forced reactions</a:t>
            </a:r>
          </a:p>
        </p:txBody>
      </p:sp>
      <p:sp>
        <p:nvSpPr>
          <p:cNvPr id="6" name="Rectangle 5">
            <a:extLst>
              <a:ext uri="{FF2B5EF4-FFF2-40B4-BE49-F238E27FC236}">
                <a16:creationId xmlns:a16="http://schemas.microsoft.com/office/drawing/2014/main" id="{4761A152-FF61-B240-8E13-D520CCCC6C8E}"/>
              </a:ext>
            </a:extLst>
          </p:cNvPr>
          <p:cNvSpPr/>
          <p:nvPr/>
        </p:nvSpPr>
        <p:spPr>
          <a:xfrm>
            <a:off x="5772" y="980728"/>
            <a:ext cx="12192000" cy="5314421"/>
          </a:xfrm>
          <a:prstGeom prst="rect">
            <a:avLst/>
          </a:prstGeom>
          <a:solidFill>
            <a:srgbClr val="000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9AF44211-1064-F344-AF6E-151F1BFF5400}"/>
              </a:ext>
            </a:extLst>
          </p:cNvPr>
          <p:cNvGrpSpPr/>
          <p:nvPr/>
        </p:nvGrpSpPr>
        <p:grpSpPr>
          <a:xfrm>
            <a:off x="31222" y="954695"/>
            <a:ext cx="8462454" cy="5314421"/>
            <a:chOff x="3640544" y="980727"/>
            <a:chExt cx="8462454" cy="5314421"/>
          </a:xfrm>
        </p:grpSpPr>
        <p:pic>
          <p:nvPicPr>
            <p:cNvPr id="3" name="Picture 2">
              <a:extLst>
                <a:ext uri="{FF2B5EF4-FFF2-40B4-BE49-F238E27FC236}">
                  <a16:creationId xmlns:a16="http://schemas.microsoft.com/office/drawing/2014/main" id="{1CDEA32D-5A26-0A46-B721-E961EF04426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40544" y="980727"/>
              <a:ext cx="8462454" cy="5314421"/>
            </a:xfrm>
            <a:prstGeom prst="rect">
              <a:avLst/>
            </a:prstGeom>
            <a:ln>
              <a:noFill/>
            </a:ln>
          </p:spPr>
        </p:pic>
        <p:sp>
          <p:nvSpPr>
            <p:cNvPr id="7" name="TextBox 6">
              <a:extLst>
                <a:ext uri="{FF2B5EF4-FFF2-40B4-BE49-F238E27FC236}">
                  <a16:creationId xmlns:a16="http://schemas.microsoft.com/office/drawing/2014/main" id="{5B5E6CEA-9637-024B-9330-36F8621C8E59}"/>
                </a:ext>
              </a:extLst>
            </p:cNvPr>
            <p:cNvSpPr txBox="1"/>
            <p:nvPr/>
          </p:nvSpPr>
          <p:spPr>
            <a:xfrm>
              <a:off x="5169962" y="3293687"/>
              <a:ext cx="1800200" cy="914400"/>
            </a:xfrm>
            <a:prstGeom prst="rect">
              <a:avLst/>
            </a:prstGeom>
            <a:noFill/>
          </p:spPr>
          <p:txBody>
            <a:bodyPr wrap="none" lIns="0" tIns="0" rIns="0" bIns="0" rtlCol="0" anchor="t" anchorCtr="0">
              <a:noAutofit/>
            </a:bodyPr>
            <a:lstStyle/>
            <a:p>
              <a:pPr algn="ctr"/>
              <a:r>
                <a:rPr lang="en-US" sz="2000" b="1" spc="-150" dirty="0">
                  <a:solidFill>
                    <a:schemeClr val="bg1"/>
                  </a:solidFill>
                </a:rPr>
                <a:t>QoS</a:t>
              </a:r>
            </a:p>
            <a:p>
              <a:pPr algn="ctr"/>
              <a:r>
                <a:rPr lang="en-US" sz="2000" b="1" spc="-150" dirty="0">
                  <a:solidFill>
                    <a:schemeClr val="bg1"/>
                  </a:solidFill>
                </a:rPr>
                <a:t>BRAND</a:t>
              </a:r>
            </a:p>
            <a:p>
              <a:pPr algn="ctr"/>
              <a:r>
                <a:rPr lang="en-US" sz="2000" b="1" spc="-150" dirty="0">
                  <a:solidFill>
                    <a:schemeClr val="bg1"/>
                  </a:solidFill>
                </a:rPr>
                <a:t>REVENUE</a:t>
              </a:r>
            </a:p>
          </p:txBody>
        </p:sp>
      </p:grpSp>
      <p:grpSp>
        <p:nvGrpSpPr>
          <p:cNvPr id="10" name="Group 9">
            <a:extLst>
              <a:ext uri="{FF2B5EF4-FFF2-40B4-BE49-F238E27FC236}">
                <a16:creationId xmlns:a16="http://schemas.microsoft.com/office/drawing/2014/main" id="{92B36ACA-0299-1249-9ACA-5887674D927E}"/>
              </a:ext>
            </a:extLst>
          </p:cNvPr>
          <p:cNvGrpSpPr/>
          <p:nvPr/>
        </p:nvGrpSpPr>
        <p:grpSpPr>
          <a:xfrm>
            <a:off x="6756649" y="1980465"/>
            <a:ext cx="4344337" cy="1224136"/>
            <a:chOff x="7044681" y="1349722"/>
            <a:chExt cx="4344337" cy="1224136"/>
          </a:xfrm>
        </p:grpSpPr>
        <p:sp>
          <p:nvSpPr>
            <p:cNvPr id="8" name="TextBox 7">
              <a:extLst>
                <a:ext uri="{FF2B5EF4-FFF2-40B4-BE49-F238E27FC236}">
                  <a16:creationId xmlns:a16="http://schemas.microsoft.com/office/drawing/2014/main" id="{8006547C-0429-774D-ABFB-7AE4D6C1A1A7}"/>
                </a:ext>
              </a:extLst>
            </p:cNvPr>
            <p:cNvSpPr txBox="1"/>
            <p:nvPr/>
          </p:nvSpPr>
          <p:spPr>
            <a:xfrm>
              <a:off x="7044681" y="1349722"/>
              <a:ext cx="1944216" cy="1224136"/>
            </a:xfrm>
            <a:prstGeom prst="rect">
              <a:avLst/>
            </a:prstGeom>
            <a:noFill/>
          </p:spPr>
          <p:txBody>
            <a:bodyPr wrap="none" lIns="0" tIns="0" rIns="0" bIns="0" rtlCol="0" anchor="ctr" anchorCtr="0">
              <a:noAutofit/>
            </a:bodyPr>
            <a:lstStyle/>
            <a:p>
              <a:pPr algn="l"/>
              <a:r>
                <a:rPr lang="en-US" sz="8800" b="1" spc="-300" dirty="0">
                  <a:solidFill>
                    <a:srgbClr val="00B0F0"/>
                  </a:solidFill>
                  <a:latin typeface="Franklin Gothic Demi Cond" panose="020B0603020102020204" pitchFamily="34" charset="0"/>
                </a:rPr>
                <a:t>78%</a:t>
              </a:r>
            </a:p>
          </p:txBody>
        </p:sp>
        <p:sp>
          <p:nvSpPr>
            <p:cNvPr id="9" name="TextBox 8">
              <a:extLst>
                <a:ext uri="{FF2B5EF4-FFF2-40B4-BE49-F238E27FC236}">
                  <a16:creationId xmlns:a16="http://schemas.microsoft.com/office/drawing/2014/main" id="{EA664563-1A2D-584E-8427-E9227938DA08}"/>
                </a:ext>
              </a:extLst>
            </p:cNvPr>
            <p:cNvSpPr txBox="1"/>
            <p:nvPr/>
          </p:nvSpPr>
          <p:spPr>
            <a:xfrm>
              <a:off x="8907842" y="1567644"/>
              <a:ext cx="2481176" cy="914400"/>
            </a:xfrm>
            <a:prstGeom prst="rect">
              <a:avLst/>
            </a:prstGeom>
            <a:noFill/>
          </p:spPr>
          <p:txBody>
            <a:bodyPr wrap="square" lIns="0" tIns="0" rIns="0" bIns="0" rtlCol="0" anchor="t" anchorCtr="0">
              <a:noAutofit/>
            </a:bodyPr>
            <a:lstStyle/>
            <a:p>
              <a:pPr algn="ctr"/>
              <a:r>
                <a:rPr lang="en-US" dirty="0">
                  <a:solidFill>
                    <a:srgbClr val="00B0F0"/>
                  </a:solidFill>
                </a:rPr>
                <a:t>CSPs UNDERGOING TRANSFORMATION</a:t>
              </a:r>
            </a:p>
            <a:p>
              <a:pPr algn="ctr"/>
              <a:r>
                <a:rPr lang="en-US" dirty="0">
                  <a:solidFill>
                    <a:srgbClr val="00B0F0"/>
                  </a:solidFill>
                </a:rPr>
                <a:t>&amp; MODERNIZATION</a:t>
              </a:r>
            </a:p>
          </p:txBody>
        </p:sp>
      </p:grpSp>
      <p:grpSp>
        <p:nvGrpSpPr>
          <p:cNvPr id="43" name="Group 42">
            <a:extLst>
              <a:ext uri="{FF2B5EF4-FFF2-40B4-BE49-F238E27FC236}">
                <a16:creationId xmlns:a16="http://schemas.microsoft.com/office/drawing/2014/main" id="{7AF0DF7B-BE4B-7843-8236-052EDA4A5898}"/>
              </a:ext>
            </a:extLst>
          </p:cNvPr>
          <p:cNvGrpSpPr/>
          <p:nvPr/>
        </p:nvGrpSpPr>
        <p:grpSpPr>
          <a:xfrm>
            <a:off x="7057288" y="3800570"/>
            <a:ext cx="3602371" cy="1914292"/>
            <a:chOff x="8764760" y="4068697"/>
            <a:chExt cx="3602371" cy="1914292"/>
          </a:xfrm>
        </p:grpSpPr>
        <p:sp>
          <p:nvSpPr>
            <p:cNvPr id="40" name="TextBox 39">
              <a:extLst>
                <a:ext uri="{FF2B5EF4-FFF2-40B4-BE49-F238E27FC236}">
                  <a16:creationId xmlns:a16="http://schemas.microsoft.com/office/drawing/2014/main" id="{5E38E272-C280-E34C-AE4F-EB6DE7E8CFD5}"/>
                </a:ext>
              </a:extLst>
            </p:cNvPr>
            <p:cNvSpPr txBox="1"/>
            <p:nvPr/>
          </p:nvSpPr>
          <p:spPr>
            <a:xfrm>
              <a:off x="9083715" y="4068697"/>
              <a:ext cx="1944216" cy="1224136"/>
            </a:xfrm>
            <a:prstGeom prst="rect">
              <a:avLst/>
            </a:prstGeom>
            <a:noFill/>
          </p:spPr>
          <p:txBody>
            <a:bodyPr wrap="none" lIns="0" tIns="0" rIns="0" bIns="0" rtlCol="0" anchor="ctr" anchorCtr="0">
              <a:noAutofit/>
            </a:bodyPr>
            <a:lstStyle/>
            <a:p>
              <a:pPr algn="l"/>
              <a:r>
                <a:rPr lang="en-US" sz="8000" b="1" spc="-300" dirty="0">
                  <a:solidFill>
                    <a:schemeClr val="bg1"/>
                  </a:solidFill>
                  <a:latin typeface="Franklin Gothic Demi Cond" panose="020B0603020102020204" pitchFamily="34" charset="0"/>
                </a:rPr>
                <a:t>SS7</a:t>
              </a:r>
            </a:p>
          </p:txBody>
        </p:sp>
        <p:sp>
          <p:nvSpPr>
            <p:cNvPr id="41" name="TextBox 40">
              <a:extLst>
                <a:ext uri="{FF2B5EF4-FFF2-40B4-BE49-F238E27FC236}">
                  <a16:creationId xmlns:a16="http://schemas.microsoft.com/office/drawing/2014/main" id="{BCC40B03-C1F3-F149-864B-E50EA40926ED}"/>
                </a:ext>
              </a:extLst>
            </p:cNvPr>
            <p:cNvSpPr txBox="1"/>
            <p:nvPr/>
          </p:nvSpPr>
          <p:spPr>
            <a:xfrm>
              <a:off x="10422915" y="4178567"/>
              <a:ext cx="1944216" cy="1224136"/>
            </a:xfrm>
            <a:prstGeom prst="rect">
              <a:avLst/>
            </a:prstGeom>
            <a:noFill/>
          </p:spPr>
          <p:txBody>
            <a:bodyPr wrap="none" lIns="0" tIns="0" rIns="0" bIns="0" rtlCol="0" anchor="ctr" anchorCtr="0">
              <a:noAutofit/>
            </a:bodyPr>
            <a:lstStyle/>
            <a:p>
              <a:pPr algn="l"/>
              <a:r>
                <a:rPr lang="en-US" sz="6000" b="1" spc="-300" dirty="0">
                  <a:solidFill>
                    <a:srgbClr val="00B0F0"/>
                  </a:solidFill>
                  <a:latin typeface="Franklin Gothic Demi Cond" panose="020B0603020102020204" pitchFamily="34" charset="0"/>
                </a:rPr>
                <a:t>&amp;STP</a:t>
              </a:r>
            </a:p>
          </p:txBody>
        </p:sp>
        <p:sp>
          <p:nvSpPr>
            <p:cNvPr id="42" name="TextBox 41">
              <a:extLst>
                <a:ext uri="{FF2B5EF4-FFF2-40B4-BE49-F238E27FC236}">
                  <a16:creationId xmlns:a16="http://schemas.microsoft.com/office/drawing/2014/main" id="{3EC1187F-29DD-9A4A-B89F-C865B38825C5}"/>
                </a:ext>
              </a:extLst>
            </p:cNvPr>
            <p:cNvSpPr txBox="1"/>
            <p:nvPr/>
          </p:nvSpPr>
          <p:spPr>
            <a:xfrm>
              <a:off x="8764760" y="5068589"/>
              <a:ext cx="3316310" cy="914400"/>
            </a:xfrm>
            <a:prstGeom prst="rect">
              <a:avLst/>
            </a:prstGeom>
            <a:noFill/>
          </p:spPr>
          <p:txBody>
            <a:bodyPr wrap="square" lIns="0" tIns="0" rIns="0" bIns="0" rtlCol="0" anchor="t" anchorCtr="0">
              <a:noAutofit/>
            </a:bodyPr>
            <a:lstStyle/>
            <a:p>
              <a:pPr algn="ctr"/>
              <a:r>
                <a:rPr lang="en-US" sz="1600" dirty="0">
                  <a:solidFill>
                    <a:srgbClr val="00B0F0"/>
                  </a:solidFill>
                </a:rPr>
                <a:t>WILL BE PART OF THE FUTURE</a:t>
              </a:r>
            </a:p>
          </p:txBody>
        </p:sp>
      </p:grpSp>
    </p:spTree>
    <p:extLst>
      <p:ext uri="{BB962C8B-B14F-4D97-AF65-F5344CB8AC3E}">
        <p14:creationId xmlns:p14="http://schemas.microsoft.com/office/powerpoint/2010/main" val="157628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blinds(horizontal)">
                                      <p:cBhvr>
                                        <p:cTn id="1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view of a city at night&#10;&#10;Description automatically generated">
            <a:extLst>
              <a:ext uri="{FF2B5EF4-FFF2-40B4-BE49-F238E27FC236}">
                <a16:creationId xmlns:a16="http://schemas.microsoft.com/office/drawing/2014/main" id="{6F5C4AA6-C2E8-5D4E-8742-67DAD365A9B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12" name="Rectangle 11">
            <a:extLst>
              <a:ext uri="{FF2B5EF4-FFF2-40B4-BE49-F238E27FC236}">
                <a16:creationId xmlns:a16="http://schemas.microsoft.com/office/drawing/2014/main" id="{E8484711-219A-CF47-B765-A5FA389AFE92}"/>
              </a:ext>
            </a:extLst>
          </p:cNvPr>
          <p:cNvSpPr/>
          <p:nvPr/>
        </p:nvSpPr>
        <p:spPr>
          <a:xfrm>
            <a:off x="6096000" y="0"/>
            <a:ext cx="6096000" cy="6858000"/>
          </a:xfrm>
          <a:prstGeom prst="rect">
            <a:avLst/>
          </a:prstGeom>
          <a:solidFill>
            <a:srgbClr val="00206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6118D064-5B99-B940-8B62-5B0FF49E0870}"/>
              </a:ext>
            </a:extLst>
          </p:cNvPr>
          <p:cNvSpPr>
            <a:spLocks noGrp="1"/>
          </p:cNvSpPr>
          <p:nvPr>
            <p:ph type="body" sz="quarter" idx="11"/>
          </p:nvPr>
        </p:nvSpPr>
        <p:spPr>
          <a:xfrm>
            <a:off x="6168008" y="2133602"/>
            <a:ext cx="5642993" cy="1508125"/>
          </a:xfrm>
        </p:spPr>
        <p:txBody>
          <a:bodyPr/>
          <a:lstStyle/>
          <a:p>
            <a:r>
              <a:rPr lang="en-US" dirty="0"/>
              <a:t>THINK AGAIN MODERNIZE </a:t>
            </a:r>
          </a:p>
          <a:p>
            <a:r>
              <a:rPr lang="en-US" dirty="0"/>
              <a:t>&amp; FOCUS</a:t>
            </a:r>
          </a:p>
        </p:txBody>
      </p:sp>
      <p:pic>
        <p:nvPicPr>
          <p:cNvPr id="7" name="Picture 6">
            <a:extLst>
              <a:ext uri="{FF2B5EF4-FFF2-40B4-BE49-F238E27FC236}">
                <a16:creationId xmlns:a16="http://schemas.microsoft.com/office/drawing/2014/main" id="{2469536A-C3A1-5648-AE87-A0E8B53C0D6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26762" y="5921896"/>
            <a:ext cx="2565238" cy="936104"/>
          </a:xfrm>
          <a:prstGeom prst="rect">
            <a:avLst/>
          </a:prstGeom>
          <a:solidFill>
            <a:schemeClr val="bg1"/>
          </a:solidFill>
        </p:spPr>
      </p:pic>
      <p:sp>
        <p:nvSpPr>
          <p:cNvPr id="9" name="Text Placeholder 5">
            <a:extLst>
              <a:ext uri="{FF2B5EF4-FFF2-40B4-BE49-F238E27FC236}">
                <a16:creationId xmlns:a16="http://schemas.microsoft.com/office/drawing/2014/main" id="{A39B3410-D586-2A49-821A-24E54E5E6B6C}"/>
              </a:ext>
            </a:extLst>
          </p:cNvPr>
          <p:cNvSpPr>
            <a:spLocks noGrp="1"/>
          </p:cNvSpPr>
          <p:nvPr>
            <p:ph type="body" sz="quarter" idx="12"/>
          </p:nvPr>
        </p:nvSpPr>
        <p:spPr>
          <a:xfrm>
            <a:off x="6456040" y="3867150"/>
            <a:ext cx="5354961" cy="508000"/>
          </a:xfrm>
        </p:spPr>
        <p:txBody>
          <a:bodyPr/>
          <a:lstStyle/>
          <a:p>
            <a:r>
              <a:rPr lang="en-US" sz="2000" dirty="0"/>
              <a:t>Market observations from a</a:t>
            </a:r>
          </a:p>
          <a:p>
            <a:r>
              <a:rPr lang="en-US" sz="2000" dirty="0"/>
              <a:t>core network signaling vendor</a:t>
            </a:r>
          </a:p>
          <a:p>
            <a:endParaRPr lang="en-US" dirty="0"/>
          </a:p>
          <a:p>
            <a:endParaRPr lang="en-US" dirty="0"/>
          </a:p>
          <a:p>
            <a:r>
              <a:rPr lang="en-US" dirty="0"/>
              <a:t>Matt Rosenberg - NetNumber</a:t>
            </a:r>
          </a:p>
        </p:txBody>
      </p:sp>
    </p:spTree>
    <p:extLst>
      <p:ext uri="{BB962C8B-B14F-4D97-AF65-F5344CB8AC3E}">
        <p14:creationId xmlns:p14="http://schemas.microsoft.com/office/powerpoint/2010/main" val="350008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sign&#10;&#10;Description automatically generated">
            <a:extLst>
              <a:ext uri="{FF2B5EF4-FFF2-40B4-BE49-F238E27FC236}">
                <a16:creationId xmlns:a16="http://schemas.microsoft.com/office/drawing/2014/main" id="{533ED142-AA99-8547-B42C-CDAE79A96E29}"/>
              </a:ext>
            </a:extLst>
          </p:cNvPr>
          <p:cNvPicPr>
            <a:picLocks noChangeAspect="1"/>
          </p:cNvPicPr>
          <p:nvPr/>
        </p:nvPicPr>
        <p:blipFill rotWithShape="1">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rcRect t="19950" b="2350"/>
          <a:stretch/>
        </p:blipFill>
        <p:spPr>
          <a:xfrm>
            <a:off x="0" y="980728"/>
            <a:ext cx="12192000" cy="5328592"/>
          </a:xfrm>
          <a:prstGeom prst="rect">
            <a:avLst/>
          </a:prstGeom>
        </p:spPr>
      </p:pic>
      <p:sp>
        <p:nvSpPr>
          <p:cNvPr id="4" name="Title 3">
            <a:extLst>
              <a:ext uri="{FF2B5EF4-FFF2-40B4-BE49-F238E27FC236}">
                <a16:creationId xmlns:a16="http://schemas.microsoft.com/office/drawing/2014/main" id="{237D2067-D4BF-0A41-9D18-021D77016A17}"/>
              </a:ext>
            </a:extLst>
          </p:cNvPr>
          <p:cNvSpPr>
            <a:spLocks noGrp="1"/>
          </p:cNvSpPr>
          <p:nvPr>
            <p:ph type="title"/>
          </p:nvPr>
        </p:nvSpPr>
        <p:spPr/>
        <p:txBody>
          <a:bodyPr/>
          <a:lstStyle/>
          <a:p>
            <a:pPr lvl="0"/>
            <a:r>
              <a:rPr lang="en-GB" dirty="0"/>
              <a:t>TIME FOR ADAPTATION</a:t>
            </a:r>
          </a:p>
        </p:txBody>
      </p:sp>
      <p:sp>
        <p:nvSpPr>
          <p:cNvPr id="10" name="Rectangle 9">
            <a:extLst>
              <a:ext uri="{FF2B5EF4-FFF2-40B4-BE49-F238E27FC236}">
                <a16:creationId xmlns:a16="http://schemas.microsoft.com/office/drawing/2014/main" id="{5F300B68-96F9-4B4B-920C-9DFFE5ACE091}"/>
              </a:ext>
            </a:extLst>
          </p:cNvPr>
          <p:cNvSpPr/>
          <p:nvPr/>
        </p:nvSpPr>
        <p:spPr>
          <a:xfrm>
            <a:off x="10272464" y="6275085"/>
            <a:ext cx="1965603" cy="246221"/>
          </a:xfrm>
          <a:prstGeom prst="rect">
            <a:avLst/>
          </a:prstGeom>
        </p:spPr>
        <p:txBody>
          <a:bodyPr wrap="none">
            <a:spAutoFit/>
          </a:bodyPr>
          <a:lstStyle/>
          <a:p>
            <a:r>
              <a:rPr lang="en-GB" sz="1000" dirty="0">
                <a:solidFill>
                  <a:schemeClr val="accent1">
                    <a:lumMod val="40000"/>
                    <a:lumOff val="60000"/>
                  </a:schemeClr>
                </a:solidFill>
                <a:latin typeface="-apple-system"/>
              </a:rPr>
              <a:t>Photo by </a:t>
            </a:r>
            <a:r>
              <a:rPr lang="en-GB" sz="1000" dirty="0">
                <a:solidFill>
                  <a:schemeClr val="accent1">
                    <a:lumMod val="40000"/>
                    <a:lumOff val="60000"/>
                  </a:schemeClr>
                </a:solidFill>
                <a:latin typeface="-apple-system"/>
                <a:hlinkClick r:id="rId5">
                  <a:extLst>
                    <a:ext uri="{A12FA001-AC4F-418D-AE19-62706E023703}">
                      <ahyp:hlinkClr xmlns:ahyp="http://schemas.microsoft.com/office/drawing/2018/hyperlinkcolor" val="tx"/>
                    </a:ext>
                  </a:extLst>
                </a:hlinkClick>
              </a:rPr>
              <a:t>Ross Findon</a:t>
            </a:r>
            <a:r>
              <a:rPr lang="en-GB" sz="1000" dirty="0">
                <a:solidFill>
                  <a:schemeClr val="accent1">
                    <a:lumMod val="40000"/>
                    <a:lumOff val="60000"/>
                  </a:schemeClr>
                </a:solidFill>
                <a:latin typeface="-apple-system"/>
              </a:rPr>
              <a:t> on </a:t>
            </a:r>
            <a:r>
              <a:rPr lang="en-GB" sz="1000" dirty="0">
                <a:solidFill>
                  <a:schemeClr val="accent1">
                    <a:lumMod val="40000"/>
                    <a:lumOff val="60000"/>
                  </a:schemeClr>
                </a:solidFill>
                <a:latin typeface="-apple-system"/>
                <a:hlinkClick r:id="rId6">
                  <a:extLst>
                    <a:ext uri="{A12FA001-AC4F-418D-AE19-62706E023703}">
                      <ahyp:hlinkClr xmlns:ahyp="http://schemas.microsoft.com/office/drawing/2018/hyperlinkcolor" val="tx"/>
                    </a:ext>
                  </a:extLst>
                </a:hlinkClick>
              </a:rPr>
              <a:t>Unsplash</a:t>
            </a:r>
            <a:endParaRPr lang="en-US" sz="1000" dirty="0">
              <a:solidFill>
                <a:schemeClr val="accent1">
                  <a:lumMod val="40000"/>
                  <a:lumOff val="60000"/>
                </a:schemeClr>
              </a:solidFill>
            </a:endParaRPr>
          </a:p>
        </p:txBody>
      </p:sp>
      <p:sp>
        <p:nvSpPr>
          <p:cNvPr id="2" name="Rectangle 1">
            <a:extLst>
              <a:ext uri="{FF2B5EF4-FFF2-40B4-BE49-F238E27FC236}">
                <a16:creationId xmlns:a16="http://schemas.microsoft.com/office/drawing/2014/main" id="{CFFF11F6-3F11-8444-A198-03C05A81B786}"/>
              </a:ext>
            </a:extLst>
          </p:cNvPr>
          <p:cNvSpPr/>
          <p:nvPr/>
        </p:nvSpPr>
        <p:spPr>
          <a:xfrm>
            <a:off x="263352" y="4725144"/>
            <a:ext cx="7369496" cy="1015663"/>
          </a:xfrm>
          <a:prstGeom prst="rect">
            <a:avLst/>
          </a:prstGeom>
        </p:spPr>
        <p:txBody>
          <a:bodyPr wrap="square">
            <a:spAutoFit/>
          </a:bodyPr>
          <a:lstStyle/>
          <a:p>
            <a:pPr algn="r"/>
            <a:r>
              <a:rPr lang="en-US" sz="2000" dirty="0">
                <a:solidFill>
                  <a:srgbClr val="00B0F0"/>
                </a:solidFill>
                <a:ea typeface="Calibri" panose="020F0502020204030204" pitchFamily="34" charset="0"/>
                <a:cs typeface="Times New Roman" panose="02020603050405020304" pitchFamily="18" charset="0"/>
              </a:rPr>
              <a:t>“It is not the strongest of the species that survives, nor the most intelligent that survives. It is the one that is the most adaptable to change.” – </a:t>
            </a:r>
            <a:r>
              <a:rPr lang="en-US" sz="2000" i="1" dirty="0">
                <a:solidFill>
                  <a:schemeClr val="bg1"/>
                </a:solidFill>
                <a:ea typeface="Calibri" panose="020F0502020204030204" pitchFamily="34" charset="0"/>
                <a:cs typeface="Times New Roman" panose="02020603050405020304" pitchFamily="18" charset="0"/>
              </a:rPr>
              <a:t>Charles Darwin, 1809</a:t>
            </a:r>
            <a:endParaRPr lang="en-GB" sz="2000" i="1"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2199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CEE3E5-69DA-D342-A1C5-FD1CC4944F5F}"/>
              </a:ext>
            </a:extLst>
          </p:cNvPr>
          <p:cNvSpPr/>
          <p:nvPr/>
        </p:nvSpPr>
        <p:spPr>
          <a:xfrm>
            <a:off x="5772" y="980728"/>
            <a:ext cx="12192000" cy="5314421"/>
          </a:xfrm>
          <a:prstGeom prst="rect">
            <a:avLst/>
          </a:prstGeom>
          <a:solidFill>
            <a:srgbClr val="000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237D2067-D4BF-0A41-9D18-021D77016A17}"/>
              </a:ext>
            </a:extLst>
          </p:cNvPr>
          <p:cNvSpPr>
            <a:spLocks noGrp="1"/>
          </p:cNvSpPr>
          <p:nvPr>
            <p:ph type="title"/>
          </p:nvPr>
        </p:nvSpPr>
        <p:spPr/>
        <p:txBody>
          <a:bodyPr/>
          <a:lstStyle/>
          <a:p>
            <a:pPr lvl="0"/>
            <a:r>
              <a:rPr lang="en-GB" dirty="0"/>
              <a:t>TIME TO THINK AGAIN!</a:t>
            </a:r>
          </a:p>
        </p:txBody>
      </p:sp>
      <p:pic>
        <p:nvPicPr>
          <p:cNvPr id="3" name="Picture 2" descr="A close up of a person&#10;&#10;Description automatically generated">
            <a:extLst>
              <a:ext uri="{FF2B5EF4-FFF2-40B4-BE49-F238E27FC236}">
                <a16:creationId xmlns:a16="http://schemas.microsoft.com/office/drawing/2014/main" id="{A9C0E0A9-7B02-7242-A0CE-D93E08077A8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l="2069" t="3266" r="2784" b="4173"/>
          <a:stretch/>
        </p:blipFill>
        <p:spPr>
          <a:xfrm>
            <a:off x="0" y="980728"/>
            <a:ext cx="8798104" cy="5314420"/>
          </a:xfrm>
          <a:prstGeom prst="rect">
            <a:avLst/>
          </a:prstGeom>
        </p:spPr>
      </p:pic>
      <p:sp>
        <p:nvSpPr>
          <p:cNvPr id="7" name="TextBox 6">
            <a:extLst>
              <a:ext uri="{FF2B5EF4-FFF2-40B4-BE49-F238E27FC236}">
                <a16:creationId xmlns:a16="http://schemas.microsoft.com/office/drawing/2014/main" id="{C8BE0181-8420-404F-B027-C5F69D2E2FCA}"/>
              </a:ext>
            </a:extLst>
          </p:cNvPr>
          <p:cNvSpPr txBox="1"/>
          <p:nvPr/>
        </p:nvSpPr>
        <p:spPr>
          <a:xfrm>
            <a:off x="7320136" y="1844824"/>
            <a:ext cx="4248472" cy="504056"/>
          </a:xfrm>
          <a:prstGeom prst="rect">
            <a:avLst/>
          </a:prstGeom>
          <a:noFill/>
        </p:spPr>
        <p:txBody>
          <a:bodyPr wrap="none" lIns="0" tIns="0" rIns="0" bIns="0" rtlCol="0" anchor="t" anchorCtr="0">
            <a:noAutofit/>
          </a:bodyPr>
          <a:lstStyle/>
          <a:p>
            <a:pPr algn="ctr"/>
            <a:r>
              <a:rPr lang="en-US" sz="2400" spc="-150" dirty="0">
                <a:solidFill>
                  <a:schemeClr val="bg1"/>
                </a:solidFill>
              </a:rPr>
              <a:t>Carriers looking</a:t>
            </a:r>
          </a:p>
          <a:p>
            <a:pPr algn="ctr"/>
            <a:r>
              <a:rPr lang="en-US" sz="2400" spc="-150" dirty="0">
                <a:solidFill>
                  <a:schemeClr val="bg1"/>
                </a:solidFill>
              </a:rPr>
              <a:t>To be future-proof</a:t>
            </a:r>
          </a:p>
        </p:txBody>
      </p:sp>
      <p:sp>
        <p:nvSpPr>
          <p:cNvPr id="10" name="TextBox 9">
            <a:extLst>
              <a:ext uri="{FF2B5EF4-FFF2-40B4-BE49-F238E27FC236}">
                <a16:creationId xmlns:a16="http://schemas.microsoft.com/office/drawing/2014/main" id="{73C604E6-C6B8-EB42-B821-E5A2E7E86B1C}"/>
              </a:ext>
            </a:extLst>
          </p:cNvPr>
          <p:cNvSpPr txBox="1"/>
          <p:nvPr/>
        </p:nvSpPr>
        <p:spPr>
          <a:xfrm>
            <a:off x="7320136" y="3151883"/>
            <a:ext cx="4248472" cy="972109"/>
          </a:xfrm>
          <a:prstGeom prst="rect">
            <a:avLst/>
          </a:prstGeom>
          <a:noFill/>
        </p:spPr>
        <p:txBody>
          <a:bodyPr wrap="none" lIns="0" tIns="0" rIns="0" bIns="0" rtlCol="0" anchor="t" anchorCtr="0">
            <a:noAutofit/>
          </a:bodyPr>
          <a:lstStyle/>
          <a:p>
            <a:pPr algn="ctr"/>
            <a:r>
              <a:rPr lang="en-US" sz="2400" spc="-150" dirty="0">
                <a:solidFill>
                  <a:srgbClr val="00B0F0"/>
                </a:solidFill>
              </a:rPr>
              <a:t>Even more silos will</a:t>
            </a:r>
          </a:p>
          <a:p>
            <a:pPr algn="ctr"/>
            <a:r>
              <a:rPr lang="en-US" sz="2400" spc="-150" dirty="0">
                <a:solidFill>
                  <a:srgbClr val="00B0F0"/>
                </a:solidFill>
              </a:rPr>
              <a:t>Only add to the chaos</a:t>
            </a:r>
          </a:p>
        </p:txBody>
      </p:sp>
      <p:sp>
        <p:nvSpPr>
          <p:cNvPr id="11" name="TextBox 10">
            <a:extLst>
              <a:ext uri="{FF2B5EF4-FFF2-40B4-BE49-F238E27FC236}">
                <a16:creationId xmlns:a16="http://schemas.microsoft.com/office/drawing/2014/main" id="{D2383734-5452-DC47-AB49-40BB9213A950}"/>
              </a:ext>
            </a:extLst>
          </p:cNvPr>
          <p:cNvSpPr txBox="1"/>
          <p:nvPr/>
        </p:nvSpPr>
        <p:spPr>
          <a:xfrm>
            <a:off x="7320136" y="4509120"/>
            <a:ext cx="4248472" cy="972109"/>
          </a:xfrm>
          <a:prstGeom prst="rect">
            <a:avLst/>
          </a:prstGeom>
          <a:noFill/>
        </p:spPr>
        <p:txBody>
          <a:bodyPr wrap="none" lIns="0" tIns="0" rIns="0" bIns="0" rtlCol="0" anchor="t" anchorCtr="0">
            <a:noAutofit/>
          </a:bodyPr>
          <a:lstStyle/>
          <a:p>
            <a:pPr algn="ctr"/>
            <a:r>
              <a:rPr lang="en-US" sz="2400" spc="-150" dirty="0">
                <a:solidFill>
                  <a:schemeClr val="bg1"/>
                </a:solidFill>
              </a:rPr>
              <a:t>Agility – Simplification - Efficiency</a:t>
            </a:r>
          </a:p>
          <a:p>
            <a:pPr algn="ctr"/>
            <a:r>
              <a:rPr lang="en-US" sz="2400" spc="-150" dirty="0">
                <a:solidFill>
                  <a:schemeClr val="bg1"/>
                </a:solidFill>
              </a:rPr>
              <a:t>are the keys</a:t>
            </a:r>
          </a:p>
        </p:txBody>
      </p:sp>
    </p:spTree>
    <p:extLst>
      <p:ext uri="{BB962C8B-B14F-4D97-AF65-F5344CB8AC3E}">
        <p14:creationId xmlns:p14="http://schemas.microsoft.com/office/powerpoint/2010/main" val="3629424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310FBAC7-C118-0649-8834-E46E2041ADBD}"/>
              </a:ext>
            </a:extLst>
          </p:cNvPr>
          <p:cNvSpPr/>
          <p:nvPr/>
        </p:nvSpPr>
        <p:spPr>
          <a:xfrm>
            <a:off x="5772" y="980728"/>
            <a:ext cx="12192000" cy="5314421"/>
          </a:xfrm>
          <a:prstGeom prst="rect">
            <a:avLst/>
          </a:prstGeom>
          <a:solidFill>
            <a:srgbClr val="000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237D2067-D4BF-0A41-9D18-021D77016A17}"/>
              </a:ext>
            </a:extLst>
          </p:cNvPr>
          <p:cNvSpPr>
            <a:spLocks noGrp="1"/>
          </p:cNvSpPr>
          <p:nvPr>
            <p:ph type="title"/>
          </p:nvPr>
        </p:nvSpPr>
        <p:spPr/>
        <p:txBody>
          <a:bodyPr/>
          <a:lstStyle/>
          <a:p>
            <a:pPr lvl="0"/>
            <a:r>
              <a:rPr lang="en-GB" dirty="0"/>
              <a:t>WHAT ARE CARRIERS ASKING FOR?</a:t>
            </a:r>
          </a:p>
        </p:txBody>
      </p:sp>
      <p:grpSp>
        <p:nvGrpSpPr>
          <p:cNvPr id="6" name="Group 5">
            <a:extLst>
              <a:ext uri="{FF2B5EF4-FFF2-40B4-BE49-F238E27FC236}">
                <a16:creationId xmlns:a16="http://schemas.microsoft.com/office/drawing/2014/main" id="{E5241A1B-AAB6-3C48-8F23-D74049744385}"/>
              </a:ext>
            </a:extLst>
          </p:cNvPr>
          <p:cNvGrpSpPr/>
          <p:nvPr/>
        </p:nvGrpSpPr>
        <p:grpSpPr>
          <a:xfrm>
            <a:off x="3904573" y="1667780"/>
            <a:ext cx="4308476" cy="4335570"/>
            <a:chOff x="3692612" y="1362678"/>
            <a:chExt cx="4803600" cy="4833808"/>
          </a:xfrm>
        </p:grpSpPr>
        <p:grpSp>
          <p:nvGrpSpPr>
            <p:cNvPr id="7" name="Group 6">
              <a:extLst>
                <a:ext uri="{FF2B5EF4-FFF2-40B4-BE49-F238E27FC236}">
                  <a16:creationId xmlns:a16="http://schemas.microsoft.com/office/drawing/2014/main" id="{D6BEFE6E-7345-4C44-BD71-DCD55917535E}"/>
                </a:ext>
              </a:extLst>
            </p:cNvPr>
            <p:cNvGrpSpPr/>
            <p:nvPr/>
          </p:nvGrpSpPr>
          <p:grpSpPr>
            <a:xfrm>
              <a:off x="3692612" y="4460961"/>
              <a:ext cx="4803600" cy="1691983"/>
              <a:chOff x="3524752" y="4580881"/>
              <a:chExt cx="4803600" cy="1691983"/>
            </a:xfrm>
          </p:grpSpPr>
          <p:sp>
            <p:nvSpPr>
              <p:cNvPr id="30" name="Oval 29">
                <a:extLst>
                  <a:ext uri="{FF2B5EF4-FFF2-40B4-BE49-F238E27FC236}">
                    <a16:creationId xmlns:a16="http://schemas.microsoft.com/office/drawing/2014/main" id="{0F3CE9CF-4461-C14F-AC74-04B8860E83D9}"/>
                  </a:ext>
                </a:extLst>
              </p:cNvPr>
              <p:cNvSpPr/>
              <p:nvPr/>
            </p:nvSpPr>
            <p:spPr>
              <a:xfrm rot="19704127">
                <a:off x="4962272" y="4823885"/>
                <a:ext cx="3366080" cy="1448979"/>
              </a:xfrm>
              <a:prstGeom prst="ellipse">
                <a:avLst/>
              </a:prstGeom>
              <a:gradFill flip="none" rotWithShape="1">
                <a:gsLst>
                  <a:gs pos="0">
                    <a:schemeClr val="tx1">
                      <a:lumMod val="16000"/>
                      <a:alpha val="49000"/>
                    </a:schemeClr>
                  </a:gs>
                  <a:gs pos="100000">
                    <a:schemeClr val="bg1">
                      <a:alpha val="0"/>
                      <a:lumMod val="0"/>
                      <a:lumOff val="100000"/>
                    </a:schemeClr>
                  </a:gs>
                </a:gsLst>
                <a:path path="shape">
                  <a:fillToRect l="50000" t="50000" r="50000" b="50000"/>
                </a:path>
                <a:tileRect/>
              </a:gradFill>
              <a:ln w="25400" cap="flat" cmpd="sng" algn="ctr">
                <a:noFill/>
                <a:prstDash val="solid"/>
              </a:ln>
              <a:effectLst/>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914400">
                  <a:defRPr/>
                </a:pPr>
                <a:endParaRPr lang="en-US" sz="1600" kern="0">
                  <a:solidFill>
                    <a:sysClr val="window" lastClr="FFFFFF"/>
                  </a:solidFill>
                  <a:latin typeface="Calibri"/>
                </a:endParaRPr>
              </a:p>
            </p:txBody>
          </p:sp>
          <p:sp>
            <p:nvSpPr>
              <p:cNvPr id="31" name="Oval 30">
                <a:extLst>
                  <a:ext uri="{FF2B5EF4-FFF2-40B4-BE49-F238E27FC236}">
                    <a16:creationId xmlns:a16="http://schemas.microsoft.com/office/drawing/2014/main" id="{67336B53-5EFC-1440-B8FE-8E088DF04D95}"/>
                  </a:ext>
                </a:extLst>
              </p:cNvPr>
              <p:cNvSpPr/>
              <p:nvPr/>
            </p:nvSpPr>
            <p:spPr>
              <a:xfrm rot="2437725">
                <a:off x="3524752" y="4580881"/>
                <a:ext cx="3438983" cy="1668270"/>
              </a:xfrm>
              <a:prstGeom prst="ellipse">
                <a:avLst/>
              </a:prstGeom>
              <a:gradFill flip="none" rotWithShape="1">
                <a:gsLst>
                  <a:gs pos="0">
                    <a:schemeClr val="tx1">
                      <a:lumMod val="16000"/>
                      <a:alpha val="44000"/>
                    </a:schemeClr>
                  </a:gs>
                  <a:gs pos="100000">
                    <a:schemeClr val="bg1">
                      <a:alpha val="0"/>
                      <a:lumMod val="0"/>
                      <a:lumOff val="100000"/>
                    </a:schemeClr>
                  </a:gs>
                </a:gsLst>
                <a:path path="shape">
                  <a:fillToRect l="50000" t="50000" r="50000" b="50000"/>
                </a:path>
                <a:tileRect/>
              </a:gradFill>
              <a:ln w="25400" cap="flat" cmpd="sng" algn="ctr">
                <a:noFill/>
                <a:prstDash val="solid"/>
              </a:ln>
              <a:effectLst/>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914400">
                  <a:defRPr/>
                </a:pPr>
                <a:endParaRPr lang="en-US" sz="1600" kern="0">
                  <a:solidFill>
                    <a:sysClr val="window" lastClr="FFFFFF"/>
                  </a:solidFill>
                  <a:latin typeface="Calibri"/>
                </a:endParaRPr>
              </a:p>
            </p:txBody>
          </p:sp>
        </p:grpSp>
        <p:grpSp>
          <p:nvGrpSpPr>
            <p:cNvPr id="8" name="Group 7">
              <a:extLst>
                <a:ext uri="{FF2B5EF4-FFF2-40B4-BE49-F238E27FC236}">
                  <a16:creationId xmlns:a16="http://schemas.microsoft.com/office/drawing/2014/main" id="{0B7EC5FE-9AD5-504F-AEBF-93C26B031896}"/>
                </a:ext>
              </a:extLst>
            </p:cNvPr>
            <p:cNvGrpSpPr/>
            <p:nvPr/>
          </p:nvGrpSpPr>
          <p:grpSpPr>
            <a:xfrm>
              <a:off x="4073912" y="1366956"/>
              <a:ext cx="4376720" cy="4825252"/>
              <a:chOff x="3902172" y="1482598"/>
              <a:chExt cx="4384480" cy="4833808"/>
            </a:xfrm>
            <a:solidFill>
              <a:schemeClr val="tx1">
                <a:lumMod val="75000"/>
                <a:lumOff val="25000"/>
              </a:schemeClr>
            </a:solidFill>
          </p:grpSpPr>
          <p:sp>
            <p:nvSpPr>
              <p:cNvPr id="27" name="Freeform 6">
                <a:extLst>
                  <a:ext uri="{FF2B5EF4-FFF2-40B4-BE49-F238E27FC236}">
                    <a16:creationId xmlns:a16="http://schemas.microsoft.com/office/drawing/2014/main" id="{D5B2378F-D5FF-744D-AE68-CA14317EAE04}"/>
                  </a:ext>
                </a:extLst>
              </p:cNvPr>
              <p:cNvSpPr>
                <a:spLocks/>
              </p:cNvSpPr>
              <p:nvPr/>
            </p:nvSpPr>
            <p:spPr bwMode="auto">
              <a:xfrm>
                <a:off x="3902172" y="2192845"/>
                <a:ext cx="1889614" cy="4123561"/>
              </a:xfrm>
              <a:custGeom>
                <a:avLst/>
                <a:gdLst>
                  <a:gd name="T0" fmla="*/ 0 w 3019"/>
                  <a:gd name="T1" fmla="*/ 0 h 6398"/>
                  <a:gd name="T2" fmla="*/ 3019 w 3019"/>
                  <a:gd name="T3" fmla="*/ 2016 h 6398"/>
                  <a:gd name="T4" fmla="*/ 2999 w 3019"/>
                  <a:gd name="T5" fmla="*/ 6398 h 6398"/>
                  <a:gd name="T6" fmla="*/ 323 w 3019"/>
                  <a:gd name="T7" fmla="*/ 3818 h 6398"/>
                  <a:gd name="T8" fmla="*/ 0 w 3019"/>
                  <a:gd name="T9" fmla="*/ 0 h 6398"/>
                </a:gdLst>
                <a:ahLst/>
                <a:cxnLst>
                  <a:cxn ang="0">
                    <a:pos x="T0" y="T1"/>
                  </a:cxn>
                  <a:cxn ang="0">
                    <a:pos x="T2" y="T3"/>
                  </a:cxn>
                  <a:cxn ang="0">
                    <a:pos x="T4" y="T5"/>
                  </a:cxn>
                  <a:cxn ang="0">
                    <a:pos x="T6" y="T7"/>
                  </a:cxn>
                  <a:cxn ang="0">
                    <a:pos x="T8" y="T9"/>
                  </a:cxn>
                </a:cxnLst>
                <a:rect l="0" t="0" r="r" b="b"/>
                <a:pathLst>
                  <a:path w="3019" h="6398">
                    <a:moveTo>
                      <a:pt x="0" y="0"/>
                    </a:moveTo>
                    <a:lnTo>
                      <a:pt x="3019" y="2016"/>
                    </a:lnTo>
                    <a:lnTo>
                      <a:pt x="2999" y="6398"/>
                    </a:lnTo>
                    <a:lnTo>
                      <a:pt x="323" y="381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2000"/>
              </a:p>
            </p:txBody>
          </p:sp>
          <p:sp>
            <p:nvSpPr>
              <p:cNvPr id="28" name="Freeform 7">
                <a:extLst>
                  <a:ext uri="{FF2B5EF4-FFF2-40B4-BE49-F238E27FC236}">
                    <a16:creationId xmlns:a16="http://schemas.microsoft.com/office/drawing/2014/main" id="{85ED566F-6A2E-EC43-8F62-0C37E9FBE5B3}"/>
                  </a:ext>
                </a:extLst>
              </p:cNvPr>
              <p:cNvSpPr>
                <a:spLocks/>
              </p:cNvSpPr>
              <p:nvPr/>
            </p:nvSpPr>
            <p:spPr bwMode="auto">
              <a:xfrm>
                <a:off x="5779268" y="2487386"/>
                <a:ext cx="2507384" cy="3829020"/>
              </a:xfrm>
              <a:custGeom>
                <a:avLst/>
                <a:gdLst>
                  <a:gd name="T0" fmla="*/ 4006 w 4006"/>
                  <a:gd name="T1" fmla="*/ 0 h 5941"/>
                  <a:gd name="T2" fmla="*/ 3410 w 4006"/>
                  <a:gd name="T3" fmla="*/ 3889 h 5941"/>
                  <a:gd name="T4" fmla="*/ 0 w 4006"/>
                  <a:gd name="T5" fmla="*/ 5941 h 5941"/>
                  <a:gd name="T6" fmla="*/ 20 w 4006"/>
                  <a:gd name="T7" fmla="*/ 1559 h 5941"/>
                  <a:gd name="T8" fmla="*/ 4006 w 4006"/>
                  <a:gd name="T9" fmla="*/ 0 h 5941"/>
                </a:gdLst>
                <a:ahLst/>
                <a:cxnLst>
                  <a:cxn ang="0">
                    <a:pos x="T0" y="T1"/>
                  </a:cxn>
                  <a:cxn ang="0">
                    <a:pos x="T2" y="T3"/>
                  </a:cxn>
                  <a:cxn ang="0">
                    <a:pos x="T4" y="T5"/>
                  </a:cxn>
                  <a:cxn ang="0">
                    <a:pos x="T6" y="T7"/>
                  </a:cxn>
                  <a:cxn ang="0">
                    <a:pos x="T8" y="T9"/>
                  </a:cxn>
                </a:cxnLst>
                <a:rect l="0" t="0" r="r" b="b"/>
                <a:pathLst>
                  <a:path w="4006" h="5941">
                    <a:moveTo>
                      <a:pt x="4006" y="0"/>
                    </a:moveTo>
                    <a:lnTo>
                      <a:pt x="3410" y="3889"/>
                    </a:lnTo>
                    <a:lnTo>
                      <a:pt x="0" y="5941"/>
                    </a:lnTo>
                    <a:lnTo>
                      <a:pt x="20" y="1559"/>
                    </a:lnTo>
                    <a:lnTo>
                      <a:pt x="40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2000"/>
              </a:p>
            </p:txBody>
          </p:sp>
          <p:sp>
            <p:nvSpPr>
              <p:cNvPr id="29" name="Freeform 8">
                <a:extLst>
                  <a:ext uri="{FF2B5EF4-FFF2-40B4-BE49-F238E27FC236}">
                    <a16:creationId xmlns:a16="http://schemas.microsoft.com/office/drawing/2014/main" id="{C6EE51C3-1E55-3B43-99D6-747AD7FBFA52}"/>
                  </a:ext>
                </a:extLst>
              </p:cNvPr>
              <p:cNvSpPr>
                <a:spLocks/>
              </p:cNvSpPr>
              <p:nvPr/>
            </p:nvSpPr>
            <p:spPr bwMode="auto">
              <a:xfrm>
                <a:off x="3902172" y="1482598"/>
                <a:ext cx="4384480" cy="2009575"/>
              </a:xfrm>
              <a:custGeom>
                <a:avLst/>
                <a:gdLst>
                  <a:gd name="T0" fmla="*/ 3672 w 7005"/>
                  <a:gd name="T1" fmla="*/ 0 h 3118"/>
                  <a:gd name="T2" fmla="*/ 7005 w 7005"/>
                  <a:gd name="T3" fmla="*/ 1559 h 3118"/>
                  <a:gd name="T4" fmla="*/ 3019 w 7005"/>
                  <a:gd name="T5" fmla="*/ 3118 h 3118"/>
                  <a:gd name="T6" fmla="*/ 0 w 7005"/>
                  <a:gd name="T7" fmla="*/ 1102 h 3118"/>
                  <a:gd name="T8" fmla="*/ 3672 w 7005"/>
                  <a:gd name="T9" fmla="*/ 0 h 3118"/>
                </a:gdLst>
                <a:ahLst/>
                <a:cxnLst>
                  <a:cxn ang="0">
                    <a:pos x="T0" y="T1"/>
                  </a:cxn>
                  <a:cxn ang="0">
                    <a:pos x="T2" y="T3"/>
                  </a:cxn>
                  <a:cxn ang="0">
                    <a:pos x="T4" y="T5"/>
                  </a:cxn>
                  <a:cxn ang="0">
                    <a:pos x="T6" y="T7"/>
                  </a:cxn>
                  <a:cxn ang="0">
                    <a:pos x="T8" y="T9"/>
                  </a:cxn>
                </a:cxnLst>
                <a:rect l="0" t="0" r="r" b="b"/>
                <a:pathLst>
                  <a:path w="7005" h="3118">
                    <a:moveTo>
                      <a:pt x="3672" y="0"/>
                    </a:moveTo>
                    <a:lnTo>
                      <a:pt x="7005" y="1559"/>
                    </a:lnTo>
                    <a:lnTo>
                      <a:pt x="3019" y="3118"/>
                    </a:lnTo>
                    <a:lnTo>
                      <a:pt x="0" y="1102"/>
                    </a:lnTo>
                    <a:lnTo>
                      <a:pt x="367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2000"/>
              </a:p>
            </p:txBody>
          </p:sp>
        </p:grpSp>
        <p:sp>
          <p:nvSpPr>
            <p:cNvPr id="9" name="Freeform 9">
              <a:extLst>
                <a:ext uri="{FF2B5EF4-FFF2-40B4-BE49-F238E27FC236}">
                  <a16:creationId xmlns:a16="http://schemas.microsoft.com/office/drawing/2014/main" id="{B38C9064-6E14-B34F-BBAB-0A215173EAB1}"/>
                </a:ext>
              </a:extLst>
            </p:cNvPr>
            <p:cNvSpPr>
              <a:spLocks/>
            </p:cNvSpPr>
            <p:nvPr/>
          </p:nvSpPr>
          <p:spPr bwMode="auto">
            <a:xfrm>
              <a:off x="4148271" y="3015196"/>
              <a:ext cx="1081568" cy="1953503"/>
            </a:xfrm>
            <a:custGeom>
              <a:avLst/>
              <a:gdLst>
                <a:gd name="T0" fmla="*/ 0 w 1728"/>
                <a:gd name="T1" fmla="*/ 0 h 3031"/>
                <a:gd name="T2" fmla="*/ 1705 w 1728"/>
                <a:gd name="T3" fmla="*/ 1334 h 3031"/>
                <a:gd name="T4" fmla="*/ 1728 w 1728"/>
                <a:gd name="T5" fmla="*/ 2593 h 3031"/>
                <a:gd name="T6" fmla="*/ 818 w 1728"/>
                <a:gd name="T7" fmla="*/ 1795 h 3031"/>
                <a:gd name="T8" fmla="*/ 900 w 1728"/>
                <a:gd name="T9" fmla="*/ 3031 h 3031"/>
                <a:gd name="T10" fmla="*/ 198 w 1728"/>
                <a:gd name="T11" fmla="*/ 2356 h 3031"/>
                <a:gd name="T12" fmla="*/ 0 w 1728"/>
                <a:gd name="T13" fmla="*/ 0 h 3031"/>
              </a:gdLst>
              <a:ahLst/>
              <a:cxnLst>
                <a:cxn ang="0">
                  <a:pos x="T0" y="T1"/>
                </a:cxn>
                <a:cxn ang="0">
                  <a:pos x="T2" y="T3"/>
                </a:cxn>
                <a:cxn ang="0">
                  <a:pos x="T4" y="T5"/>
                </a:cxn>
                <a:cxn ang="0">
                  <a:pos x="T6" y="T7"/>
                </a:cxn>
                <a:cxn ang="0">
                  <a:pos x="T8" y="T9"/>
                </a:cxn>
                <a:cxn ang="0">
                  <a:pos x="T10" y="T11"/>
                </a:cxn>
                <a:cxn ang="0">
                  <a:pos x="T12" y="T13"/>
                </a:cxn>
              </a:cxnLst>
              <a:rect l="0" t="0" r="r" b="b"/>
              <a:pathLst>
                <a:path w="1728" h="3031">
                  <a:moveTo>
                    <a:pt x="0" y="0"/>
                  </a:moveTo>
                  <a:lnTo>
                    <a:pt x="1705" y="1334"/>
                  </a:lnTo>
                  <a:lnTo>
                    <a:pt x="1728" y="2593"/>
                  </a:lnTo>
                  <a:lnTo>
                    <a:pt x="818" y="1795"/>
                  </a:lnTo>
                  <a:lnTo>
                    <a:pt x="900" y="3031"/>
                  </a:lnTo>
                  <a:lnTo>
                    <a:pt x="198" y="2356"/>
                  </a:lnTo>
                  <a:lnTo>
                    <a:pt x="0" y="0"/>
                  </a:lnTo>
                  <a:close/>
                </a:path>
              </a:pathLst>
            </a:custGeom>
            <a:solidFill>
              <a:srgbClr val="1B9FD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2000"/>
            </a:p>
          </p:txBody>
        </p:sp>
        <p:sp>
          <p:nvSpPr>
            <p:cNvPr id="10" name="Freeform 10">
              <a:extLst>
                <a:ext uri="{FF2B5EF4-FFF2-40B4-BE49-F238E27FC236}">
                  <a16:creationId xmlns:a16="http://schemas.microsoft.com/office/drawing/2014/main" id="{729F86BA-9578-014B-8BD2-1D7376DAD45E}"/>
                </a:ext>
              </a:extLst>
            </p:cNvPr>
            <p:cNvSpPr>
              <a:spLocks/>
            </p:cNvSpPr>
            <p:nvPr/>
          </p:nvSpPr>
          <p:spPr bwMode="auto">
            <a:xfrm>
              <a:off x="4070032" y="2072925"/>
              <a:ext cx="1889614" cy="2322161"/>
            </a:xfrm>
            <a:custGeom>
              <a:avLst/>
              <a:gdLst>
                <a:gd name="T0" fmla="*/ 0 w 3019"/>
                <a:gd name="T1" fmla="*/ 0 h 3603"/>
                <a:gd name="T2" fmla="*/ 3019 w 3019"/>
                <a:gd name="T3" fmla="*/ 2016 h 3603"/>
                <a:gd name="T4" fmla="*/ 3012 w 3019"/>
                <a:gd name="T5" fmla="*/ 3603 h 3603"/>
                <a:gd name="T6" fmla="*/ 3010 w 3019"/>
                <a:gd name="T7" fmla="*/ 3603 h 3603"/>
                <a:gd name="T8" fmla="*/ 1937 w 3019"/>
                <a:gd name="T9" fmla="*/ 2743 h 3603"/>
                <a:gd name="T10" fmla="*/ 1937 w 3019"/>
                <a:gd name="T11" fmla="*/ 2743 h 3603"/>
                <a:gd name="T12" fmla="*/ 111 w 3019"/>
                <a:gd name="T13" fmla="*/ 1316 h 3603"/>
                <a:gd name="T14" fmla="*/ 0 w 3019"/>
                <a:gd name="T15" fmla="*/ 0 h 36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9" h="3603">
                  <a:moveTo>
                    <a:pt x="0" y="0"/>
                  </a:moveTo>
                  <a:lnTo>
                    <a:pt x="3019" y="2016"/>
                  </a:lnTo>
                  <a:lnTo>
                    <a:pt x="3012" y="3603"/>
                  </a:lnTo>
                  <a:lnTo>
                    <a:pt x="3010" y="3603"/>
                  </a:lnTo>
                  <a:lnTo>
                    <a:pt x="1937" y="2743"/>
                  </a:lnTo>
                  <a:lnTo>
                    <a:pt x="1937" y="2743"/>
                  </a:lnTo>
                  <a:lnTo>
                    <a:pt x="111" y="1316"/>
                  </a:lnTo>
                  <a:lnTo>
                    <a:pt x="0" y="0"/>
                  </a:lnTo>
                  <a:close/>
                </a:path>
              </a:pathLst>
            </a:custGeom>
            <a:solidFill>
              <a:srgbClr val="167EB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2000"/>
            </a:p>
          </p:txBody>
        </p:sp>
        <p:sp>
          <p:nvSpPr>
            <p:cNvPr id="11" name="Freeform 11">
              <a:extLst>
                <a:ext uri="{FF2B5EF4-FFF2-40B4-BE49-F238E27FC236}">
                  <a16:creationId xmlns:a16="http://schemas.microsoft.com/office/drawing/2014/main" id="{AFF50D70-AB4A-8049-B404-BD49CA0AECD5}"/>
                </a:ext>
              </a:extLst>
            </p:cNvPr>
            <p:cNvSpPr>
              <a:spLocks/>
            </p:cNvSpPr>
            <p:nvPr/>
          </p:nvSpPr>
          <p:spPr bwMode="auto">
            <a:xfrm>
              <a:off x="4738501" y="4334503"/>
              <a:ext cx="1212382" cy="1861983"/>
            </a:xfrm>
            <a:custGeom>
              <a:avLst/>
              <a:gdLst>
                <a:gd name="T0" fmla="*/ 0 w 1937"/>
                <a:gd name="T1" fmla="*/ 0 h 2889"/>
                <a:gd name="T2" fmla="*/ 1926 w 1937"/>
                <a:gd name="T3" fmla="*/ 1687 h 2889"/>
                <a:gd name="T4" fmla="*/ 1937 w 1937"/>
                <a:gd name="T5" fmla="*/ 1682 h 2889"/>
                <a:gd name="T6" fmla="*/ 1931 w 1937"/>
                <a:gd name="T7" fmla="*/ 2889 h 2889"/>
                <a:gd name="T8" fmla="*/ 71 w 1937"/>
                <a:gd name="T9" fmla="*/ 1096 h 2889"/>
                <a:gd name="T10" fmla="*/ 0 w 1937"/>
                <a:gd name="T11" fmla="*/ 0 h 2889"/>
              </a:gdLst>
              <a:ahLst/>
              <a:cxnLst>
                <a:cxn ang="0">
                  <a:pos x="T0" y="T1"/>
                </a:cxn>
                <a:cxn ang="0">
                  <a:pos x="T2" y="T3"/>
                </a:cxn>
                <a:cxn ang="0">
                  <a:pos x="T4" y="T5"/>
                </a:cxn>
                <a:cxn ang="0">
                  <a:pos x="T6" y="T7"/>
                </a:cxn>
                <a:cxn ang="0">
                  <a:pos x="T8" y="T9"/>
                </a:cxn>
                <a:cxn ang="0">
                  <a:pos x="T10" y="T11"/>
                </a:cxn>
              </a:cxnLst>
              <a:rect l="0" t="0" r="r" b="b"/>
              <a:pathLst>
                <a:path w="1937" h="2889">
                  <a:moveTo>
                    <a:pt x="0" y="0"/>
                  </a:moveTo>
                  <a:lnTo>
                    <a:pt x="1926" y="1687"/>
                  </a:lnTo>
                  <a:lnTo>
                    <a:pt x="1937" y="1682"/>
                  </a:lnTo>
                  <a:lnTo>
                    <a:pt x="1931" y="2889"/>
                  </a:lnTo>
                  <a:lnTo>
                    <a:pt x="71" y="1096"/>
                  </a:lnTo>
                  <a:lnTo>
                    <a:pt x="0" y="0"/>
                  </a:lnTo>
                  <a:close/>
                </a:path>
              </a:pathLst>
            </a:custGeom>
            <a:solidFill>
              <a:srgbClr val="00206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2000"/>
            </a:p>
          </p:txBody>
        </p:sp>
        <p:sp>
          <p:nvSpPr>
            <p:cNvPr id="12" name="Freeform 12">
              <a:extLst>
                <a:ext uri="{FF2B5EF4-FFF2-40B4-BE49-F238E27FC236}">
                  <a16:creationId xmlns:a16="http://schemas.microsoft.com/office/drawing/2014/main" id="{A6912579-8929-814E-90BF-1FC6836D0142}"/>
                </a:ext>
              </a:extLst>
            </p:cNvPr>
            <p:cNvSpPr>
              <a:spLocks/>
            </p:cNvSpPr>
            <p:nvPr/>
          </p:nvSpPr>
          <p:spPr bwMode="auto">
            <a:xfrm>
              <a:off x="5283666" y="3930397"/>
              <a:ext cx="671599" cy="1405027"/>
            </a:xfrm>
            <a:custGeom>
              <a:avLst/>
              <a:gdLst>
                <a:gd name="T0" fmla="*/ 0 w 1073"/>
                <a:gd name="T1" fmla="*/ 0 h 2180"/>
                <a:gd name="T2" fmla="*/ 1057 w 1073"/>
                <a:gd name="T3" fmla="*/ 846 h 2180"/>
                <a:gd name="T4" fmla="*/ 1073 w 1073"/>
                <a:gd name="T5" fmla="*/ 839 h 2180"/>
                <a:gd name="T6" fmla="*/ 1066 w 1073"/>
                <a:gd name="T7" fmla="*/ 2180 h 2180"/>
                <a:gd name="T8" fmla="*/ 23 w 1073"/>
                <a:gd name="T9" fmla="*/ 1268 h 2180"/>
                <a:gd name="T10" fmla="*/ 0 w 1073"/>
                <a:gd name="T11" fmla="*/ 0 h 2180"/>
              </a:gdLst>
              <a:ahLst/>
              <a:cxnLst>
                <a:cxn ang="0">
                  <a:pos x="T0" y="T1"/>
                </a:cxn>
                <a:cxn ang="0">
                  <a:pos x="T2" y="T3"/>
                </a:cxn>
                <a:cxn ang="0">
                  <a:pos x="T4" y="T5"/>
                </a:cxn>
                <a:cxn ang="0">
                  <a:pos x="T6" y="T7"/>
                </a:cxn>
                <a:cxn ang="0">
                  <a:pos x="T8" y="T9"/>
                </a:cxn>
                <a:cxn ang="0">
                  <a:pos x="T10" y="T11"/>
                </a:cxn>
              </a:cxnLst>
              <a:rect l="0" t="0" r="r" b="b"/>
              <a:pathLst>
                <a:path w="1073" h="2180">
                  <a:moveTo>
                    <a:pt x="0" y="0"/>
                  </a:moveTo>
                  <a:lnTo>
                    <a:pt x="1057" y="846"/>
                  </a:lnTo>
                  <a:lnTo>
                    <a:pt x="1073" y="839"/>
                  </a:lnTo>
                  <a:lnTo>
                    <a:pt x="1066" y="2180"/>
                  </a:lnTo>
                  <a:lnTo>
                    <a:pt x="23" y="1268"/>
                  </a:lnTo>
                  <a:lnTo>
                    <a:pt x="0" y="0"/>
                  </a:lnTo>
                  <a:close/>
                </a:path>
              </a:pathLst>
            </a:custGeom>
            <a:gradFill flip="none" rotWithShape="1">
              <a:gsLst>
                <a:gs pos="0">
                  <a:schemeClr val="accent2">
                    <a:lumMod val="86000"/>
                  </a:schemeClr>
                </a:gs>
                <a:gs pos="100000">
                  <a:schemeClr val="accent2">
                    <a:lumMod val="84000"/>
                    <a:lumOff val="16000"/>
                  </a:schemeClr>
                </a:gs>
              </a:gsLst>
              <a:lin ang="18900000" scaled="1"/>
              <a:tileRect/>
            </a:gradFill>
            <a:ln w="0">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IN" sz="2000"/>
            </a:p>
          </p:txBody>
        </p:sp>
        <p:sp>
          <p:nvSpPr>
            <p:cNvPr id="13" name="Freeform 13">
              <a:extLst>
                <a:ext uri="{FF2B5EF4-FFF2-40B4-BE49-F238E27FC236}">
                  <a16:creationId xmlns:a16="http://schemas.microsoft.com/office/drawing/2014/main" id="{C518DED1-7381-3C45-92AE-3D0B2F683360}"/>
                </a:ext>
              </a:extLst>
            </p:cNvPr>
            <p:cNvSpPr>
              <a:spLocks/>
            </p:cNvSpPr>
            <p:nvPr/>
          </p:nvSpPr>
          <p:spPr bwMode="auto">
            <a:xfrm>
              <a:off x="5955264" y="3009395"/>
              <a:ext cx="908192" cy="1385692"/>
            </a:xfrm>
            <a:custGeom>
              <a:avLst/>
              <a:gdLst>
                <a:gd name="T0" fmla="*/ 1449 w 1451"/>
                <a:gd name="T1" fmla="*/ 0 h 2150"/>
                <a:gd name="T2" fmla="*/ 1451 w 1451"/>
                <a:gd name="T3" fmla="*/ 2 h 2150"/>
                <a:gd name="T4" fmla="*/ 1355 w 1451"/>
                <a:gd name="T5" fmla="*/ 1513 h 2150"/>
                <a:gd name="T6" fmla="*/ 0 w 1451"/>
                <a:gd name="T7" fmla="*/ 2150 h 2150"/>
                <a:gd name="T8" fmla="*/ 7 w 1451"/>
                <a:gd name="T9" fmla="*/ 563 h 2150"/>
                <a:gd name="T10" fmla="*/ 1449 w 1451"/>
                <a:gd name="T11" fmla="*/ 0 h 2150"/>
              </a:gdLst>
              <a:ahLst/>
              <a:cxnLst>
                <a:cxn ang="0">
                  <a:pos x="T0" y="T1"/>
                </a:cxn>
                <a:cxn ang="0">
                  <a:pos x="T2" y="T3"/>
                </a:cxn>
                <a:cxn ang="0">
                  <a:pos x="T4" y="T5"/>
                </a:cxn>
                <a:cxn ang="0">
                  <a:pos x="T6" y="T7"/>
                </a:cxn>
                <a:cxn ang="0">
                  <a:pos x="T8" y="T9"/>
                </a:cxn>
                <a:cxn ang="0">
                  <a:pos x="T10" y="T11"/>
                </a:cxn>
              </a:cxnLst>
              <a:rect l="0" t="0" r="r" b="b"/>
              <a:pathLst>
                <a:path w="1451" h="2150">
                  <a:moveTo>
                    <a:pt x="1449" y="0"/>
                  </a:moveTo>
                  <a:lnTo>
                    <a:pt x="1451" y="2"/>
                  </a:lnTo>
                  <a:lnTo>
                    <a:pt x="1355" y="1513"/>
                  </a:lnTo>
                  <a:lnTo>
                    <a:pt x="0" y="2150"/>
                  </a:lnTo>
                  <a:lnTo>
                    <a:pt x="7" y="563"/>
                  </a:lnTo>
                  <a:lnTo>
                    <a:pt x="1449" y="0"/>
                  </a:lnTo>
                  <a:close/>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2000"/>
            </a:p>
          </p:txBody>
        </p:sp>
        <p:sp>
          <p:nvSpPr>
            <p:cNvPr id="14" name="Freeform 14">
              <a:extLst>
                <a:ext uri="{FF2B5EF4-FFF2-40B4-BE49-F238E27FC236}">
                  <a16:creationId xmlns:a16="http://schemas.microsoft.com/office/drawing/2014/main" id="{9F9FA81D-423F-014D-98A3-FB712BE8A9EE}"/>
                </a:ext>
              </a:extLst>
            </p:cNvPr>
            <p:cNvSpPr>
              <a:spLocks/>
            </p:cNvSpPr>
            <p:nvPr/>
          </p:nvSpPr>
          <p:spPr bwMode="auto">
            <a:xfrm>
              <a:off x="7505011" y="3340028"/>
              <a:ext cx="804291" cy="1890986"/>
            </a:xfrm>
            <a:custGeom>
              <a:avLst/>
              <a:gdLst>
                <a:gd name="T0" fmla="*/ 1285 w 1285"/>
                <a:gd name="T1" fmla="*/ 0 h 2934"/>
                <a:gd name="T2" fmla="*/ 921 w 1285"/>
                <a:gd name="T3" fmla="*/ 2380 h 2934"/>
                <a:gd name="T4" fmla="*/ 0 w 1285"/>
                <a:gd name="T5" fmla="*/ 2934 h 2934"/>
                <a:gd name="T6" fmla="*/ 118 w 1285"/>
                <a:gd name="T7" fmla="*/ 1800 h 2934"/>
                <a:gd name="T8" fmla="*/ 118 w 1285"/>
                <a:gd name="T9" fmla="*/ 1800 h 2934"/>
                <a:gd name="T10" fmla="*/ 130 w 1285"/>
                <a:gd name="T11" fmla="*/ 1698 h 2934"/>
                <a:gd name="T12" fmla="*/ 130 w 1285"/>
                <a:gd name="T13" fmla="*/ 1700 h 2934"/>
                <a:gd name="T14" fmla="*/ 246 w 1285"/>
                <a:gd name="T15" fmla="*/ 480 h 2934"/>
                <a:gd name="T16" fmla="*/ 1285 w 1285"/>
                <a:gd name="T17" fmla="*/ 0 h 2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5" h="2934">
                  <a:moveTo>
                    <a:pt x="1285" y="0"/>
                  </a:moveTo>
                  <a:lnTo>
                    <a:pt x="921" y="2380"/>
                  </a:lnTo>
                  <a:lnTo>
                    <a:pt x="0" y="2934"/>
                  </a:lnTo>
                  <a:lnTo>
                    <a:pt x="118" y="1800"/>
                  </a:lnTo>
                  <a:lnTo>
                    <a:pt x="118" y="1800"/>
                  </a:lnTo>
                  <a:lnTo>
                    <a:pt x="130" y="1698"/>
                  </a:lnTo>
                  <a:lnTo>
                    <a:pt x="130" y="1700"/>
                  </a:lnTo>
                  <a:lnTo>
                    <a:pt x="246" y="480"/>
                  </a:lnTo>
                  <a:lnTo>
                    <a:pt x="1285" y="0"/>
                  </a:lnTo>
                  <a:close/>
                </a:path>
              </a:pathLst>
            </a:custGeom>
            <a:gradFill flip="none" rotWithShape="1">
              <a:gsLst>
                <a:gs pos="0">
                  <a:schemeClr val="accent1">
                    <a:lumMod val="89000"/>
                    <a:lumOff val="11000"/>
                  </a:schemeClr>
                </a:gs>
                <a:gs pos="72000">
                  <a:schemeClr val="accent1">
                    <a:lumMod val="70000"/>
                  </a:schemeClr>
                </a:gs>
              </a:gsLst>
              <a:lin ang="2700000" scaled="1"/>
              <a:tileRect/>
            </a:gra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IN" sz="2000"/>
            </a:p>
          </p:txBody>
        </p:sp>
        <p:sp>
          <p:nvSpPr>
            <p:cNvPr id="15" name="Freeform 15">
              <a:extLst>
                <a:ext uri="{FF2B5EF4-FFF2-40B4-BE49-F238E27FC236}">
                  <a16:creationId xmlns:a16="http://schemas.microsoft.com/office/drawing/2014/main" id="{FE0B5A62-A608-A748-968E-BAA5693CB303}"/>
                </a:ext>
              </a:extLst>
            </p:cNvPr>
            <p:cNvSpPr>
              <a:spLocks/>
            </p:cNvSpPr>
            <p:nvPr/>
          </p:nvSpPr>
          <p:spPr bwMode="auto">
            <a:xfrm>
              <a:off x="5950883" y="2367466"/>
              <a:ext cx="2503629" cy="2970536"/>
            </a:xfrm>
            <a:custGeom>
              <a:avLst/>
              <a:gdLst>
                <a:gd name="T0" fmla="*/ 4000 w 4000"/>
                <a:gd name="T1" fmla="*/ 0 h 4609"/>
                <a:gd name="T2" fmla="*/ 3788 w 4000"/>
                <a:gd name="T3" fmla="*/ 1382 h 4609"/>
                <a:gd name="T4" fmla="*/ 2629 w 4000"/>
                <a:gd name="T5" fmla="*/ 1918 h 4609"/>
                <a:gd name="T6" fmla="*/ 2499 w 4000"/>
                <a:gd name="T7" fmla="*/ 3271 h 4609"/>
                <a:gd name="T8" fmla="*/ 5 w 4000"/>
                <a:gd name="T9" fmla="*/ 4609 h 4609"/>
                <a:gd name="T10" fmla="*/ 0 w 4000"/>
                <a:gd name="T11" fmla="*/ 4605 h 4609"/>
                <a:gd name="T12" fmla="*/ 7 w 4000"/>
                <a:gd name="T13" fmla="*/ 3264 h 4609"/>
                <a:gd name="T14" fmla="*/ 1467 w 4000"/>
                <a:gd name="T15" fmla="*/ 2580 h 4609"/>
                <a:gd name="T16" fmla="*/ 1569 w 4000"/>
                <a:gd name="T17" fmla="*/ 950 h 4609"/>
                <a:gd name="T18" fmla="*/ 4000 w 4000"/>
                <a:gd name="T19" fmla="*/ 0 h 4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0" h="4609">
                  <a:moveTo>
                    <a:pt x="4000" y="0"/>
                  </a:moveTo>
                  <a:lnTo>
                    <a:pt x="3788" y="1382"/>
                  </a:lnTo>
                  <a:lnTo>
                    <a:pt x="2629" y="1918"/>
                  </a:lnTo>
                  <a:lnTo>
                    <a:pt x="2499" y="3271"/>
                  </a:lnTo>
                  <a:lnTo>
                    <a:pt x="5" y="4609"/>
                  </a:lnTo>
                  <a:lnTo>
                    <a:pt x="0" y="4605"/>
                  </a:lnTo>
                  <a:lnTo>
                    <a:pt x="7" y="3264"/>
                  </a:lnTo>
                  <a:lnTo>
                    <a:pt x="1467" y="2580"/>
                  </a:lnTo>
                  <a:lnTo>
                    <a:pt x="1569" y="950"/>
                  </a:lnTo>
                  <a:lnTo>
                    <a:pt x="4000" y="0"/>
                  </a:lnTo>
                  <a:close/>
                </a:path>
              </a:pathLst>
            </a:custGeom>
            <a:solidFill>
              <a:schemeClr val="accent2">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2000"/>
            </a:p>
          </p:txBody>
        </p:sp>
        <p:sp>
          <p:nvSpPr>
            <p:cNvPr id="16" name="Freeform 16">
              <a:extLst>
                <a:ext uri="{FF2B5EF4-FFF2-40B4-BE49-F238E27FC236}">
                  <a16:creationId xmlns:a16="http://schemas.microsoft.com/office/drawing/2014/main" id="{D77D9AED-271A-5949-9444-61477CD23809}"/>
                </a:ext>
              </a:extLst>
            </p:cNvPr>
            <p:cNvSpPr>
              <a:spLocks/>
            </p:cNvSpPr>
            <p:nvPr/>
          </p:nvSpPr>
          <p:spPr bwMode="auto">
            <a:xfrm>
              <a:off x="5947128" y="4557503"/>
              <a:ext cx="1559761" cy="1638983"/>
            </a:xfrm>
            <a:custGeom>
              <a:avLst/>
              <a:gdLst>
                <a:gd name="T0" fmla="*/ 2492 w 2492"/>
                <a:gd name="T1" fmla="*/ 0 h 2543"/>
                <a:gd name="T2" fmla="*/ 2373 w 2492"/>
                <a:gd name="T3" fmla="*/ 1116 h 2543"/>
                <a:gd name="T4" fmla="*/ 0 w 2492"/>
                <a:gd name="T5" fmla="*/ 2543 h 2543"/>
                <a:gd name="T6" fmla="*/ 6 w 2492"/>
                <a:gd name="T7" fmla="*/ 1336 h 2543"/>
                <a:gd name="T8" fmla="*/ 2492 w 2492"/>
                <a:gd name="T9" fmla="*/ 0 h 2543"/>
              </a:gdLst>
              <a:ahLst/>
              <a:cxnLst>
                <a:cxn ang="0">
                  <a:pos x="T0" y="T1"/>
                </a:cxn>
                <a:cxn ang="0">
                  <a:pos x="T2" y="T3"/>
                </a:cxn>
                <a:cxn ang="0">
                  <a:pos x="T4" y="T5"/>
                </a:cxn>
                <a:cxn ang="0">
                  <a:pos x="T6" y="T7"/>
                </a:cxn>
                <a:cxn ang="0">
                  <a:pos x="T8" y="T9"/>
                </a:cxn>
              </a:cxnLst>
              <a:rect l="0" t="0" r="r" b="b"/>
              <a:pathLst>
                <a:path w="2492" h="2543">
                  <a:moveTo>
                    <a:pt x="2492" y="0"/>
                  </a:moveTo>
                  <a:lnTo>
                    <a:pt x="2373" y="1116"/>
                  </a:lnTo>
                  <a:lnTo>
                    <a:pt x="0" y="2543"/>
                  </a:lnTo>
                  <a:lnTo>
                    <a:pt x="6" y="1336"/>
                  </a:lnTo>
                  <a:lnTo>
                    <a:pt x="2492" y="0"/>
                  </a:lnTo>
                  <a:close/>
                </a:path>
              </a:pathLst>
            </a:custGeom>
            <a:solidFill>
              <a:srgbClr val="00206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2000"/>
            </a:p>
          </p:txBody>
        </p:sp>
        <p:sp>
          <p:nvSpPr>
            <p:cNvPr id="17" name="Freeform 17">
              <a:extLst>
                <a:ext uri="{FF2B5EF4-FFF2-40B4-BE49-F238E27FC236}">
                  <a16:creationId xmlns:a16="http://schemas.microsoft.com/office/drawing/2014/main" id="{7638EF59-4227-FA48-92FA-2F41DAB5BF4E}"/>
                </a:ext>
              </a:extLst>
            </p:cNvPr>
            <p:cNvSpPr>
              <a:spLocks/>
            </p:cNvSpPr>
            <p:nvPr/>
          </p:nvSpPr>
          <p:spPr bwMode="auto">
            <a:xfrm>
              <a:off x="6230038" y="2018787"/>
              <a:ext cx="2224474" cy="960961"/>
            </a:xfrm>
            <a:custGeom>
              <a:avLst/>
              <a:gdLst>
                <a:gd name="T0" fmla="*/ 2399 w 3554"/>
                <a:gd name="T1" fmla="*/ 0 h 1491"/>
                <a:gd name="T2" fmla="*/ 3554 w 3554"/>
                <a:gd name="T3" fmla="*/ 541 h 1491"/>
                <a:gd name="T4" fmla="*/ 1123 w 3554"/>
                <a:gd name="T5" fmla="*/ 1491 h 1491"/>
                <a:gd name="T6" fmla="*/ 1123 w 3554"/>
                <a:gd name="T7" fmla="*/ 1480 h 1491"/>
                <a:gd name="T8" fmla="*/ 0 w 3554"/>
                <a:gd name="T9" fmla="*/ 821 h 1491"/>
                <a:gd name="T10" fmla="*/ 2399 w 3554"/>
                <a:gd name="T11" fmla="*/ 0 h 1491"/>
              </a:gdLst>
              <a:ahLst/>
              <a:cxnLst>
                <a:cxn ang="0">
                  <a:pos x="T0" y="T1"/>
                </a:cxn>
                <a:cxn ang="0">
                  <a:pos x="T2" y="T3"/>
                </a:cxn>
                <a:cxn ang="0">
                  <a:pos x="T4" y="T5"/>
                </a:cxn>
                <a:cxn ang="0">
                  <a:pos x="T6" y="T7"/>
                </a:cxn>
                <a:cxn ang="0">
                  <a:pos x="T8" y="T9"/>
                </a:cxn>
                <a:cxn ang="0">
                  <a:pos x="T10" y="T11"/>
                </a:cxn>
              </a:cxnLst>
              <a:rect l="0" t="0" r="r" b="b"/>
              <a:pathLst>
                <a:path w="3554" h="1491">
                  <a:moveTo>
                    <a:pt x="2399" y="0"/>
                  </a:moveTo>
                  <a:lnTo>
                    <a:pt x="3554" y="541"/>
                  </a:lnTo>
                  <a:lnTo>
                    <a:pt x="1123" y="1491"/>
                  </a:lnTo>
                  <a:lnTo>
                    <a:pt x="1123" y="1480"/>
                  </a:lnTo>
                  <a:lnTo>
                    <a:pt x="0" y="821"/>
                  </a:lnTo>
                  <a:lnTo>
                    <a:pt x="2399" y="0"/>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2000"/>
            </a:p>
          </p:txBody>
        </p:sp>
        <p:sp>
          <p:nvSpPr>
            <p:cNvPr id="18" name="Freeform 18">
              <a:extLst>
                <a:ext uri="{FF2B5EF4-FFF2-40B4-BE49-F238E27FC236}">
                  <a16:creationId xmlns:a16="http://schemas.microsoft.com/office/drawing/2014/main" id="{A2F753A7-7A11-D44B-AB46-0E4AB6C0B8A0}"/>
                </a:ext>
              </a:extLst>
            </p:cNvPr>
            <p:cNvSpPr>
              <a:spLocks/>
            </p:cNvSpPr>
            <p:nvPr/>
          </p:nvSpPr>
          <p:spPr bwMode="auto">
            <a:xfrm>
              <a:off x="4070032" y="1819634"/>
              <a:ext cx="2792172" cy="1552619"/>
            </a:xfrm>
            <a:custGeom>
              <a:avLst/>
              <a:gdLst>
                <a:gd name="T0" fmla="*/ 1309 w 4461"/>
                <a:gd name="T1" fmla="*/ 0 h 2409"/>
                <a:gd name="T2" fmla="*/ 4461 w 4461"/>
                <a:gd name="T3" fmla="*/ 1846 h 2409"/>
                <a:gd name="T4" fmla="*/ 3019 w 4461"/>
                <a:gd name="T5" fmla="*/ 2409 h 2409"/>
                <a:gd name="T6" fmla="*/ 0 w 4461"/>
                <a:gd name="T7" fmla="*/ 393 h 2409"/>
                <a:gd name="T8" fmla="*/ 1309 w 4461"/>
                <a:gd name="T9" fmla="*/ 0 h 2409"/>
              </a:gdLst>
              <a:ahLst/>
              <a:cxnLst>
                <a:cxn ang="0">
                  <a:pos x="T0" y="T1"/>
                </a:cxn>
                <a:cxn ang="0">
                  <a:pos x="T2" y="T3"/>
                </a:cxn>
                <a:cxn ang="0">
                  <a:pos x="T4" y="T5"/>
                </a:cxn>
                <a:cxn ang="0">
                  <a:pos x="T6" y="T7"/>
                </a:cxn>
                <a:cxn ang="0">
                  <a:pos x="T8" y="T9"/>
                </a:cxn>
              </a:cxnLst>
              <a:rect l="0" t="0" r="r" b="b"/>
              <a:pathLst>
                <a:path w="4461" h="2409">
                  <a:moveTo>
                    <a:pt x="1309" y="0"/>
                  </a:moveTo>
                  <a:lnTo>
                    <a:pt x="4461" y="1846"/>
                  </a:lnTo>
                  <a:lnTo>
                    <a:pt x="3019" y="2409"/>
                  </a:lnTo>
                  <a:lnTo>
                    <a:pt x="0" y="393"/>
                  </a:lnTo>
                  <a:lnTo>
                    <a:pt x="1309" y="0"/>
                  </a:lnTo>
                  <a:close/>
                </a:path>
              </a:pathLst>
            </a:custGeom>
            <a:solidFill>
              <a:srgbClr val="0D5DA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2000"/>
            </a:p>
          </p:txBody>
        </p:sp>
        <p:sp>
          <p:nvSpPr>
            <p:cNvPr id="19" name="Freeform 19">
              <a:extLst>
                <a:ext uri="{FF2B5EF4-FFF2-40B4-BE49-F238E27FC236}">
                  <a16:creationId xmlns:a16="http://schemas.microsoft.com/office/drawing/2014/main" id="{2BA47766-58A3-C647-B731-585F6842F4CD}"/>
                </a:ext>
              </a:extLst>
            </p:cNvPr>
            <p:cNvSpPr>
              <a:spLocks/>
            </p:cNvSpPr>
            <p:nvPr/>
          </p:nvSpPr>
          <p:spPr bwMode="auto">
            <a:xfrm>
              <a:off x="4977597" y="1362678"/>
              <a:ext cx="2665739" cy="1139490"/>
            </a:xfrm>
            <a:custGeom>
              <a:avLst/>
              <a:gdLst>
                <a:gd name="T0" fmla="*/ 2222 w 4259"/>
                <a:gd name="T1" fmla="*/ 0 h 1768"/>
                <a:gd name="T2" fmla="*/ 4259 w 4259"/>
                <a:gd name="T3" fmla="*/ 952 h 1768"/>
                <a:gd name="T4" fmla="*/ 1878 w 4259"/>
                <a:gd name="T5" fmla="*/ 1768 h 1768"/>
                <a:gd name="T6" fmla="*/ 0 w 4259"/>
                <a:gd name="T7" fmla="*/ 666 h 1768"/>
                <a:gd name="T8" fmla="*/ 2222 w 4259"/>
                <a:gd name="T9" fmla="*/ 0 h 1768"/>
              </a:gdLst>
              <a:ahLst/>
              <a:cxnLst>
                <a:cxn ang="0">
                  <a:pos x="T0" y="T1"/>
                </a:cxn>
                <a:cxn ang="0">
                  <a:pos x="T2" y="T3"/>
                </a:cxn>
                <a:cxn ang="0">
                  <a:pos x="T4" y="T5"/>
                </a:cxn>
                <a:cxn ang="0">
                  <a:pos x="T6" y="T7"/>
                </a:cxn>
                <a:cxn ang="0">
                  <a:pos x="T8" y="T9"/>
                </a:cxn>
              </a:cxnLst>
              <a:rect l="0" t="0" r="r" b="b"/>
              <a:pathLst>
                <a:path w="4259" h="1768">
                  <a:moveTo>
                    <a:pt x="2222" y="0"/>
                  </a:moveTo>
                  <a:lnTo>
                    <a:pt x="4259" y="952"/>
                  </a:lnTo>
                  <a:lnTo>
                    <a:pt x="1878" y="1768"/>
                  </a:lnTo>
                  <a:lnTo>
                    <a:pt x="0" y="666"/>
                  </a:lnTo>
                  <a:lnTo>
                    <a:pt x="2222" y="0"/>
                  </a:lnTo>
                  <a:close/>
                </a:path>
              </a:pathLst>
            </a:custGeom>
            <a:solidFill>
              <a:schemeClr val="accent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2000"/>
            </a:p>
          </p:txBody>
        </p:sp>
        <p:sp>
          <p:nvSpPr>
            <p:cNvPr id="20" name="TextBox 19">
              <a:extLst>
                <a:ext uri="{FF2B5EF4-FFF2-40B4-BE49-F238E27FC236}">
                  <a16:creationId xmlns:a16="http://schemas.microsoft.com/office/drawing/2014/main" id="{798B1FD0-7410-174C-A38E-73983453B30D}"/>
                </a:ext>
              </a:extLst>
            </p:cNvPr>
            <p:cNvSpPr txBox="1"/>
            <p:nvPr/>
          </p:nvSpPr>
          <p:spPr>
            <a:xfrm>
              <a:off x="5116027" y="3234199"/>
              <a:ext cx="842137" cy="789235"/>
            </a:xfrm>
            <a:prstGeom prst="rect">
              <a:avLst/>
            </a:prstGeom>
            <a:noFill/>
            <a:scene3d>
              <a:camera prst="perspectiveContrastingLeftFacing">
                <a:rot lat="2400000" lon="3000000" rev="21594000"/>
              </a:camera>
              <a:lightRig rig="threePt" dir="t"/>
            </a:scene3d>
            <a:sp3d/>
          </p:spPr>
          <p:txBody>
            <a:bodyPr wrap="none" rtlCol="0">
              <a:spAutoFit/>
            </a:bodyPr>
            <a:lstStyle/>
            <a:p>
              <a:r>
                <a:rPr lang="en-IN" sz="4000" b="1" dirty="0">
                  <a:solidFill>
                    <a:schemeClr val="bg1"/>
                  </a:solidFill>
                  <a:latin typeface="Arial" pitchFamily="34" charset="0"/>
                  <a:cs typeface="Arial" pitchFamily="34" charset="0"/>
                </a:rPr>
                <a:t>01</a:t>
              </a:r>
            </a:p>
          </p:txBody>
        </p:sp>
        <p:sp>
          <p:nvSpPr>
            <p:cNvPr id="22" name="TextBox 21">
              <a:extLst>
                <a:ext uri="{FF2B5EF4-FFF2-40B4-BE49-F238E27FC236}">
                  <a16:creationId xmlns:a16="http://schemas.microsoft.com/office/drawing/2014/main" id="{D1EF8592-8CE3-304B-A7C0-6BB9AC1844AB}"/>
                </a:ext>
              </a:extLst>
            </p:cNvPr>
            <p:cNvSpPr txBox="1"/>
            <p:nvPr/>
          </p:nvSpPr>
          <p:spPr>
            <a:xfrm>
              <a:off x="4066313" y="3309492"/>
              <a:ext cx="842137" cy="789235"/>
            </a:xfrm>
            <a:prstGeom prst="rect">
              <a:avLst/>
            </a:prstGeom>
            <a:noFill/>
            <a:scene3d>
              <a:camera prst="perspectiveContrastingLeftFacing">
                <a:rot lat="2400000" lon="3000000" rev="21594000"/>
              </a:camera>
              <a:lightRig rig="threePt" dir="t"/>
            </a:scene3d>
            <a:sp3d/>
          </p:spPr>
          <p:txBody>
            <a:bodyPr wrap="none" rtlCol="0">
              <a:spAutoFit/>
            </a:bodyPr>
            <a:lstStyle/>
            <a:p>
              <a:r>
                <a:rPr lang="en-IN" sz="4000" b="1" dirty="0">
                  <a:solidFill>
                    <a:schemeClr val="bg1"/>
                  </a:solidFill>
                  <a:latin typeface="Arial" pitchFamily="34" charset="0"/>
                  <a:cs typeface="Arial" pitchFamily="34" charset="0"/>
                </a:rPr>
                <a:t>02</a:t>
              </a:r>
            </a:p>
          </p:txBody>
        </p:sp>
        <p:sp>
          <p:nvSpPr>
            <p:cNvPr id="23" name="TextBox 22">
              <a:extLst>
                <a:ext uri="{FF2B5EF4-FFF2-40B4-BE49-F238E27FC236}">
                  <a16:creationId xmlns:a16="http://schemas.microsoft.com/office/drawing/2014/main" id="{B1A08A9D-6F45-7643-93B7-F33166ECEC26}"/>
                </a:ext>
              </a:extLst>
            </p:cNvPr>
            <p:cNvSpPr txBox="1"/>
            <p:nvPr/>
          </p:nvSpPr>
          <p:spPr>
            <a:xfrm>
              <a:off x="4675227" y="4593128"/>
              <a:ext cx="842137" cy="789235"/>
            </a:xfrm>
            <a:prstGeom prst="rect">
              <a:avLst/>
            </a:prstGeom>
            <a:noFill/>
            <a:scene3d>
              <a:camera prst="perspectiveContrastingLeftFacing">
                <a:rot lat="2400000" lon="3000000" rev="21594000"/>
              </a:camera>
              <a:lightRig rig="threePt" dir="t"/>
            </a:scene3d>
            <a:sp3d/>
          </p:spPr>
          <p:txBody>
            <a:bodyPr wrap="none" rtlCol="0">
              <a:spAutoFit/>
            </a:bodyPr>
            <a:lstStyle/>
            <a:p>
              <a:r>
                <a:rPr lang="en-IN" sz="4000" b="1" dirty="0">
                  <a:solidFill>
                    <a:schemeClr val="bg1"/>
                  </a:solidFill>
                  <a:latin typeface="Arial" pitchFamily="34" charset="0"/>
                  <a:cs typeface="Arial" pitchFamily="34" charset="0"/>
                </a:rPr>
                <a:t>03</a:t>
              </a:r>
            </a:p>
          </p:txBody>
        </p:sp>
        <p:sp>
          <p:nvSpPr>
            <p:cNvPr id="24" name="TextBox 23">
              <a:extLst>
                <a:ext uri="{FF2B5EF4-FFF2-40B4-BE49-F238E27FC236}">
                  <a16:creationId xmlns:a16="http://schemas.microsoft.com/office/drawing/2014/main" id="{B9DA761E-0662-3249-8407-37BC20B78718}"/>
                </a:ext>
              </a:extLst>
            </p:cNvPr>
            <p:cNvSpPr txBox="1"/>
            <p:nvPr/>
          </p:nvSpPr>
          <p:spPr>
            <a:xfrm rot="198355">
              <a:off x="7518988" y="3529737"/>
              <a:ext cx="842137" cy="789235"/>
            </a:xfrm>
            <a:prstGeom prst="rect">
              <a:avLst/>
            </a:prstGeom>
            <a:noFill/>
            <a:scene3d>
              <a:camera prst="perspectiveContrastingRightFacing" fov="0">
                <a:rot lat="1200000" lon="18300000" rev="0"/>
              </a:camera>
              <a:lightRig rig="threePt" dir="t"/>
            </a:scene3d>
            <a:sp3d/>
          </p:spPr>
          <p:txBody>
            <a:bodyPr wrap="none" rtlCol="0">
              <a:spAutoFit/>
            </a:bodyPr>
            <a:lstStyle/>
            <a:p>
              <a:r>
                <a:rPr lang="en-IN" sz="4000" b="1" dirty="0">
                  <a:solidFill>
                    <a:schemeClr val="bg1"/>
                  </a:solidFill>
                  <a:latin typeface="Arial" pitchFamily="34" charset="0"/>
                  <a:cs typeface="Arial" pitchFamily="34" charset="0"/>
                </a:rPr>
                <a:t>06</a:t>
              </a:r>
            </a:p>
          </p:txBody>
        </p:sp>
        <p:sp>
          <p:nvSpPr>
            <p:cNvPr id="25" name="TextBox 24">
              <a:extLst>
                <a:ext uri="{FF2B5EF4-FFF2-40B4-BE49-F238E27FC236}">
                  <a16:creationId xmlns:a16="http://schemas.microsoft.com/office/drawing/2014/main" id="{1131112C-D8C5-1E4F-9019-2E94DB1BAE06}"/>
                </a:ext>
              </a:extLst>
            </p:cNvPr>
            <p:cNvSpPr txBox="1"/>
            <p:nvPr/>
          </p:nvSpPr>
          <p:spPr>
            <a:xfrm rot="198355">
              <a:off x="5889448" y="4298977"/>
              <a:ext cx="906477" cy="857864"/>
            </a:xfrm>
            <a:prstGeom prst="rect">
              <a:avLst/>
            </a:prstGeom>
            <a:noFill/>
            <a:scene3d>
              <a:camera prst="perspectiveContrastingRightFacing" fov="0">
                <a:rot lat="1200000" lon="18300000" rev="0"/>
              </a:camera>
              <a:lightRig rig="threePt" dir="t"/>
            </a:scene3d>
            <a:sp3d/>
          </p:spPr>
          <p:txBody>
            <a:bodyPr wrap="none" rtlCol="0">
              <a:spAutoFit/>
            </a:bodyPr>
            <a:lstStyle/>
            <a:p>
              <a:r>
                <a:rPr lang="en-IN" sz="4400" b="1" dirty="0">
                  <a:solidFill>
                    <a:schemeClr val="bg1"/>
                  </a:solidFill>
                  <a:latin typeface="Arial" pitchFamily="34" charset="0"/>
                  <a:cs typeface="Arial" pitchFamily="34" charset="0"/>
                </a:rPr>
                <a:t>05</a:t>
              </a:r>
            </a:p>
          </p:txBody>
        </p:sp>
        <p:sp>
          <p:nvSpPr>
            <p:cNvPr id="26" name="TextBox 25">
              <a:extLst>
                <a:ext uri="{FF2B5EF4-FFF2-40B4-BE49-F238E27FC236}">
                  <a16:creationId xmlns:a16="http://schemas.microsoft.com/office/drawing/2014/main" id="{21BCE01D-0DB8-AB49-8F87-F4F15381FDDC}"/>
                </a:ext>
              </a:extLst>
            </p:cNvPr>
            <p:cNvSpPr txBox="1"/>
            <p:nvPr/>
          </p:nvSpPr>
          <p:spPr>
            <a:xfrm rot="198355">
              <a:off x="5841204" y="1651359"/>
              <a:ext cx="842137" cy="789235"/>
            </a:xfrm>
            <a:prstGeom prst="rect">
              <a:avLst/>
            </a:prstGeom>
            <a:noFill/>
            <a:scene3d>
              <a:camera prst="isometricOffAxis1Top">
                <a:rot lat="19200000" lon="18600000" rev="3458552"/>
              </a:camera>
              <a:lightRig rig="threePt" dir="t"/>
            </a:scene3d>
            <a:sp3d/>
          </p:spPr>
          <p:txBody>
            <a:bodyPr wrap="none" rtlCol="0">
              <a:spAutoFit/>
            </a:bodyPr>
            <a:lstStyle/>
            <a:p>
              <a:r>
                <a:rPr lang="en-IN" sz="4000" b="1" dirty="0">
                  <a:solidFill>
                    <a:schemeClr val="bg1"/>
                  </a:solidFill>
                  <a:latin typeface="Arial" pitchFamily="34" charset="0"/>
                  <a:cs typeface="Arial" pitchFamily="34" charset="0"/>
                </a:rPr>
                <a:t>04</a:t>
              </a:r>
            </a:p>
          </p:txBody>
        </p:sp>
      </p:grpSp>
      <p:grpSp>
        <p:nvGrpSpPr>
          <p:cNvPr id="131" name="Group 130">
            <a:extLst>
              <a:ext uri="{FF2B5EF4-FFF2-40B4-BE49-F238E27FC236}">
                <a16:creationId xmlns:a16="http://schemas.microsoft.com/office/drawing/2014/main" id="{C595B841-F660-B24D-983E-22D7660BCC90}"/>
              </a:ext>
            </a:extLst>
          </p:cNvPr>
          <p:cNvGrpSpPr/>
          <p:nvPr/>
        </p:nvGrpSpPr>
        <p:grpSpPr>
          <a:xfrm>
            <a:off x="6922909" y="2996952"/>
            <a:ext cx="5175705" cy="1316651"/>
            <a:chOff x="6922909" y="2973729"/>
            <a:chExt cx="5175705" cy="1316651"/>
          </a:xfrm>
        </p:grpSpPr>
        <p:sp>
          <p:nvSpPr>
            <p:cNvPr id="54" name="TextBox 53">
              <a:extLst>
                <a:ext uri="{FF2B5EF4-FFF2-40B4-BE49-F238E27FC236}">
                  <a16:creationId xmlns:a16="http://schemas.microsoft.com/office/drawing/2014/main" id="{0B5670A4-C963-3142-886F-3521035CADE7}"/>
                </a:ext>
              </a:extLst>
            </p:cNvPr>
            <p:cNvSpPr txBox="1"/>
            <p:nvPr/>
          </p:nvSpPr>
          <p:spPr>
            <a:xfrm>
              <a:off x="9566627" y="3149004"/>
              <a:ext cx="2531987" cy="400110"/>
            </a:xfrm>
            <a:prstGeom prst="rect">
              <a:avLst/>
            </a:prstGeom>
            <a:noFill/>
          </p:spPr>
          <p:txBody>
            <a:bodyPr wrap="square" rtlCol="0" anchor="b">
              <a:spAutoFit/>
            </a:bodyPr>
            <a:lstStyle/>
            <a:p>
              <a:r>
                <a:rPr lang="en-IN" sz="2000" dirty="0">
                  <a:solidFill>
                    <a:schemeClr val="bg1"/>
                  </a:solidFill>
                  <a:cs typeface="Arial" pitchFamily="34" charset="0"/>
                </a:rPr>
                <a:t>Bundled solutions</a:t>
              </a:r>
            </a:p>
          </p:txBody>
        </p:sp>
        <p:cxnSp>
          <p:nvCxnSpPr>
            <p:cNvPr id="58" name="Elbow Connector 57">
              <a:extLst>
                <a:ext uri="{FF2B5EF4-FFF2-40B4-BE49-F238E27FC236}">
                  <a16:creationId xmlns:a16="http://schemas.microsoft.com/office/drawing/2014/main" id="{84DD4435-1146-EC43-99DE-70E4CC7BB308}"/>
                </a:ext>
              </a:extLst>
            </p:cNvPr>
            <p:cNvCxnSpPr/>
            <p:nvPr/>
          </p:nvCxnSpPr>
          <p:spPr>
            <a:xfrm rot="10800000" flipV="1">
              <a:off x="6922909" y="3327709"/>
              <a:ext cx="1735920" cy="962671"/>
            </a:xfrm>
            <a:prstGeom prst="bentConnector3">
              <a:avLst>
                <a:gd name="adj1" fmla="val 27320"/>
              </a:avLst>
            </a:prstGeom>
            <a:ln>
              <a:solidFill>
                <a:schemeClr val="accent4">
                  <a:lumMod val="60000"/>
                  <a:lumOff val="40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4F175988-0B1B-6C4C-A121-383D78B64458}"/>
                </a:ext>
              </a:extLst>
            </p:cNvPr>
            <p:cNvGrpSpPr/>
            <p:nvPr/>
          </p:nvGrpSpPr>
          <p:grpSpPr>
            <a:xfrm>
              <a:off x="8813623" y="2973729"/>
              <a:ext cx="754197" cy="754197"/>
              <a:chOff x="1485455" y="3049175"/>
              <a:chExt cx="458090" cy="458090"/>
            </a:xfrm>
          </p:grpSpPr>
          <p:sp>
            <p:nvSpPr>
              <p:cNvPr id="88" name="Oval 87">
                <a:extLst>
                  <a:ext uri="{FF2B5EF4-FFF2-40B4-BE49-F238E27FC236}">
                    <a16:creationId xmlns:a16="http://schemas.microsoft.com/office/drawing/2014/main" id="{B39DE0D4-B5BA-CE43-AEF5-3CEEB980D6A3}"/>
                  </a:ext>
                </a:extLst>
              </p:cNvPr>
              <p:cNvSpPr/>
              <p:nvPr/>
            </p:nvSpPr>
            <p:spPr>
              <a:xfrm>
                <a:off x="1485455" y="3049175"/>
                <a:ext cx="458090" cy="4580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grpSp>
            <p:nvGrpSpPr>
              <p:cNvPr id="89" name="Group 88">
                <a:extLst>
                  <a:ext uri="{FF2B5EF4-FFF2-40B4-BE49-F238E27FC236}">
                    <a16:creationId xmlns:a16="http://schemas.microsoft.com/office/drawing/2014/main" id="{81D03BB0-7997-E34A-A9DD-288CE0D45E23}"/>
                  </a:ext>
                </a:extLst>
              </p:cNvPr>
              <p:cNvGrpSpPr/>
              <p:nvPr/>
            </p:nvGrpSpPr>
            <p:grpSpPr>
              <a:xfrm>
                <a:off x="1549400" y="3117044"/>
                <a:ext cx="338138" cy="322352"/>
                <a:chOff x="1545431" y="3137015"/>
                <a:chExt cx="338138" cy="322352"/>
              </a:xfrm>
              <a:solidFill>
                <a:schemeClr val="accent1"/>
              </a:solidFill>
            </p:grpSpPr>
            <p:sp>
              <p:nvSpPr>
                <p:cNvPr id="90" name="Freeform: Shape 84">
                  <a:extLst>
                    <a:ext uri="{FF2B5EF4-FFF2-40B4-BE49-F238E27FC236}">
                      <a16:creationId xmlns:a16="http://schemas.microsoft.com/office/drawing/2014/main" id="{F9D47A19-E795-AC4B-9E48-C89FBC1C39E7}"/>
                    </a:ext>
                  </a:extLst>
                </p:cNvPr>
                <p:cNvSpPr/>
                <p:nvPr/>
              </p:nvSpPr>
              <p:spPr>
                <a:xfrm>
                  <a:off x="1600429" y="3194559"/>
                  <a:ext cx="208790" cy="208791"/>
                </a:xfrm>
                <a:custGeom>
                  <a:avLst/>
                  <a:gdLst>
                    <a:gd name="connsiteX0" fmla="*/ 387191 w 390525"/>
                    <a:gd name="connsiteY0" fmla="*/ 266224 h 390525"/>
                    <a:gd name="connsiteX1" fmla="*/ 351949 w 390525"/>
                    <a:gd name="connsiteY1" fmla="*/ 230981 h 390525"/>
                    <a:gd name="connsiteX2" fmla="*/ 340519 w 390525"/>
                    <a:gd name="connsiteY2" fmla="*/ 232886 h 390525"/>
                    <a:gd name="connsiteX3" fmla="*/ 340519 w 390525"/>
                    <a:gd name="connsiteY3" fmla="*/ 190024 h 390525"/>
                    <a:gd name="connsiteX4" fmla="*/ 340519 w 390525"/>
                    <a:gd name="connsiteY4" fmla="*/ 190024 h 390525"/>
                    <a:gd name="connsiteX5" fmla="*/ 340519 w 390525"/>
                    <a:gd name="connsiteY5" fmla="*/ 162401 h 390525"/>
                    <a:gd name="connsiteX6" fmla="*/ 351949 w 390525"/>
                    <a:gd name="connsiteY6" fmla="*/ 164306 h 390525"/>
                    <a:gd name="connsiteX7" fmla="*/ 387191 w 390525"/>
                    <a:gd name="connsiteY7" fmla="*/ 129064 h 390525"/>
                    <a:gd name="connsiteX8" fmla="*/ 351949 w 390525"/>
                    <a:gd name="connsiteY8" fmla="*/ 93821 h 390525"/>
                    <a:gd name="connsiteX9" fmla="*/ 340519 w 390525"/>
                    <a:gd name="connsiteY9" fmla="*/ 95726 h 390525"/>
                    <a:gd name="connsiteX10" fmla="*/ 340519 w 390525"/>
                    <a:gd name="connsiteY10" fmla="*/ 53816 h 390525"/>
                    <a:gd name="connsiteX11" fmla="*/ 298609 w 390525"/>
                    <a:gd name="connsiteY11" fmla="*/ 53816 h 390525"/>
                    <a:gd name="connsiteX12" fmla="*/ 300514 w 390525"/>
                    <a:gd name="connsiteY12" fmla="*/ 42386 h 390525"/>
                    <a:gd name="connsiteX13" fmla="*/ 265271 w 390525"/>
                    <a:gd name="connsiteY13" fmla="*/ 7144 h 390525"/>
                    <a:gd name="connsiteX14" fmla="*/ 230029 w 390525"/>
                    <a:gd name="connsiteY14" fmla="*/ 42386 h 390525"/>
                    <a:gd name="connsiteX15" fmla="*/ 231934 w 390525"/>
                    <a:gd name="connsiteY15" fmla="*/ 53816 h 390525"/>
                    <a:gd name="connsiteX16" fmla="*/ 204311 w 390525"/>
                    <a:gd name="connsiteY16" fmla="*/ 53816 h 390525"/>
                    <a:gd name="connsiteX17" fmla="*/ 190024 w 390525"/>
                    <a:gd name="connsiteY17" fmla="*/ 53816 h 390525"/>
                    <a:gd name="connsiteX18" fmla="*/ 162401 w 390525"/>
                    <a:gd name="connsiteY18" fmla="*/ 53816 h 390525"/>
                    <a:gd name="connsiteX19" fmla="*/ 164306 w 390525"/>
                    <a:gd name="connsiteY19" fmla="*/ 42386 h 390525"/>
                    <a:gd name="connsiteX20" fmla="*/ 129064 w 390525"/>
                    <a:gd name="connsiteY20" fmla="*/ 7144 h 390525"/>
                    <a:gd name="connsiteX21" fmla="*/ 93821 w 390525"/>
                    <a:gd name="connsiteY21" fmla="*/ 42386 h 390525"/>
                    <a:gd name="connsiteX22" fmla="*/ 95726 w 390525"/>
                    <a:gd name="connsiteY22" fmla="*/ 53816 h 390525"/>
                    <a:gd name="connsiteX23" fmla="*/ 53816 w 390525"/>
                    <a:gd name="connsiteY23" fmla="*/ 53816 h 390525"/>
                    <a:gd name="connsiteX24" fmla="*/ 53816 w 390525"/>
                    <a:gd name="connsiteY24" fmla="*/ 95726 h 390525"/>
                    <a:gd name="connsiteX25" fmla="*/ 42386 w 390525"/>
                    <a:gd name="connsiteY25" fmla="*/ 93821 h 390525"/>
                    <a:gd name="connsiteX26" fmla="*/ 7144 w 390525"/>
                    <a:gd name="connsiteY26" fmla="*/ 129064 h 390525"/>
                    <a:gd name="connsiteX27" fmla="*/ 42386 w 390525"/>
                    <a:gd name="connsiteY27" fmla="*/ 164306 h 390525"/>
                    <a:gd name="connsiteX28" fmla="*/ 53816 w 390525"/>
                    <a:gd name="connsiteY28" fmla="*/ 162401 h 390525"/>
                    <a:gd name="connsiteX29" fmla="*/ 53816 w 390525"/>
                    <a:gd name="connsiteY29" fmla="*/ 190024 h 390525"/>
                    <a:gd name="connsiteX30" fmla="*/ 53816 w 390525"/>
                    <a:gd name="connsiteY30" fmla="*/ 196691 h 390525"/>
                    <a:gd name="connsiteX31" fmla="*/ 53816 w 390525"/>
                    <a:gd name="connsiteY31" fmla="*/ 231934 h 390525"/>
                    <a:gd name="connsiteX32" fmla="*/ 42386 w 390525"/>
                    <a:gd name="connsiteY32" fmla="*/ 231934 h 390525"/>
                    <a:gd name="connsiteX33" fmla="*/ 7144 w 390525"/>
                    <a:gd name="connsiteY33" fmla="*/ 267176 h 390525"/>
                    <a:gd name="connsiteX34" fmla="*/ 42386 w 390525"/>
                    <a:gd name="connsiteY34" fmla="*/ 302419 h 390525"/>
                    <a:gd name="connsiteX35" fmla="*/ 53816 w 390525"/>
                    <a:gd name="connsiteY35" fmla="*/ 300514 h 390525"/>
                    <a:gd name="connsiteX36" fmla="*/ 53816 w 390525"/>
                    <a:gd name="connsiteY36" fmla="*/ 342424 h 390525"/>
                    <a:gd name="connsiteX37" fmla="*/ 95726 w 390525"/>
                    <a:gd name="connsiteY37" fmla="*/ 342424 h 390525"/>
                    <a:gd name="connsiteX38" fmla="*/ 93821 w 390525"/>
                    <a:gd name="connsiteY38" fmla="*/ 354806 h 390525"/>
                    <a:gd name="connsiteX39" fmla="*/ 129064 w 390525"/>
                    <a:gd name="connsiteY39" fmla="*/ 390049 h 390525"/>
                    <a:gd name="connsiteX40" fmla="*/ 164306 w 390525"/>
                    <a:gd name="connsiteY40" fmla="*/ 354806 h 390525"/>
                    <a:gd name="connsiteX41" fmla="*/ 162401 w 390525"/>
                    <a:gd name="connsiteY41" fmla="*/ 342424 h 390525"/>
                    <a:gd name="connsiteX42" fmla="*/ 204311 w 390525"/>
                    <a:gd name="connsiteY42" fmla="*/ 342424 h 390525"/>
                    <a:gd name="connsiteX43" fmla="*/ 204311 w 390525"/>
                    <a:gd name="connsiteY43" fmla="*/ 342424 h 390525"/>
                    <a:gd name="connsiteX44" fmla="*/ 232886 w 390525"/>
                    <a:gd name="connsiteY44" fmla="*/ 342424 h 390525"/>
                    <a:gd name="connsiteX45" fmla="*/ 230981 w 390525"/>
                    <a:gd name="connsiteY45" fmla="*/ 354806 h 390525"/>
                    <a:gd name="connsiteX46" fmla="*/ 266224 w 390525"/>
                    <a:gd name="connsiteY46" fmla="*/ 390049 h 390525"/>
                    <a:gd name="connsiteX47" fmla="*/ 301466 w 390525"/>
                    <a:gd name="connsiteY47" fmla="*/ 354806 h 390525"/>
                    <a:gd name="connsiteX48" fmla="*/ 299561 w 390525"/>
                    <a:gd name="connsiteY48" fmla="*/ 342424 h 390525"/>
                    <a:gd name="connsiteX49" fmla="*/ 341471 w 390525"/>
                    <a:gd name="connsiteY49" fmla="*/ 342424 h 390525"/>
                    <a:gd name="connsiteX50" fmla="*/ 341471 w 390525"/>
                    <a:gd name="connsiteY50" fmla="*/ 300514 h 390525"/>
                    <a:gd name="connsiteX51" fmla="*/ 352901 w 390525"/>
                    <a:gd name="connsiteY51" fmla="*/ 302419 h 390525"/>
                    <a:gd name="connsiteX52" fmla="*/ 387191 w 390525"/>
                    <a:gd name="connsiteY52" fmla="*/ 266224 h 390525"/>
                    <a:gd name="connsiteX53" fmla="*/ 204311 w 390525"/>
                    <a:gd name="connsiteY53" fmla="*/ 69056 h 390525"/>
                    <a:gd name="connsiteX54" fmla="*/ 261461 w 390525"/>
                    <a:gd name="connsiteY54" fmla="*/ 69056 h 390525"/>
                    <a:gd name="connsiteX55" fmla="*/ 250031 w 390525"/>
                    <a:gd name="connsiteY55" fmla="*/ 56674 h 390525"/>
                    <a:gd name="connsiteX56" fmla="*/ 244316 w 390525"/>
                    <a:gd name="connsiteY56" fmla="*/ 42386 h 390525"/>
                    <a:gd name="connsiteX57" fmla="*/ 265271 w 390525"/>
                    <a:gd name="connsiteY57" fmla="*/ 21431 h 390525"/>
                    <a:gd name="connsiteX58" fmla="*/ 286226 w 390525"/>
                    <a:gd name="connsiteY58" fmla="*/ 42386 h 390525"/>
                    <a:gd name="connsiteX59" fmla="*/ 280511 w 390525"/>
                    <a:gd name="connsiteY59" fmla="*/ 56674 h 390525"/>
                    <a:gd name="connsiteX60" fmla="*/ 269081 w 390525"/>
                    <a:gd name="connsiteY60" fmla="*/ 69056 h 390525"/>
                    <a:gd name="connsiteX61" fmla="*/ 326231 w 390525"/>
                    <a:gd name="connsiteY61" fmla="*/ 69056 h 390525"/>
                    <a:gd name="connsiteX62" fmla="*/ 326231 w 390525"/>
                    <a:gd name="connsiteY62" fmla="*/ 126206 h 390525"/>
                    <a:gd name="connsiteX63" fmla="*/ 338614 w 390525"/>
                    <a:gd name="connsiteY63" fmla="*/ 114776 h 390525"/>
                    <a:gd name="connsiteX64" fmla="*/ 352901 w 390525"/>
                    <a:gd name="connsiteY64" fmla="*/ 109061 h 390525"/>
                    <a:gd name="connsiteX65" fmla="*/ 373856 w 390525"/>
                    <a:gd name="connsiteY65" fmla="*/ 130016 h 390525"/>
                    <a:gd name="connsiteX66" fmla="*/ 352901 w 390525"/>
                    <a:gd name="connsiteY66" fmla="*/ 150971 h 390525"/>
                    <a:gd name="connsiteX67" fmla="*/ 338614 w 390525"/>
                    <a:gd name="connsiteY67" fmla="*/ 145256 h 390525"/>
                    <a:gd name="connsiteX68" fmla="*/ 326231 w 390525"/>
                    <a:gd name="connsiteY68" fmla="*/ 133826 h 390525"/>
                    <a:gd name="connsiteX69" fmla="*/ 326231 w 390525"/>
                    <a:gd name="connsiteY69" fmla="*/ 190976 h 390525"/>
                    <a:gd name="connsiteX70" fmla="*/ 204311 w 390525"/>
                    <a:gd name="connsiteY70" fmla="*/ 190976 h 390525"/>
                    <a:gd name="connsiteX71" fmla="*/ 204311 w 390525"/>
                    <a:gd name="connsiteY71" fmla="*/ 133826 h 390525"/>
                    <a:gd name="connsiteX72" fmla="*/ 204311 w 390525"/>
                    <a:gd name="connsiteY72" fmla="*/ 127159 h 390525"/>
                    <a:gd name="connsiteX73" fmla="*/ 204311 w 390525"/>
                    <a:gd name="connsiteY73" fmla="*/ 69056 h 390525"/>
                    <a:gd name="connsiteX74" fmla="*/ 190024 w 390525"/>
                    <a:gd name="connsiteY74" fmla="*/ 147161 h 390525"/>
                    <a:gd name="connsiteX75" fmla="*/ 178594 w 390525"/>
                    <a:gd name="connsiteY75" fmla="*/ 150971 h 390525"/>
                    <a:gd name="connsiteX76" fmla="*/ 157639 w 390525"/>
                    <a:gd name="connsiteY76" fmla="*/ 130016 h 390525"/>
                    <a:gd name="connsiteX77" fmla="*/ 178594 w 390525"/>
                    <a:gd name="connsiteY77" fmla="*/ 109061 h 390525"/>
                    <a:gd name="connsiteX78" fmla="*/ 190024 w 390525"/>
                    <a:gd name="connsiteY78" fmla="*/ 112871 h 390525"/>
                    <a:gd name="connsiteX79" fmla="*/ 190024 w 390525"/>
                    <a:gd name="connsiteY79" fmla="*/ 147161 h 390525"/>
                    <a:gd name="connsiteX80" fmla="*/ 56674 w 390525"/>
                    <a:gd name="connsiteY80" fmla="*/ 145256 h 390525"/>
                    <a:gd name="connsiteX81" fmla="*/ 42386 w 390525"/>
                    <a:gd name="connsiteY81" fmla="*/ 150971 h 390525"/>
                    <a:gd name="connsiteX82" fmla="*/ 21431 w 390525"/>
                    <a:gd name="connsiteY82" fmla="*/ 130016 h 390525"/>
                    <a:gd name="connsiteX83" fmla="*/ 42386 w 390525"/>
                    <a:gd name="connsiteY83" fmla="*/ 109061 h 390525"/>
                    <a:gd name="connsiteX84" fmla="*/ 56674 w 390525"/>
                    <a:gd name="connsiteY84" fmla="*/ 114776 h 390525"/>
                    <a:gd name="connsiteX85" fmla="*/ 69056 w 390525"/>
                    <a:gd name="connsiteY85" fmla="*/ 126206 h 390525"/>
                    <a:gd name="connsiteX86" fmla="*/ 69056 w 390525"/>
                    <a:gd name="connsiteY86" fmla="*/ 69056 h 390525"/>
                    <a:gd name="connsiteX87" fmla="*/ 126206 w 390525"/>
                    <a:gd name="connsiteY87" fmla="*/ 69056 h 390525"/>
                    <a:gd name="connsiteX88" fmla="*/ 114776 w 390525"/>
                    <a:gd name="connsiteY88" fmla="*/ 56674 h 390525"/>
                    <a:gd name="connsiteX89" fmla="*/ 109061 w 390525"/>
                    <a:gd name="connsiteY89" fmla="*/ 42386 h 390525"/>
                    <a:gd name="connsiteX90" fmla="*/ 130016 w 390525"/>
                    <a:gd name="connsiteY90" fmla="*/ 21431 h 390525"/>
                    <a:gd name="connsiteX91" fmla="*/ 150971 w 390525"/>
                    <a:gd name="connsiteY91" fmla="*/ 42386 h 390525"/>
                    <a:gd name="connsiteX92" fmla="*/ 145256 w 390525"/>
                    <a:gd name="connsiteY92" fmla="*/ 56674 h 390525"/>
                    <a:gd name="connsiteX93" fmla="*/ 133826 w 390525"/>
                    <a:gd name="connsiteY93" fmla="*/ 69056 h 390525"/>
                    <a:gd name="connsiteX94" fmla="*/ 190976 w 390525"/>
                    <a:gd name="connsiteY94" fmla="*/ 69056 h 390525"/>
                    <a:gd name="connsiteX95" fmla="*/ 190976 w 390525"/>
                    <a:gd name="connsiteY95" fmla="*/ 96679 h 390525"/>
                    <a:gd name="connsiteX96" fmla="*/ 179546 w 390525"/>
                    <a:gd name="connsiteY96" fmla="*/ 94774 h 390525"/>
                    <a:gd name="connsiteX97" fmla="*/ 144304 w 390525"/>
                    <a:gd name="connsiteY97" fmla="*/ 130016 h 390525"/>
                    <a:gd name="connsiteX98" fmla="*/ 179546 w 390525"/>
                    <a:gd name="connsiteY98" fmla="*/ 165259 h 390525"/>
                    <a:gd name="connsiteX99" fmla="*/ 190976 w 390525"/>
                    <a:gd name="connsiteY99" fmla="*/ 163354 h 390525"/>
                    <a:gd name="connsiteX100" fmla="*/ 190976 w 390525"/>
                    <a:gd name="connsiteY100" fmla="*/ 190976 h 390525"/>
                    <a:gd name="connsiteX101" fmla="*/ 68104 w 390525"/>
                    <a:gd name="connsiteY101" fmla="*/ 190976 h 390525"/>
                    <a:gd name="connsiteX102" fmla="*/ 68104 w 390525"/>
                    <a:gd name="connsiteY102" fmla="*/ 133826 h 390525"/>
                    <a:gd name="connsiteX103" fmla="*/ 56674 w 390525"/>
                    <a:gd name="connsiteY103" fmla="*/ 145256 h 390525"/>
                    <a:gd name="connsiteX104" fmla="*/ 190024 w 390525"/>
                    <a:gd name="connsiteY104" fmla="*/ 327184 h 390525"/>
                    <a:gd name="connsiteX105" fmla="*/ 132874 w 390525"/>
                    <a:gd name="connsiteY105" fmla="*/ 327184 h 390525"/>
                    <a:gd name="connsiteX106" fmla="*/ 144304 w 390525"/>
                    <a:gd name="connsiteY106" fmla="*/ 339566 h 390525"/>
                    <a:gd name="connsiteX107" fmla="*/ 150019 w 390525"/>
                    <a:gd name="connsiteY107" fmla="*/ 353854 h 390525"/>
                    <a:gd name="connsiteX108" fmla="*/ 129064 w 390525"/>
                    <a:gd name="connsiteY108" fmla="*/ 374809 h 390525"/>
                    <a:gd name="connsiteX109" fmla="*/ 108109 w 390525"/>
                    <a:gd name="connsiteY109" fmla="*/ 353854 h 390525"/>
                    <a:gd name="connsiteX110" fmla="*/ 113824 w 390525"/>
                    <a:gd name="connsiteY110" fmla="*/ 339566 h 390525"/>
                    <a:gd name="connsiteX111" fmla="*/ 125254 w 390525"/>
                    <a:gd name="connsiteY111" fmla="*/ 327184 h 390525"/>
                    <a:gd name="connsiteX112" fmla="*/ 68104 w 390525"/>
                    <a:gd name="connsiteY112" fmla="*/ 327184 h 390525"/>
                    <a:gd name="connsiteX113" fmla="*/ 68104 w 390525"/>
                    <a:gd name="connsiteY113" fmla="*/ 270034 h 390525"/>
                    <a:gd name="connsiteX114" fmla="*/ 55721 w 390525"/>
                    <a:gd name="connsiteY114" fmla="*/ 281464 h 390525"/>
                    <a:gd name="connsiteX115" fmla="*/ 41434 w 390525"/>
                    <a:gd name="connsiteY115" fmla="*/ 287179 h 390525"/>
                    <a:gd name="connsiteX116" fmla="*/ 20479 w 390525"/>
                    <a:gd name="connsiteY116" fmla="*/ 266224 h 390525"/>
                    <a:gd name="connsiteX117" fmla="*/ 41434 w 390525"/>
                    <a:gd name="connsiteY117" fmla="*/ 245269 h 390525"/>
                    <a:gd name="connsiteX118" fmla="*/ 55721 w 390525"/>
                    <a:gd name="connsiteY118" fmla="*/ 250984 h 390525"/>
                    <a:gd name="connsiteX119" fmla="*/ 68104 w 390525"/>
                    <a:gd name="connsiteY119" fmla="*/ 262414 h 390525"/>
                    <a:gd name="connsiteX120" fmla="*/ 68104 w 390525"/>
                    <a:gd name="connsiteY120" fmla="*/ 205264 h 390525"/>
                    <a:gd name="connsiteX121" fmla="*/ 190024 w 390525"/>
                    <a:gd name="connsiteY121" fmla="*/ 205264 h 390525"/>
                    <a:gd name="connsiteX122" fmla="*/ 190024 w 390525"/>
                    <a:gd name="connsiteY122" fmla="*/ 232886 h 390525"/>
                    <a:gd name="connsiteX123" fmla="*/ 178594 w 390525"/>
                    <a:gd name="connsiteY123" fmla="*/ 230981 h 390525"/>
                    <a:gd name="connsiteX124" fmla="*/ 165259 w 390525"/>
                    <a:gd name="connsiteY124" fmla="*/ 233839 h 390525"/>
                    <a:gd name="connsiteX125" fmla="*/ 144304 w 390525"/>
                    <a:gd name="connsiteY125" fmla="*/ 266224 h 390525"/>
                    <a:gd name="connsiteX126" fmla="*/ 179546 w 390525"/>
                    <a:gd name="connsiteY126" fmla="*/ 301466 h 390525"/>
                    <a:gd name="connsiteX127" fmla="*/ 190976 w 390525"/>
                    <a:gd name="connsiteY127" fmla="*/ 299561 h 390525"/>
                    <a:gd name="connsiteX128" fmla="*/ 190976 w 390525"/>
                    <a:gd name="connsiteY128" fmla="*/ 327184 h 390525"/>
                    <a:gd name="connsiteX129" fmla="*/ 338614 w 390525"/>
                    <a:gd name="connsiteY129" fmla="*/ 281464 h 390525"/>
                    <a:gd name="connsiteX130" fmla="*/ 326231 w 390525"/>
                    <a:gd name="connsiteY130" fmla="*/ 270034 h 390525"/>
                    <a:gd name="connsiteX131" fmla="*/ 326231 w 390525"/>
                    <a:gd name="connsiteY131" fmla="*/ 327184 h 390525"/>
                    <a:gd name="connsiteX132" fmla="*/ 269081 w 390525"/>
                    <a:gd name="connsiteY132" fmla="*/ 327184 h 390525"/>
                    <a:gd name="connsiteX133" fmla="*/ 280511 w 390525"/>
                    <a:gd name="connsiteY133" fmla="*/ 339566 h 390525"/>
                    <a:gd name="connsiteX134" fmla="*/ 286226 w 390525"/>
                    <a:gd name="connsiteY134" fmla="*/ 353854 h 390525"/>
                    <a:gd name="connsiteX135" fmla="*/ 265271 w 390525"/>
                    <a:gd name="connsiteY135" fmla="*/ 374809 h 390525"/>
                    <a:gd name="connsiteX136" fmla="*/ 244316 w 390525"/>
                    <a:gd name="connsiteY136" fmla="*/ 353854 h 390525"/>
                    <a:gd name="connsiteX137" fmla="*/ 250031 w 390525"/>
                    <a:gd name="connsiteY137" fmla="*/ 339566 h 390525"/>
                    <a:gd name="connsiteX138" fmla="*/ 261461 w 390525"/>
                    <a:gd name="connsiteY138" fmla="*/ 327184 h 390525"/>
                    <a:gd name="connsiteX139" fmla="*/ 204311 w 390525"/>
                    <a:gd name="connsiteY139" fmla="*/ 327184 h 390525"/>
                    <a:gd name="connsiteX140" fmla="*/ 204311 w 390525"/>
                    <a:gd name="connsiteY140" fmla="*/ 270034 h 390525"/>
                    <a:gd name="connsiteX141" fmla="*/ 204311 w 390525"/>
                    <a:gd name="connsiteY141" fmla="*/ 270034 h 390525"/>
                    <a:gd name="connsiteX142" fmla="*/ 204311 w 390525"/>
                    <a:gd name="connsiteY142" fmla="*/ 270034 h 390525"/>
                    <a:gd name="connsiteX143" fmla="*/ 191929 w 390525"/>
                    <a:gd name="connsiteY143" fmla="*/ 281464 h 390525"/>
                    <a:gd name="connsiteX144" fmla="*/ 185261 w 390525"/>
                    <a:gd name="connsiteY144" fmla="*/ 285274 h 390525"/>
                    <a:gd name="connsiteX145" fmla="*/ 177641 w 390525"/>
                    <a:gd name="connsiteY145" fmla="*/ 287179 h 390525"/>
                    <a:gd name="connsiteX146" fmla="*/ 156686 w 390525"/>
                    <a:gd name="connsiteY146" fmla="*/ 266224 h 390525"/>
                    <a:gd name="connsiteX147" fmla="*/ 169069 w 390525"/>
                    <a:gd name="connsiteY147" fmla="*/ 247174 h 390525"/>
                    <a:gd name="connsiteX148" fmla="*/ 176689 w 390525"/>
                    <a:gd name="connsiteY148" fmla="*/ 245269 h 390525"/>
                    <a:gd name="connsiteX149" fmla="*/ 190976 w 390525"/>
                    <a:gd name="connsiteY149" fmla="*/ 250984 h 390525"/>
                    <a:gd name="connsiteX150" fmla="*/ 203359 w 390525"/>
                    <a:gd name="connsiteY150" fmla="*/ 262414 h 390525"/>
                    <a:gd name="connsiteX151" fmla="*/ 203359 w 390525"/>
                    <a:gd name="connsiteY151" fmla="*/ 262414 h 390525"/>
                    <a:gd name="connsiteX152" fmla="*/ 203359 w 390525"/>
                    <a:gd name="connsiteY152" fmla="*/ 262414 h 390525"/>
                    <a:gd name="connsiteX153" fmla="*/ 203359 w 390525"/>
                    <a:gd name="connsiteY153" fmla="*/ 205264 h 390525"/>
                    <a:gd name="connsiteX154" fmla="*/ 325279 w 390525"/>
                    <a:gd name="connsiteY154" fmla="*/ 205264 h 390525"/>
                    <a:gd name="connsiteX155" fmla="*/ 325279 w 390525"/>
                    <a:gd name="connsiteY155" fmla="*/ 262414 h 390525"/>
                    <a:gd name="connsiteX156" fmla="*/ 337661 w 390525"/>
                    <a:gd name="connsiteY156" fmla="*/ 250984 h 390525"/>
                    <a:gd name="connsiteX157" fmla="*/ 351949 w 390525"/>
                    <a:gd name="connsiteY157" fmla="*/ 245269 h 390525"/>
                    <a:gd name="connsiteX158" fmla="*/ 372904 w 390525"/>
                    <a:gd name="connsiteY158" fmla="*/ 266224 h 390525"/>
                    <a:gd name="connsiteX159" fmla="*/ 351949 w 390525"/>
                    <a:gd name="connsiteY159" fmla="*/ 287179 h 390525"/>
                    <a:gd name="connsiteX160" fmla="*/ 338614 w 390525"/>
                    <a:gd name="connsiteY160" fmla="*/ 281464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390525" h="390525">
                      <a:moveTo>
                        <a:pt x="387191" y="266224"/>
                      </a:moveTo>
                      <a:cubicBezTo>
                        <a:pt x="387191" y="247174"/>
                        <a:pt x="371951" y="230981"/>
                        <a:pt x="351949" y="230981"/>
                      </a:cubicBezTo>
                      <a:cubicBezTo>
                        <a:pt x="348139" y="230981"/>
                        <a:pt x="344329" y="231934"/>
                        <a:pt x="340519" y="232886"/>
                      </a:cubicBezTo>
                      <a:lnTo>
                        <a:pt x="340519" y="190024"/>
                      </a:lnTo>
                      <a:lnTo>
                        <a:pt x="340519" y="190024"/>
                      </a:lnTo>
                      <a:lnTo>
                        <a:pt x="340519" y="162401"/>
                      </a:lnTo>
                      <a:cubicBezTo>
                        <a:pt x="344329" y="163354"/>
                        <a:pt x="348139" y="164306"/>
                        <a:pt x="351949" y="164306"/>
                      </a:cubicBezTo>
                      <a:cubicBezTo>
                        <a:pt x="370999" y="164306"/>
                        <a:pt x="387191" y="149066"/>
                        <a:pt x="387191" y="129064"/>
                      </a:cubicBezTo>
                      <a:cubicBezTo>
                        <a:pt x="387191" y="110014"/>
                        <a:pt x="371951" y="93821"/>
                        <a:pt x="351949" y="93821"/>
                      </a:cubicBezTo>
                      <a:cubicBezTo>
                        <a:pt x="348139" y="93821"/>
                        <a:pt x="344329" y="94774"/>
                        <a:pt x="340519" y="95726"/>
                      </a:cubicBezTo>
                      <a:lnTo>
                        <a:pt x="340519" y="53816"/>
                      </a:lnTo>
                      <a:lnTo>
                        <a:pt x="298609" y="53816"/>
                      </a:lnTo>
                      <a:cubicBezTo>
                        <a:pt x="299561" y="50006"/>
                        <a:pt x="300514" y="46196"/>
                        <a:pt x="300514" y="42386"/>
                      </a:cubicBezTo>
                      <a:cubicBezTo>
                        <a:pt x="300514" y="23336"/>
                        <a:pt x="285274" y="7144"/>
                        <a:pt x="265271" y="7144"/>
                      </a:cubicBezTo>
                      <a:cubicBezTo>
                        <a:pt x="246221" y="7144"/>
                        <a:pt x="230029" y="22384"/>
                        <a:pt x="230029" y="42386"/>
                      </a:cubicBezTo>
                      <a:cubicBezTo>
                        <a:pt x="230029" y="46196"/>
                        <a:pt x="230981" y="50006"/>
                        <a:pt x="231934" y="53816"/>
                      </a:cubicBezTo>
                      <a:lnTo>
                        <a:pt x="204311" y="53816"/>
                      </a:lnTo>
                      <a:lnTo>
                        <a:pt x="190024" y="53816"/>
                      </a:lnTo>
                      <a:lnTo>
                        <a:pt x="162401" y="53816"/>
                      </a:lnTo>
                      <a:cubicBezTo>
                        <a:pt x="163354" y="50006"/>
                        <a:pt x="164306" y="46196"/>
                        <a:pt x="164306" y="42386"/>
                      </a:cubicBezTo>
                      <a:cubicBezTo>
                        <a:pt x="164306" y="23336"/>
                        <a:pt x="149066" y="7144"/>
                        <a:pt x="129064" y="7144"/>
                      </a:cubicBezTo>
                      <a:cubicBezTo>
                        <a:pt x="110014" y="7144"/>
                        <a:pt x="93821" y="22384"/>
                        <a:pt x="93821" y="42386"/>
                      </a:cubicBezTo>
                      <a:cubicBezTo>
                        <a:pt x="93821" y="46196"/>
                        <a:pt x="94774" y="50006"/>
                        <a:pt x="95726" y="53816"/>
                      </a:cubicBezTo>
                      <a:lnTo>
                        <a:pt x="53816" y="53816"/>
                      </a:lnTo>
                      <a:lnTo>
                        <a:pt x="53816" y="95726"/>
                      </a:lnTo>
                      <a:cubicBezTo>
                        <a:pt x="50006" y="94774"/>
                        <a:pt x="46196" y="93821"/>
                        <a:pt x="42386" y="93821"/>
                      </a:cubicBezTo>
                      <a:cubicBezTo>
                        <a:pt x="23336" y="93821"/>
                        <a:pt x="7144" y="109061"/>
                        <a:pt x="7144" y="129064"/>
                      </a:cubicBezTo>
                      <a:cubicBezTo>
                        <a:pt x="7144" y="148114"/>
                        <a:pt x="22384" y="164306"/>
                        <a:pt x="42386" y="164306"/>
                      </a:cubicBezTo>
                      <a:cubicBezTo>
                        <a:pt x="46196" y="164306"/>
                        <a:pt x="50006" y="163354"/>
                        <a:pt x="53816" y="162401"/>
                      </a:cubicBezTo>
                      <a:lnTo>
                        <a:pt x="53816" y="190024"/>
                      </a:lnTo>
                      <a:lnTo>
                        <a:pt x="53816" y="196691"/>
                      </a:lnTo>
                      <a:lnTo>
                        <a:pt x="53816" y="231934"/>
                      </a:lnTo>
                      <a:cubicBezTo>
                        <a:pt x="50006" y="231934"/>
                        <a:pt x="46196" y="231934"/>
                        <a:pt x="42386" y="231934"/>
                      </a:cubicBezTo>
                      <a:cubicBezTo>
                        <a:pt x="23336" y="231934"/>
                        <a:pt x="7144" y="247174"/>
                        <a:pt x="7144" y="267176"/>
                      </a:cubicBezTo>
                      <a:cubicBezTo>
                        <a:pt x="7144" y="286226"/>
                        <a:pt x="22384" y="302419"/>
                        <a:pt x="42386" y="302419"/>
                      </a:cubicBezTo>
                      <a:cubicBezTo>
                        <a:pt x="46196" y="302419"/>
                        <a:pt x="50006" y="301466"/>
                        <a:pt x="53816" y="300514"/>
                      </a:cubicBezTo>
                      <a:lnTo>
                        <a:pt x="53816" y="342424"/>
                      </a:lnTo>
                      <a:lnTo>
                        <a:pt x="95726" y="342424"/>
                      </a:lnTo>
                      <a:cubicBezTo>
                        <a:pt x="94774" y="346234"/>
                        <a:pt x="93821" y="350044"/>
                        <a:pt x="93821" y="354806"/>
                      </a:cubicBezTo>
                      <a:cubicBezTo>
                        <a:pt x="93821" y="373856"/>
                        <a:pt x="109061" y="390049"/>
                        <a:pt x="129064" y="390049"/>
                      </a:cubicBezTo>
                      <a:cubicBezTo>
                        <a:pt x="148114" y="390049"/>
                        <a:pt x="164306" y="374809"/>
                        <a:pt x="164306" y="354806"/>
                      </a:cubicBezTo>
                      <a:cubicBezTo>
                        <a:pt x="164306" y="350996"/>
                        <a:pt x="163354" y="346234"/>
                        <a:pt x="162401" y="342424"/>
                      </a:cubicBezTo>
                      <a:lnTo>
                        <a:pt x="204311" y="342424"/>
                      </a:lnTo>
                      <a:lnTo>
                        <a:pt x="204311" y="342424"/>
                      </a:lnTo>
                      <a:lnTo>
                        <a:pt x="232886" y="342424"/>
                      </a:lnTo>
                      <a:cubicBezTo>
                        <a:pt x="231934" y="346234"/>
                        <a:pt x="230981" y="350044"/>
                        <a:pt x="230981" y="354806"/>
                      </a:cubicBezTo>
                      <a:cubicBezTo>
                        <a:pt x="230981" y="373856"/>
                        <a:pt x="246221" y="390049"/>
                        <a:pt x="266224" y="390049"/>
                      </a:cubicBezTo>
                      <a:cubicBezTo>
                        <a:pt x="285274" y="390049"/>
                        <a:pt x="301466" y="374809"/>
                        <a:pt x="301466" y="354806"/>
                      </a:cubicBezTo>
                      <a:cubicBezTo>
                        <a:pt x="301466" y="350996"/>
                        <a:pt x="300514" y="346234"/>
                        <a:pt x="299561" y="342424"/>
                      </a:cubicBezTo>
                      <a:lnTo>
                        <a:pt x="341471" y="342424"/>
                      </a:lnTo>
                      <a:lnTo>
                        <a:pt x="341471" y="300514"/>
                      </a:lnTo>
                      <a:cubicBezTo>
                        <a:pt x="345281" y="301466"/>
                        <a:pt x="349091" y="302419"/>
                        <a:pt x="352901" y="302419"/>
                      </a:cubicBezTo>
                      <a:cubicBezTo>
                        <a:pt x="371951" y="301466"/>
                        <a:pt x="387191" y="285274"/>
                        <a:pt x="387191" y="266224"/>
                      </a:cubicBezTo>
                      <a:close/>
                      <a:moveTo>
                        <a:pt x="204311" y="69056"/>
                      </a:moveTo>
                      <a:lnTo>
                        <a:pt x="261461" y="69056"/>
                      </a:lnTo>
                      <a:lnTo>
                        <a:pt x="250031" y="56674"/>
                      </a:lnTo>
                      <a:cubicBezTo>
                        <a:pt x="246221" y="52864"/>
                        <a:pt x="244316" y="48101"/>
                        <a:pt x="244316" y="42386"/>
                      </a:cubicBezTo>
                      <a:cubicBezTo>
                        <a:pt x="244316" y="30956"/>
                        <a:pt x="253841" y="21431"/>
                        <a:pt x="265271" y="21431"/>
                      </a:cubicBezTo>
                      <a:cubicBezTo>
                        <a:pt x="276701" y="21431"/>
                        <a:pt x="286226" y="30956"/>
                        <a:pt x="286226" y="42386"/>
                      </a:cubicBezTo>
                      <a:cubicBezTo>
                        <a:pt x="286226" y="48101"/>
                        <a:pt x="284321" y="52864"/>
                        <a:pt x="280511" y="56674"/>
                      </a:cubicBezTo>
                      <a:lnTo>
                        <a:pt x="269081" y="69056"/>
                      </a:lnTo>
                      <a:lnTo>
                        <a:pt x="326231" y="69056"/>
                      </a:lnTo>
                      <a:lnTo>
                        <a:pt x="326231" y="126206"/>
                      </a:lnTo>
                      <a:lnTo>
                        <a:pt x="338614" y="114776"/>
                      </a:lnTo>
                      <a:cubicBezTo>
                        <a:pt x="342424" y="110966"/>
                        <a:pt x="347186" y="109061"/>
                        <a:pt x="352901" y="109061"/>
                      </a:cubicBezTo>
                      <a:cubicBezTo>
                        <a:pt x="364331" y="109061"/>
                        <a:pt x="373856" y="118586"/>
                        <a:pt x="373856" y="130016"/>
                      </a:cubicBezTo>
                      <a:cubicBezTo>
                        <a:pt x="373856" y="141446"/>
                        <a:pt x="364331" y="150971"/>
                        <a:pt x="352901" y="150971"/>
                      </a:cubicBezTo>
                      <a:cubicBezTo>
                        <a:pt x="347186" y="150971"/>
                        <a:pt x="342424" y="149066"/>
                        <a:pt x="338614" y="145256"/>
                      </a:cubicBezTo>
                      <a:lnTo>
                        <a:pt x="326231" y="133826"/>
                      </a:lnTo>
                      <a:lnTo>
                        <a:pt x="326231" y="190976"/>
                      </a:lnTo>
                      <a:lnTo>
                        <a:pt x="204311" y="190976"/>
                      </a:lnTo>
                      <a:lnTo>
                        <a:pt x="204311" y="133826"/>
                      </a:lnTo>
                      <a:lnTo>
                        <a:pt x="204311" y="127159"/>
                      </a:lnTo>
                      <a:lnTo>
                        <a:pt x="204311" y="69056"/>
                      </a:lnTo>
                      <a:close/>
                      <a:moveTo>
                        <a:pt x="190024" y="147161"/>
                      </a:moveTo>
                      <a:cubicBezTo>
                        <a:pt x="186214" y="150019"/>
                        <a:pt x="182404" y="150971"/>
                        <a:pt x="178594" y="150971"/>
                      </a:cubicBezTo>
                      <a:cubicBezTo>
                        <a:pt x="167164" y="150971"/>
                        <a:pt x="157639" y="141446"/>
                        <a:pt x="157639" y="130016"/>
                      </a:cubicBezTo>
                      <a:cubicBezTo>
                        <a:pt x="157639" y="118586"/>
                        <a:pt x="167164" y="109061"/>
                        <a:pt x="178594" y="109061"/>
                      </a:cubicBezTo>
                      <a:cubicBezTo>
                        <a:pt x="183356" y="109061"/>
                        <a:pt x="187166" y="110014"/>
                        <a:pt x="190024" y="112871"/>
                      </a:cubicBezTo>
                      <a:lnTo>
                        <a:pt x="190024" y="147161"/>
                      </a:lnTo>
                      <a:close/>
                      <a:moveTo>
                        <a:pt x="56674" y="145256"/>
                      </a:moveTo>
                      <a:cubicBezTo>
                        <a:pt x="52864" y="149066"/>
                        <a:pt x="48101" y="150971"/>
                        <a:pt x="42386" y="150971"/>
                      </a:cubicBezTo>
                      <a:cubicBezTo>
                        <a:pt x="30956" y="150971"/>
                        <a:pt x="21431" y="141446"/>
                        <a:pt x="21431" y="130016"/>
                      </a:cubicBezTo>
                      <a:cubicBezTo>
                        <a:pt x="21431" y="118586"/>
                        <a:pt x="30956" y="109061"/>
                        <a:pt x="42386" y="109061"/>
                      </a:cubicBezTo>
                      <a:cubicBezTo>
                        <a:pt x="48101" y="109061"/>
                        <a:pt x="52864" y="110966"/>
                        <a:pt x="56674" y="114776"/>
                      </a:cubicBezTo>
                      <a:lnTo>
                        <a:pt x="69056" y="126206"/>
                      </a:lnTo>
                      <a:lnTo>
                        <a:pt x="69056" y="69056"/>
                      </a:lnTo>
                      <a:lnTo>
                        <a:pt x="126206" y="69056"/>
                      </a:lnTo>
                      <a:lnTo>
                        <a:pt x="114776" y="56674"/>
                      </a:lnTo>
                      <a:cubicBezTo>
                        <a:pt x="110966" y="52864"/>
                        <a:pt x="109061" y="48101"/>
                        <a:pt x="109061" y="42386"/>
                      </a:cubicBezTo>
                      <a:cubicBezTo>
                        <a:pt x="109061" y="30956"/>
                        <a:pt x="118586" y="21431"/>
                        <a:pt x="130016" y="21431"/>
                      </a:cubicBezTo>
                      <a:cubicBezTo>
                        <a:pt x="141446" y="21431"/>
                        <a:pt x="150971" y="30956"/>
                        <a:pt x="150971" y="42386"/>
                      </a:cubicBezTo>
                      <a:cubicBezTo>
                        <a:pt x="150971" y="48101"/>
                        <a:pt x="149066" y="52864"/>
                        <a:pt x="145256" y="56674"/>
                      </a:cubicBezTo>
                      <a:lnTo>
                        <a:pt x="133826" y="69056"/>
                      </a:lnTo>
                      <a:lnTo>
                        <a:pt x="190976" y="69056"/>
                      </a:lnTo>
                      <a:lnTo>
                        <a:pt x="190976" y="96679"/>
                      </a:lnTo>
                      <a:cubicBezTo>
                        <a:pt x="187166" y="95726"/>
                        <a:pt x="183356" y="94774"/>
                        <a:pt x="179546" y="94774"/>
                      </a:cubicBezTo>
                      <a:cubicBezTo>
                        <a:pt x="160496" y="94774"/>
                        <a:pt x="144304" y="110014"/>
                        <a:pt x="144304" y="130016"/>
                      </a:cubicBezTo>
                      <a:cubicBezTo>
                        <a:pt x="144304" y="149066"/>
                        <a:pt x="159544" y="165259"/>
                        <a:pt x="179546" y="165259"/>
                      </a:cubicBezTo>
                      <a:cubicBezTo>
                        <a:pt x="183356" y="165259"/>
                        <a:pt x="187166" y="164306"/>
                        <a:pt x="190976" y="163354"/>
                      </a:cubicBezTo>
                      <a:lnTo>
                        <a:pt x="190976" y="190976"/>
                      </a:lnTo>
                      <a:lnTo>
                        <a:pt x="68104" y="190976"/>
                      </a:lnTo>
                      <a:lnTo>
                        <a:pt x="68104" y="133826"/>
                      </a:lnTo>
                      <a:lnTo>
                        <a:pt x="56674" y="145256"/>
                      </a:lnTo>
                      <a:close/>
                      <a:moveTo>
                        <a:pt x="190024" y="327184"/>
                      </a:moveTo>
                      <a:lnTo>
                        <a:pt x="132874" y="327184"/>
                      </a:lnTo>
                      <a:lnTo>
                        <a:pt x="144304" y="339566"/>
                      </a:lnTo>
                      <a:cubicBezTo>
                        <a:pt x="148114" y="343376"/>
                        <a:pt x="150019" y="348139"/>
                        <a:pt x="150019" y="353854"/>
                      </a:cubicBezTo>
                      <a:cubicBezTo>
                        <a:pt x="150019" y="365284"/>
                        <a:pt x="140494" y="374809"/>
                        <a:pt x="129064" y="374809"/>
                      </a:cubicBezTo>
                      <a:cubicBezTo>
                        <a:pt x="117634" y="374809"/>
                        <a:pt x="108109" y="365284"/>
                        <a:pt x="108109" y="353854"/>
                      </a:cubicBezTo>
                      <a:cubicBezTo>
                        <a:pt x="108109" y="348139"/>
                        <a:pt x="110014" y="343376"/>
                        <a:pt x="113824" y="339566"/>
                      </a:cubicBezTo>
                      <a:lnTo>
                        <a:pt x="125254" y="327184"/>
                      </a:lnTo>
                      <a:lnTo>
                        <a:pt x="68104" y="327184"/>
                      </a:lnTo>
                      <a:lnTo>
                        <a:pt x="68104" y="270034"/>
                      </a:lnTo>
                      <a:lnTo>
                        <a:pt x="55721" y="281464"/>
                      </a:lnTo>
                      <a:cubicBezTo>
                        <a:pt x="51911" y="285274"/>
                        <a:pt x="47149" y="287179"/>
                        <a:pt x="41434" y="287179"/>
                      </a:cubicBezTo>
                      <a:cubicBezTo>
                        <a:pt x="30004" y="287179"/>
                        <a:pt x="20479" y="277654"/>
                        <a:pt x="20479" y="266224"/>
                      </a:cubicBezTo>
                      <a:cubicBezTo>
                        <a:pt x="20479" y="254794"/>
                        <a:pt x="30004" y="245269"/>
                        <a:pt x="41434" y="245269"/>
                      </a:cubicBezTo>
                      <a:cubicBezTo>
                        <a:pt x="47149" y="245269"/>
                        <a:pt x="51911" y="247174"/>
                        <a:pt x="55721" y="250984"/>
                      </a:cubicBezTo>
                      <a:lnTo>
                        <a:pt x="68104" y="262414"/>
                      </a:lnTo>
                      <a:lnTo>
                        <a:pt x="68104" y="205264"/>
                      </a:lnTo>
                      <a:lnTo>
                        <a:pt x="190024" y="205264"/>
                      </a:lnTo>
                      <a:lnTo>
                        <a:pt x="190024" y="232886"/>
                      </a:lnTo>
                      <a:cubicBezTo>
                        <a:pt x="186214" y="231934"/>
                        <a:pt x="182404" y="230981"/>
                        <a:pt x="178594" y="230981"/>
                      </a:cubicBezTo>
                      <a:cubicBezTo>
                        <a:pt x="173831" y="230981"/>
                        <a:pt x="169069" y="231934"/>
                        <a:pt x="165259" y="233839"/>
                      </a:cubicBezTo>
                      <a:cubicBezTo>
                        <a:pt x="152876" y="239554"/>
                        <a:pt x="144304" y="251936"/>
                        <a:pt x="144304" y="266224"/>
                      </a:cubicBezTo>
                      <a:cubicBezTo>
                        <a:pt x="144304" y="285274"/>
                        <a:pt x="159544" y="301466"/>
                        <a:pt x="179546" y="301466"/>
                      </a:cubicBezTo>
                      <a:cubicBezTo>
                        <a:pt x="183356" y="301466"/>
                        <a:pt x="187166" y="300514"/>
                        <a:pt x="190976" y="299561"/>
                      </a:cubicBezTo>
                      <a:lnTo>
                        <a:pt x="190976" y="327184"/>
                      </a:lnTo>
                      <a:close/>
                      <a:moveTo>
                        <a:pt x="338614" y="281464"/>
                      </a:moveTo>
                      <a:lnTo>
                        <a:pt x="326231" y="270034"/>
                      </a:lnTo>
                      <a:lnTo>
                        <a:pt x="326231" y="327184"/>
                      </a:lnTo>
                      <a:lnTo>
                        <a:pt x="269081" y="327184"/>
                      </a:lnTo>
                      <a:lnTo>
                        <a:pt x="280511" y="339566"/>
                      </a:lnTo>
                      <a:cubicBezTo>
                        <a:pt x="284321" y="343376"/>
                        <a:pt x="286226" y="348139"/>
                        <a:pt x="286226" y="353854"/>
                      </a:cubicBezTo>
                      <a:cubicBezTo>
                        <a:pt x="286226" y="365284"/>
                        <a:pt x="276701" y="374809"/>
                        <a:pt x="265271" y="374809"/>
                      </a:cubicBezTo>
                      <a:cubicBezTo>
                        <a:pt x="253841" y="374809"/>
                        <a:pt x="244316" y="365284"/>
                        <a:pt x="244316" y="353854"/>
                      </a:cubicBezTo>
                      <a:cubicBezTo>
                        <a:pt x="244316" y="348139"/>
                        <a:pt x="246221" y="343376"/>
                        <a:pt x="250031" y="339566"/>
                      </a:cubicBezTo>
                      <a:lnTo>
                        <a:pt x="261461" y="327184"/>
                      </a:lnTo>
                      <a:lnTo>
                        <a:pt x="204311" y="327184"/>
                      </a:lnTo>
                      <a:lnTo>
                        <a:pt x="204311" y="270034"/>
                      </a:lnTo>
                      <a:lnTo>
                        <a:pt x="204311" y="270034"/>
                      </a:lnTo>
                      <a:lnTo>
                        <a:pt x="204311" y="270034"/>
                      </a:lnTo>
                      <a:lnTo>
                        <a:pt x="191929" y="281464"/>
                      </a:lnTo>
                      <a:cubicBezTo>
                        <a:pt x="190024" y="283369"/>
                        <a:pt x="188119" y="284321"/>
                        <a:pt x="185261" y="285274"/>
                      </a:cubicBezTo>
                      <a:cubicBezTo>
                        <a:pt x="183356" y="286226"/>
                        <a:pt x="180499" y="287179"/>
                        <a:pt x="177641" y="287179"/>
                      </a:cubicBezTo>
                      <a:cubicBezTo>
                        <a:pt x="166211" y="287179"/>
                        <a:pt x="156686" y="277654"/>
                        <a:pt x="156686" y="266224"/>
                      </a:cubicBezTo>
                      <a:cubicBezTo>
                        <a:pt x="156686" y="257651"/>
                        <a:pt x="161449" y="250031"/>
                        <a:pt x="169069" y="247174"/>
                      </a:cubicBezTo>
                      <a:cubicBezTo>
                        <a:pt x="171926" y="246221"/>
                        <a:pt x="173831" y="245269"/>
                        <a:pt x="176689" y="245269"/>
                      </a:cubicBezTo>
                      <a:cubicBezTo>
                        <a:pt x="182404" y="245269"/>
                        <a:pt x="187166" y="247174"/>
                        <a:pt x="190976" y="250984"/>
                      </a:cubicBezTo>
                      <a:lnTo>
                        <a:pt x="203359" y="262414"/>
                      </a:lnTo>
                      <a:lnTo>
                        <a:pt x="203359" y="262414"/>
                      </a:lnTo>
                      <a:lnTo>
                        <a:pt x="203359" y="262414"/>
                      </a:lnTo>
                      <a:lnTo>
                        <a:pt x="203359" y="205264"/>
                      </a:lnTo>
                      <a:lnTo>
                        <a:pt x="325279" y="205264"/>
                      </a:lnTo>
                      <a:lnTo>
                        <a:pt x="325279" y="262414"/>
                      </a:lnTo>
                      <a:lnTo>
                        <a:pt x="337661" y="250984"/>
                      </a:lnTo>
                      <a:cubicBezTo>
                        <a:pt x="340519" y="248126"/>
                        <a:pt x="345281" y="245269"/>
                        <a:pt x="351949" y="245269"/>
                      </a:cubicBezTo>
                      <a:cubicBezTo>
                        <a:pt x="363379" y="245269"/>
                        <a:pt x="372904" y="254794"/>
                        <a:pt x="372904" y="266224"/>
                      </a:cubicBezTo>
                      <a:cubicBezTo>
                        <a:pt x="372904" y="277654"/>
                        <a:pt x="363379" y="287179"/>
                        <a:pt x="351949" y="287179"/>
                      </a:cubicBezTo>
                      <a:cubicBezTo>
                        <a:pt x="347186" y="287179"/>
                        <a:pt x="342424" y="285274"/>
                        <a:pt x="338614" y="281464"/>
                      </a:cubicBezTo>
                      <a:close/>
                    </a:path>
                  </a:pathLst>
                </a:custGeom>
                <a:grpFill/>
                <a:ln w="1270" cap="flat">
                  <a:solidFill>
                    <a:schemeClr val="accent1"/>
                  </a:solidFill>
                  <a:prstDash val="solid"/>
                  <a:miter/>
                </a:ln>
              </p:spPr>
              <p:txBody>
                <a:bodyPr rtlCol="0" anchor="ctr"/>
                <a:lstStyle/>
                <a:p>
                  <a:endParaRPr lang="en-US" sz="1600"/>
                </a:p>
              </p:txBody>
            </p:sp>
            <p:sp>
              <p:nvSpPr>
                <p:cNvPr id="91" name="Freeform: Shape 85">
                  <a:extLst>
                    <a:ext uri="{FF2B5EF4-FFF2-40B4-BE49-F238E27FC236}">
                      <a16:creationId xmlns:a16="http://schemas.microsoft.com/office/drawing/2014/main" id="{A4B47B16-2D36-534B-8423-F20021BDEDA5}"/>
                    </a:ext>
                  </a:extLst>
                </p:cNvPr>
                <p:cNvSpPr/>
                <p:nvPr/>
              </p:nvSpPr>
              <p:spPr>
                <a:xfrm>
                  <a:off x="1545940" y="3310667"/>
                  <a:ext cx="15277" cy="15277"/>
                </a:xfrm>
                <a:custGeom>
                  <a:avLst/>
                  <a:gdLst>
                    <a:gd name="connsiteX0" fmla="*/ 21431 w 28575"/>
                    <a:gd name="connsiteY0" fmla="*/ 7144 h 28575"/>
                    <a:gd name="connsiteX1" fmla="*/ 7144 w 28575"/>
                    <a:gd name="connsiteY1" fmla="*/ 8096 h 28575"/>
                    <a:gd name="connsiteX2" fmla="*/ 8096 w 28575"/>
                    <a:gd name="connsiteY2" fmla="*/ 22384 h 28575"/>
                    <a:gd name="connsiteX3" fmla="*/ 22384 w 28575"/>
                    <a:gd name="connsiteY3" fmla="*/ 20479 h 28575"/>
                    <a:gd name="connsiteX4" fmla="*/ 21431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1431" y="7144"/>
                      </a:moveTo>
                      <a:lnTo>
                        <a:pt x="7144" y="8096"/>
                      </a:lnTo>
                      <a:cubicBezTo>
                        <a:pt x="7144" y="12859"/>
                        <a:pt x="8096" y="17621"/>
                        <a:pt x="8096" y="22384"/>
                      </a:cubicBezTo>
                      <a:lnTo>
                        <a:pt x="22384" y="20479"/>
                      </a:lnTo>
                      <a:cubicBezTo>
                        <a:pt x="22384" y="16669"/>
                        <a:pt x="21431" y="11906"/>
                        <a:pt x="21431" y="7144"/>
                      </a:cubicBezTo>
                      <a:close/>
                    </a:path>
                  </a:pathLst>
                </a:custGeom>
                <a:grpFill/>
                <a:ln w="1270" cap="flat">
                  <a:solidFill>
                    <a:schemeClr val="accent1"/>
                  </a:solidFill>
                  <a:prstDash val="solid"/>
                  <a:miter/>
                </a:ln>
              </p:spPr>
              <p:txBody>
                <a:bodyPr rtlCol="0" anchor="ctr"/>
                <a:lstStyle/>
                <a:p>
                  <a:endParaRPr lang="en-US" sz="1600"/>
                </a:p>
              </p:txBody>
            </p:sp>
            <p:sp>
              <p:nvSpPr>
                <p:cNvPr id="92" name="Freeform: Shape 86">
                  <a:extLst>
                    <a:ext uri="{FF2B5EF4-FFF2-40B4-BE49-F238E27FC236}">
                      <a16:creationId xmlns:a16="http://schemas.microsoft.com/office/drawing/2014/main" id="{22B73A2E-C9D3-144A-A2D4-F02620E39A5B}"/>
                    </a:ext>
                  </a:extLst>
                </p:cNvPr>
                <p:cNvSpPr/>
                <p:nvPr/>
              </p:nvSpPr>
              <p:spPr>
                <a:xfrm>
                  <a:off x="1547977" y="3328491"/>
                  <a:ext cx="15277" cy="15277"/>
                </a:xfrm>
                <a:custGeom>
                  <a:avLst/>
                  <a:gdLst>
                    <a:gd name="connsiteX0" fmla="*/ 7144 w 28575"/>
                    <a:gd name="connsiteY0" fmla="*/ 9049 h 28575"/>
                    <a:gd name="connsiteX1" fmla="*/ 10001 w 28575"/>
                    <a:gd name="connsiteY1" fmla="*/ 23336 h 28575"/>
                    <a:gd name="connsiteX2" fmla="*/ 24289 w 28575"/>
                    <a:gd name="connsiteY2" fmla="*/ 20479 h 28575"/>
                    <a:gd name="connsiteX3" fmla="*/ 21431 w 28575"/>
                    <a:gd name="connsiteY3" fmla="*/ 7144 h 28575"/>
                    <a:gd name="connsiteX4" fmla="*/ 7144 w 28575"/>
                    <a:gd name="connsiteY4" fmla="*/ 9049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7144" y="9049"/>
                      </a:moveTo>
                      <a:cubicBezTo>
                        <a:pt x="8096" y="13811"/>
                        <a:pt x="9049" y="18574"/>
                        <a:pt x="10001" y="23336"/>
                      </a:cubicBezTo>
                      <a:lnTo>
                        <a:pt x="24289" y="20479"/>
                      </a:lnTo>
                      <a:cubicBezTo>
                        <a:pt x="23336" y="15716"/>
                        <a:pt x="22384" y="10954"/>
                        <a:pt x="21431" y="7144"/>
                      </a:cubicBezTo>
                      <a:lnTo>
                        <a:pt x="7144" y="9049"/>
                      </a:lnTo>
                      <a:close/>
                    </a:path>
                  </a:pathLst>
                </a:custGeom>
                <a:grpFill/>
                <a:ln w="1270" cap="flat">
                  <a:solidFill>
                    <a:schemeClr val="accent1"/>
                  </a:solidFill>
                  <a:prstDash val="solid"/>
                  <a:miter/>
                </a:ln>
              </p:spPr>
              <p:txBody>
                <a:bodyPr rtlCol="0" anchor="ctr"/>
                <a:lstStyle/>
                <a:p>
                  <a:endParaRPr lang="en-US" sz="1600"/>
                </a:p>
              </p:txBody>
            </p:sp>
            <p:sp>
              <p:nvSpPr>
                <p:cNvPr id="93" name="Freeform: Shape 87">
                  <a:extLst>
                    <a:ext uri="{FF2B5EF4-FFF2-40B4-BE49-F238E27FC236}">
                      <a16:creationId xmlns:a16="http://schemas.microsoft.com/office/drawing/2014/main" id="{69AB280F-6B03-0A42-96E4-D38CC2521657}"/>
                    </a:ext>
                  </a:extLst>
                </p:cNvPr>
                <p:cNvSpPr/>
                <p:nvPr/>
              </p:nvSpPr>
              <p:spPr>
                <a:xfrm>
                  <a:off x="1545431" y="3292844"/>
                  <a:ext cx="10185" cy="15277"/>
                </a:xfrm>
                <a:custGeom>
                  <a:avLst/>
                  <a:gdLst>
                    <a:gd name="connsiteX0" fmla="*/ 21431 w 19050"/>
                    <a:gd name="connsiteY0" fmla="*/ 18574 h 28575"/>
                    <a:gd name="connsiteX1" fmla="*/ 21431 w 19050"/>
                    <a:gd name="connsiteY1" fmla="*/ 8096 h 28575"/>
                    <a:gd name="connsiteX2" fmla="*/ 7144 w 19050"/>
                    <a:gd name="connsiteY2" fmla="*/ 7144 h 28575"/>
                    <a:gd name="connsiteX3" fmla="*/ 7144 w 19050"/>
                    <a:gd name="connsiteY3" fmla="*/ 17621 h 28575"/>
                    <a:gd name="connsiteX4" fmla="*/ 7144 w 19050"/>
                    <a:gd name="connsiteY4" fmla="*/ 21431 h 28575"/>
                    <a:gd name="connsiteX5" fmla="*/ 21431 w 19050"/>
                    <a:gd name="connsiteY5" fmla="*/ 21431 h 28575"/>
                    <a:gd name="connsiteX6" fmla="*/ 21431 w 19050"/>
                    <a:gd name="connsiteY6" fmla="*/ 1857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28575">
                      <a:moveTo>
                        <a:pt x="21431" y="18574"/>
                      </a:moveTo>
                      <a:cubicBezTo>
                        <a:pt x="21431" y="14764"/>
                        <a:pt x="21431" y="10954"/>
                        <a:pt x="21431" y="8096"/>
                      </a:cubicBezTo>
                      <a:lnTo>
                        <a:pt x="7144" y="7144"/>
                      </a:lnTo>
                      <a:cubicBezTo>
                        <a:pt x="7144" y="10954"/>
                        <a:pt x="7144" y="13811"/>
                        <a:pt x="7144" y="17621"/>
                      </a:cubicBezTo>
                      <a:lnTo>
                        <a:pt x="7144" y="21431"/>
                      </a:lnTo>
                      <a:lnTo>
                        <a:pt x="21431" y="21431"/>
                      </a:lnTo>
                      <a:lnTo>
                        <a:pt x="21431" y="18574"/>
                      </a:lnTo>
                      <a:close/>
                    </a:path>
                  </a:pathLst>
                </a:custGeom>
                <a:grpFill/>
                <a:ln w="1270" cap="flat">
                  <a:solidFill>
                    <a:schemeClr val="accent1"/>
                  </a:solidFill>
                  <a:prstDash val="solid"/>
                  <a:miter/>
                </a:ln>
              </p:spPr>
              <p:txBody>
                <a:bodyPr rtlCol="0" anchor="ctr"/>
                <a:lstStyle/>
                <a:p>
                  <a:endParaRPr lang="en-US" sz="1600"/>
                </a:p>
              </p:txBody>
            </p:sp>
            <p:sp>
              <p:nvSpPr>
                <p:cNvPr id="94" name="Freeform: Shape 88">
                  <a:extLst>
                    <a:ext uri="{FF2B5EF4-FFF2-40B4-BE49-F238E27FC236}">
                      <a16:creationId xmlns:a16="http://schemas.microsoft.com/office/drawing/2014/main" id="{6D5B1595-5ABD-4747-8514-8B9153953E4B}"/>
                    </a:ext>
                  </a:extLst>
                </p:cNvPr>
                <p:cNvSpPr/>
                <p:nvPr/>
              </p:nvSpPr>
              <p:spPr>
                <a:xfrm>
                  <a:off x="1546449" y="3137015"/>
                  <a:ext cx="122219" cy="152774"/>
                </a:xfrm>
                <a:custGeom>
                  <a:avLst/>
                  <a:gdLst>
                    <a:gd name="connsiteX0" fmla="*/ 23336 w 228600"/>
                    <a:gd name="connsiteY0" fmla="*/ 267176 h 285750"/>
                    <a:gd name="connsiteX1" fmla="*/ 203359 w 228600"/>
                    <a:gd name="connsiteY1" fmla="*/ 50959 h 285750"/>
                    <a:gd name="connsiteX2" fmla="*/ 186214 w 228600"/>
                    <a:gd name="connsiteY2" fmla="*/ 86201 h 285750"/>
                    <a:gd name="connsiteX3" fmla="*/ 198596 w 228600"/>
                    <a:gd name="connsiteY3" fmla="*/ 92869 h 285750"/>
                    <a:gd name="connsiteX4" fmla="*/ 227171 w 228600"/>
                    <a:gd name="connsiteY4" fmla="*/ 35719 h 285750"/>
                    <a:gd name="connsiteX5" fmla="*/ 170021 w 228600"/>
                    <a:gd name="connsiteY5" fmla="*/ 7144 h 285750"/>
                    <a:gd name="connsiteX6" fmla="*/ 163354 w 228600"/>
                    <a:gd name="connsiteY6" fmla="*/ 19526 h 285750"/>
                    <a:gd name="connsiteX7" fmla="*/ 198596 w 228600"/>
                    <a:gd name="connsiteY7" fmla="*/ 36671 h 285750"/>
                    <a:gd name="connsiteX8" fmla="*/ 9049 w 228600"/>
                    <a:gd name="connsiteY8" fmla="*/ 265271 h 285750"/>
                    <a:gd name="connsiteX9" fmla="*/ 7144 w 228600"/>
                    <a:gd name="connsiteY9" fmla="*/ 279559 h 285750"/>
                    <a:gd name="connsiteX10" fmla="*/ 21431 w 228600"/>
                    <a:gd name="connsiteY10" fmla="*/ 281464 h 285750"/>
                    <a:gd name="connsiteX11" fmla="*/ 23336 w 228600"/>
                    <a:gd name="connsiteY11" fmla="*/ 267176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600" h="285750">
                      <a:moveTo>
                        <a:pt x="23336" y="267176"/>
                      </a:moveTo>
                      <a:cubicBezTo>
                        <a:pt x="39529" y="168116"/>
                        <a:pt x="109061" y="85249"/>
                        <a:pt x="203359" y="50959"/>
                      </a:cubicBezTo>
                      <a:lnTo>
                        <a:pt x="186214" y="86201"/>
                      </a:lnTo>
                      <a:lnTo>
                        <a:pt x="198596" y="92869"/>
                      </a:lnTo>
                      <a:lnTo>
                        <a:pt x="227171" y="35719"/>
                      </a:lnTo>
                      <a:lnTo>
                        <a:pt x="170021" y="7144"/>
                      </a:lnTo>
                      <a:lnTo>
                        <a:pt x="163354" y="19526"/>
                      </a:lnTo>
                      <a:lnTo>
                        <a:pt x="198596" y="36671"/>
                      </a:lnTo>
                      <a:cubicBezTo>
                        <a:pt x="100489" y="73819"/>
                        <a:pt x="26194" y="160496"/>
                        <a:pt x="9049" y="265271"/>
                      </a:cubicBezTo>
                      <a:cubicBezTo>
                        <a:pt x="8096" y="269081"/>
                        <a:pt x="8096" y="273844"/>
                        <a:pt x="7144" y="279559"/>
                      </a:cubicBezTo>
                      <a:lnTo>
                        <a:pt x="21431" y="281464"/>
                      </a:lnTo>
                      <a:cubicBezTo>
                        <a:pt x="21431" y="274796"/>
                        <a:pt x="22384" y="270986"/>
                        <a:pt x="23336" y="267176"/>
                      </a:cubicBezTo>
                      <a:close/>
                    </a:path>
                  </a:pathLst>
                </a:custGeom>
                <a:grpFill/>
                <a:ln w="1270" cap="flat">
                  <a:solidFill>
                    <a:schemeClr val="accent1"/>
                  </a:solidFill>
                  <a:prstDash val="solid"/>
                  <a:miter/>
                </a:ln>
              </p:spPr>
              <p:txBody>
                <a:bodyPr rtlCol="0" anchor="ctr"/>
                <a:lstStyle/>
                <a:p>
                  <a:endParaRPr lang="en-US" sz="1600"/>
                </a:p>
              </p:txBody>
            </p:sp>
            <p:sp>
              <p:nvSpPr>
                <p:cNvPr id="95" name="Freeform: Shape 89">
                  <a:extLst>
                    <a:ext uri="{FF2B5EF4-FFF2-40B4-BE49-F238E27FC236}">
                      <a16:creationId xmlns:a16="http://schemas.microsoft.com/office/drawing/2014/main" id="{8A6137FB-861D-CB43-8E0A-6F74FED1AE61}"/>
                    </a:ext>
                  </a:extLst>
                </p:cNvPr>
                <p:cNvSpPr/>
                <p:nvPr/>
              </p:nvSpPr>
              <p:spPr>
                <a:xfrm>
                  <a:off x="1777137" y="3165023"/>
                  <a:ext cx="15277" cy="15277"/>
                </a:xfrm>
                <a:custGeom>
                  <a:avLst/>
                  <a:gdLst>
                    <a:gd name="connsiteX0" fmla="*/ 27146 w 28575"/>
                    <a:gd name="connsiteY0" fmla="*/ 14764 h 28575"/>
                    <a:gd name="connsiteX1" fmla="*/ 14764 w 28575"/>
                    <a:gd name="connsiteY1" fmla="*/ 7144 h 28575"/>
                    <a:gd name="connsiteX2" fmla="*/ 7144 w 28575"/>
                    <a:gd name="connsiteY2" fmla="*/ 19526 h 28575"/>
                    <a:gd name="connsiteX3" fmla="*/ 19526 w 28575"/>
                    <a:gd name="connsiteY3" fmla="*/ 27146 h 28575"/>
                    <a:gd name="connsiteX4" fmla="*/ 27146 w 28575"/>
                    <a:gd name="connsiteY4" fmla="*/ 1476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7146" y="14764"/>
                      </a:moveTo>
                      <a:cubicBezTo>
                        <a:pt x="23336" y="11906"/>
                        <a:pt x="19526" y="10001"/>
                        <a:pt x="14764" y="7144"/>
                      </a:cubicBezTo>
                      <a:lnTo>
                        <a:pt x="7144" y="19526"/>
                      </a:lnTo>
                      <a:cubicBezTo>
                        <a:pt x="11906" y="22384"/>
                        <a:pt x="15716" y="24289"/>
                        <a:pt x="19526" y="27146"/>
                      </a:cubicBezTo>
                      <a:lnTo>
                        <a:pt x="27146" y="14764"/>
                      </a:lnTo>
                      <a:close/>
                    </a:path>
                  </a:pathLst>
                </a:custGeom>
                <a:grpFill/>
                <a:ln w="1270" cap="flat">
                  <a:solidFill>
                    <a:schemeClr val="accent1"/>
                  </a:solidFill>
                  <a:prstDash val="solid"/>
                  <a:miter/>
                </a:ln>
              </p:spPr>
              <p:txBody>
                <a:bodyPr rtlCol="0" anchor="ctr"/>
                <a:lstStyle/>
                <a:p>
                  <a:endParaRPr lang="en-US" sz="1600"/>
                </a:p>
              </p:txBody>
            </p:sp>
            <p:sp>
              <p:nvSpPr>
                <p:cNvPr id="96" name="Freeform: Shape 90">
                  <a:extLst>
                    <a:ext uri="{FF2B5EF4-FFF2-40B4-BE49-F238E27FC236}">
                      <a16:creationId xmlns:a16="http://schemas.microsoft.com/office/drawing/2014/main" id="{81A5511F-E10F-CD4B-B394-6FD7B18CF078}"/>
                    </a:ext>
                  </a:extLst>
                </p:cNvPr>
                <p:cNvSpPr/>
                <p:nvPr/>
              </p:nvSpPr>
              <p:spPr>
                <a:xfrm>
                  <a:off x="1746073" y="3150255"/>
                  <a:ext cx="15277" cy="15277"/>
                </a:xfrm>
                <a:custGeom>
                  <a:avLst/>
                  <a:gdLst>
                    <a:gd name="connsiteX0" fmla="*/ 25241 w 28575"/>
                    <a:gd name="connsiteY0" fmla="*/ 11906 h 28575"/>
                    <a:gd name="connsiteX1" fmla="*/ 11906 w 28575"/>
                    <a:gd name="connsiteY1" fmla="*/ 7144 h 28575"/>
                    <a:gd name="connsiteX2" fmla="*/ 7144 w 28575"/>
                    <a:gd name="connsiteY2" fmla="*/ 20479 h 28575"/>
                    <a:gd name="connsiteX3" fmla="*/ 20479 w 28575"/>
                    <a:gd name="connsiteY3" fmla="*/ 25241 h 28575"/>
                    <a:gd name="connsiteX4" fmla="*/ 25241 w 28575"/>
                    <a:gd name="connsiteY4" fmla="*/ 11906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5241" y="11906"/>
                      </a:moveTo>
                      <a:cubicBezTo>
                        <a:pt x="20479" y="10001"/>
                        <a:pt x="16669" y="8096"/>
                        <a:pt x="11906" y="7144"/>
                      </a:cubicBezTo>
                      <a:lnTo>
                        <a:pt x="7144" y="20479"/>
                      </a:lnTo>
                      <a:cubicBezTo>
                        <a:pt x="11906" y="22384"/>
                        <a:pt x="15716" y="23336"/>
                        <a:pt x="20479" y="25241"/>
                      </a:cubicBezTo>
                      <a:lnTo>
                        <a:pt x="25241" y="11906"/>
                      </a:lnTo>
                      <a:close/>
                    </a:path>
                  </a:pathLst>
                </a:custGeom>
                <a:grpFill/>
                <a:ln w="1270" cap="flat">
                  <a:solidFill>
                    <a:schemeClr val="accent1"/>
                  </a:solidFill>
                  <a:prstDash val="solid"/>
                  <a:miter/>
                </a:ln>
              </p:spPr>
              <p:txBody>
                <a:bodyPr rtlCol="0" anchor="ctr"/>
                <a:lstStyle/>
                <a:p>
                  <a:endParaRPr lang="en-US" sz="1600"/>
                </a:p>
              </p:txBody>
            </p:sp>
            <p:sp>
              <p:nvSpPr>
                <p:cNvPr id="97" name="Freeform: Shape 91">
                  <a:extLst>
                    <a:ext uri="{FF2B5EF4-FFF2-40B4-BE49-F238E27FC236}">
                      <a16:creationId xmlns:a16="http://schemas.microsoft.com/office/drawing/2014/main" id="{6643D9BB-7BB6-7444-BF46-639388FEEDB6}"/>
                    </a:ext>
                  </a:extLst>
                </p:cNvPr>
                <p:cNvSpPr/>
                <p:nvPr/>
              </p:nvSpPr>
              <p:spPr>
                <a:xfrm>
                  <a:off x="1762369" y="3156875"/>
                  <a:ext cx="15277" cy="15277"/>
                </a:xfrm>
                <a:custGeom>
                  <a:avLst/>
                  <a:gdLst>
                    <a:gd name="connsiteX0" fmla="*/ 25241 w 28575"/>
                    <a:gd name="connsiteY0" fmla="*/ 13811 h 28575"/>
                    <a:gd name="connsiteX1" fmla="*/ 12859 w 28575"/>
                    <a:gd name="connsiteY1" fmla="*/ 7144 h 28575"/>
                    <a:gd name="connsiteX2" fmla="*/ 7144 w 28575"/>
                    <a:gd name="connsiteY2" fmla="*/ 20479 h 28575"/>
                    <a:gd name="connsiteX3" fmla="*/ 19526 w 28575"/>
                    <a:gd name="connsiteY3" fmla="*/ 26194 h 28575"/>
                    <a:gd name="connsiteX4" fmla="*/ 25241 w 28575"/>
                    <a:gd name="connsiteY4" fmla="*/ 13811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5241" y="13811"/>
                      </a:moveTo>
                      <a:cubicBezTo>
                        <a:pt x="21431" y="10954"/>
                        <a:pt x="16669" y="9049"/>
                        <a:pt x="12859" y="7144"/>
                      </a:cubicBezTo>
                      <a:lnTo>
                        <a:pt x="7144" y="20479"/>
                      </a:lnTo>
                      <a:cubicBezTo>
                        <a:pt x="11906" y="22384"/>
                        <a:pt x="15716" y="24289"/>
                        <a:pt x="19526" y="26194"/>
                      </a:cubicBezTo>
                      <a:lnTo>
                        <a:pt x="25241" y="13811"/>
                      </a:lnTo>
                      <a:close/>
                    </a:path>
                  </a:pathLst>
                </a:custGeom>
                <a:grpFill/>
                <a:ln w="1270" cap="flat">
                  <a:solidFill>
                    <a:schemeClr val="accent1"/>
                  </a:solidFill>
                  <a:prstDash val="solid"/>
                  <a:miter/>
                </a:ln>
              </p:spPr>
              <p:txBody>
                <a:bodyPr rtlCol="0" anchor="ctr"/>
                <a:lstStyle/>
                <a:p>
                  <a:endParaRPr lang="en-US" sz="1600"/>
                </a:p>
              </p:txBody>
            </p:sp>
            <p:sp>
              <p:nvSpPr>
                <p:cNvPr id="98" name="Freeform: Shape 92">
                  <a:extLst>
                    <a:ext uri="{FF2B5EF4-FFF2-40B4-BE49-F238E27FC236}">
                      <a16:creationId xmlns:a16="http://schemas.microsoft.com/office/drawing/2014/main" id="{B8FBCA7E-D37E-2F4B-9CF9-83C3E343AB50}"/>
                    </a:ext>
                  </a:extLst>
                </p:cNvPr>
                <p:cNvSpPr/>
                <p:nvPr/>
              </p:nvSpPr>
              <p:spPr>
                <a:xfrm>
                  <a:off x="1791905" y="3175208"/>
                  <a:ext cx="91664" cy="173143"/>
                </a:xfrm>
                <a:custGeom>
                  <a:avLst/>
                  <a:gdLst>
                    <a:gd name="connsiteX0" fmla="*/ 159544 w 171450"/>
                    <a:gd name="connsiteY0" fmla="*/ 273844 h 323850"/>
                    <a:gd name="connsiteX1" fmla="*/ 126206 w 171450"/>
                    <a:gd name="connsiteY1" fmla="*/ 294799 h 323850"/>
                    <a:gd name="connsiteX2" fmla="*/ 27146 w 171450"/>
                    <a:gd name="connsiteY2" fmla="*/ 16669 h 323850"/>
                    <a:gd name="connsiteX3" fmla="*/ 27146 w 171450"/>
                    <a:gd name="connsiteY3" fmla="*/ 16669 h 323850"/>
                    <a:gd name="connsiteX4" fmla="*/ 15716 w 171450"/>
                    <a:gd name="connsiteY4" fmla="*/ 7144 h 323850"/>
                    <a:gd name="connsiteX5" fmla="*/ 7144 w 171450"/>
                    <a:gd name="connsiteY5" fmla="*/ 18574 h 323850"/>
                    <a:gd name="connsiteX6" fmla="*/ 17621 w 171450"/>
                    <a:gd name="connsiteY6" fmla="*/ 27146 h 323850"/>
                    <a:gd name="connsiteX7" fmla="*/ 21431 w 171450"/>
                    <a:gd name="connsiteY7" fmla="*/ 22384 h 323850"/>
                    <a:gd name="connsiteX8" fmla="*/ 17621 w 171450"/>
                    <a:gd name="connsiteY8" fmla="*/ 27146 h 323850"/>
                    <a:gd name="connsiteX9" fmla="*/ 111919 w 171450"/>
                    <a:gd name="connsiteY9" fmla="*/ 291941 h 323850"/>
                    <a:gd name="connsiteX10" fmla="*/ 90964 w 171450"/>
                    <a:gd name="connsiteY10" fmla="*/ 258604 h 323850"/>
                    <a:gd name="connsiteX11" fmla="*/ 78581 w 171450"/>
                    <a:gd name="connsiteY11" fmla="*/ 266224 h 323850"/>
                    <a:gd name="connsiteX12" fmla="*/ 112871 w 171450"/>
                    <a:gd name="connsiteY12" fmla="*/ 319564 h 323850"/>
                    <a:gd name="connsiteX13" fmla="*/ 166211 w 171450"/>
                    <a:gd name="connsiteY13" fmla="*/ 285274 h 323850"/>
                    <a:gd name="connsiteX14" fmla="*/ 159544 w 171450"/>
                    <a:gd name="connsiteY14" fmla="*/ 273844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450" h="323850">
                      <a:moveTo>
                        <a:pt x="159544" y="273844"/>
                      </a:moveTo>
                      <a:lnTo>
                        <a:pt x="126206" y="294799"/>
                      </a:lnTo>
                      <a:cubicBezTo>
                        <a:pt x="146209" y="191929"/>
                        <a:pt x="108109" y="84296"/>
                        <a:pt x="27146" y="16669"/>
                      </a:cubicBezTo>
                      <a:lnTo>
                        <a:pt x="27146" y="16669"/>
                      </a:lnTo>
                      <a:cubicBezTo>
                        <a:pt x="24289" y="14764"/>
                        <a:pt x="20479" y="10954"/>
                        <a:pt x="15716" y="7144"/>
                      </a:cubicBezTo>
                      <a:lnTo>
                        <a:pt x="7144" y="18574"/>
                      </a:lnTo>
                      <a:cubicBezTo>
                        <a:pt x="11906" y="22384"/>
                        <a:pt x="15716" y="25241"/>
                        <a:pt x="17621" y="27146"/>
                      </a:cubicBezTo>
                      <a:lnTo>
                        <a:pt x="21431" y="22384"/>
                      </a:lnTo>
                      <a:lnTo>
                        <a:pt x="17621" y="27146"/>
                      </a:lnTo>
                      <a:cubicBezTo>
                        <a:pt x="93821" y="91916"/>
                        <a:pt x="130016" y="194786"/>
                        <a:pt x="111919" y="291941"/>
                      </a:cubicBezTo>
                      <a:lnTo>
                        <a:pt x="90964" y="258604"/>
                      </a:lnTo>
                      <a:lnTo>
                        <a:pt x="78581" y="266224"/>
                      </a:lnTo>
                      <a:lnTo>
                        <a:pt x="112871" y="319564"/>
                      </a:lnTo>
                      <a:lnTo>
                        <a:pt x="166211" y="285274"/>
                      </a:lnTo>
                      <a:lnTo>
                        <a:pt x="159544" y="273844"/>
                      </a:lnTo>
                      <a:close/>
                    </a:path>
                  </a:pathLst>
                </a:custGeom>
                <a:grpFill/>
                <a:ln w="1270" cap="flat">
                  <a:solidFill>
                    <a:schemeClr val="accent1"/>
                  </a:solidFill>
                  <a:prstDash val="solid"/>
                  <a:miter/>
                </a:ln>
              </p:spPr>
              <p:txBody>
                <a:bodyPr rtlCol="0" anchor="ctr"/>
                <a:lstStyle/>
                <a:p>
                  <a:endParaRPr lang="en-US" sz="1600"/>
                </a:p>
              </p:txBody>
            </p:sp>
            <p:sp>
              <p:nvSpPr>
                <p:cNvPr id="99" name="Freeform: Shape 93">
                  <a:extLst>
                    <a:ext uri="{FF2B5EF4-FFF2-40B4-BE49-F238E27FC236}">
                      <a16:creationId xmlns:a16="http://schemas.microsoft.com/office/drawing/2014/main" id="{C741C326-5E18-FA48-9EE1-4D9540C72F1B}"/>
                    </a:ext>
                  </a:extLst>
                </p:cNvPr>
                <p:cNvSpPr/>
                <p:nvPr/>
              </p:nvSpPr>
              <p:spPr>
                <a:xfrm>
                  <a:off x="1782739" y="3421683"/>
                  <a:ext cx="15277" cy="15277"/>
                </a:xfrm>
                <a:custGeom>
                  <a:avLst/>
                  <a:gdLst>
                    <a:gd name="connsiteX0" fmla="*/ 7144 w 28575"/>
                    <a:gd name="connsiteY0" fmla="*/ 13811 h 28575"/>
                    <a:gd name="connsiteX1" fmla="*/ 14764 w 28575"/>
                    <a:gd name="connsiteY1" fmla="*/ 26194 h 28575"/>
                    <a:gd name="connsiteX2" fmla="*/ 27146 w 28575"/>
                    <a:gd name="connsiteY2" fmla="*/ 18574 h 28575"/>
                    <a:gd name="connsiteX3" fmla="*/ 18574 w 28575"/>
                    <a:gd name="connsiteY3" fmla="*/ 7144 h 28575"/>
                    <a:gd name="connsiteX4" fmla="*/ 7144 w 28575"/>
                    <a:gd name="connsiteY4" fmla="*/ 13811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7144" y="13811"/>
                      </a:moveTo>
                      <a:lnTo>
                        <a:pt x="14764" y="26194"/>
                      </a:lnTo>
                      <a:cubicBezTo>
                        <a:pt x="18574" y="23336"/>
                        <a:pt x="22384" y="21431"/>
                        <a:pt x="27146" y="18574"/>
                      </a:cubicBezTo>
                      <a:lnTo>
                        <a:pt x="18574" y="7144"/>
                      </a:lnTo>
                      <a:cubicBezTo>
                        <a:pt x="14764" y="9049"/>
                        <a:pt x="10954" y="11906"/>
                        <a:pt x="7144" y="13811"/>
                      </a:cubicBezTo>
                      <a:close/>
                    </a:path>
                  </a:pathLst>
                </a:custGeom>
                <a:grpFill/>
                <a:ln w="1270" cap="flat">
                  <a:solidFill>
                    <a:schemeClr val="accent1"/>
                  </a:solidFill>
                  <a:prstDash val="solid"/>
                  <a:miter/>
                </a:ln>
              </p:spPr>
              <p:txBody>
                <a:bodyPr rtlCol="0" anchor="ctr"/>
                <a:lstStyle/>
                <a:p>
                  <a:endParaRPr lang="en-US" sz="1600"/>
                </a:p>
              </p:txBody>
            </p:sp>
            <p:sp>
              <p:nvSpPr>
                <p:cNvPr id="100" name="Freeform: Shape 94">
                  <a:extLst>
                    <a:ext uri="{FF2B5EF4-FFF2-40B4-BE49-F238E27FC236}">
                      <a16:creationId xmlns:a16="http://schemas.microsoft.com/office/drawing/2014/main" id="{ED3EE88D-AA09-7444-AD61-C011736EFC32}"/>
                    </a:ext>
                  </a:extLst>
                </p:cNvPr>
                <p:cNvSpPr/>
                <p:nvPr/>
              </p:nvSpPr>
              <p:spPr>
                <a:xfrm>
                  <a:off x="1589735" y="3403350"/>
                  <a:ext cx="178235" cy="56017"/>
                </a:xfrm>
                <a:custGeom>
                  <a:avLst/>
                  <a:gdLst>
                    <a:gd name="connsiteX0" fmla="*/ 322421 w 333375"/>
                    <a:gd name="connsiteY0" fmla="*/ 72866 h 104775"/>
                    <a:gd name="connsiteX1" fmla="*/ 309086 w 333375"/>
                    <a:gd name="connsiteY1" fmla="*/ 77629 h 104775"/>
                    <a:gd name="connsiteX2" fmla="*/ 310991 w 333375"/>
                    <a:gd name="connsiteY2" fmla="*/ 84296 h 104775"/>
                    <a:gd name="connsiteX3" fmla="*/ 309086 w 333375"/>
                    <a:gd name="connsiteY3" fmla="*/ 77629 h 104775"/>
                    <a:gd name="connsiteX4" fmla="*/ 32861 w 333375"/>
                    <a:gd name="connsiteY4" fmla="*/ 23336 h 104775"/>
                    <a:gd name="connsiteX5" fmla="*/ 71914 w 333375"/>
                    <a:gd name="connsiteY5" fmla="*/ 21431 h 104775"/>
                    <a:gd name="connsiteX6" fmla="*/ 70961 w 333375"/>
                    <a:gd name="connsiteY6" fmla="*/ 7144 h 104775"/>
                    <a:gd name="connsiteX7" fmla="*/ 7144 w 333375"/>
                    <a:gd name="connsiteY7" fmla="*/ 9049 h 104775"/>
                    <a:gd name="connsiteX8" fmla="*/ 10954 w 333375"/>
                    <a:gd name="connsiteY8" fmla="*/ 72866 h 104775"/>
                    <a:gd name="connsiteX9" fmla="*/ 25241 w 333375"/>
                    <a:gd name="connsiteY9" fmla="*/ 71914 h 104775"/>
                    <a:gd name="connsiteX10" fmla="*/ 23336 w 333375"/>
                    <a:gd name="connsiteY10" fmla="*/ 32861 h 104775"/>
                    <a:gd name="connsiteX11" fmla="*/ 218599 w 333375"/>
                    <a:gd name="connsiteY11" fmla="*/ 106204 h 104775"/>
                    <a:gd name="connsiteX12" fmla="*/ 313849 w 333375"/>
                    <a:gd name="connsiteY12" fmla="*/ 90011 h 104775"/>
                    <a:gd name="connsiteX13" fmla="*/ 313849 w 333375"/>
                    <a:gd name="connsiteY13" fmla="*/ 90011 h 104775"/>
                    <a:gd name="connsiteX14" fmla="*/ 327184 w 333375"/>
                    <a:gd name="connsiteY14" fmla="*/ 84296 h 104775"/>
                    <a:gd name="connsiteX15" fmla="*/ 322421 w 333375"/>
                    <a:gd name="connsiteY15" fmla="*/ 7286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375" h="104775">
                      <a:moveTo>
                        <a:pt x="322421" y="72866"/>
                      </a:moveTo>
                      <a:cubicBezTo>
                        <a:pt x="316706" y="74771"/>
                        <a:pt x="312896" y="76676"/>
                        <a:pt x="309086" y="77629"/>
                      </a:cubicBezTo>
                      <a:lnTo>
                        <a:pt x="310991" y="84296"/>
                      </a:lnTo>
                      <a:lnTo>
                        <a:pt x="309086" y="77629"/>
                      </a:lnTo>
                      <a:cubicBezTo>
                        <a:pt x="214789" y="110966"/>
                        <a:pt x="108109" y="89059"/>
                        <a:pt x="32861" y="23336"/>
                      </a:cubicBezTo>
                      <a:lnTo>
                        <a:pt x="71914" y="21431"/>
                      </a:lnTo>
                      <a:lnTo>
                        <a:pt x="70961" y="7144"/>
                      </a:lnTo>
                      <a:lnTo>
                        <a:pt x="7144" y="9049"/>
                      </a:lnTo>
                      <a:lnTo>
                        <a:pt x="10954" y="72866"/>
                      </a:lnTo>
                      <a:lnTo>
                        <a:pt x="25241" y="71914"/>
                      </a:lnTo>
                      <a:lnTo>
                        <a:pt x="23336" y="32861"/>
                      </a:lnTo>
                      <a:cubicBezTo>
                        <a:pt x="77629" y="80486"/>
                        <a:pt x="147161" y="106204"/>
                        <a:pt x="218599" y="106204"/>
                      </a:cubicBezTo>
                      <a:cubicBezTo>
                        <a:pt x="250984" y="106204"/>
                        <a:pt x="282416" y="101441"/>
                        <a:pt x="313849" y="90011"/>
                      </a:cubicBezTo>
                      <a:lnTo>
                        <a:pt x="313849" y="90011"/>
                      </a:lnTo>
                      <a:cubicBezTo>
                        <a:pt x="317659" y="89059"/>
                        <a:pt x="321469" y="87154"/>
                        <a:pt x="327184" y="84296"/>
                      </a:cubicBezTo>
                      <a:lnTo>
                        <a:pt x="322421" y="72866"/>
                      </a:lnTo>
                      <a:close/>
                    </a:path>
                  </a:pathLst>
                </a:custGeom>
                <a:grpFill/>
                <a:ln w="1270" cap="flat">
                  <a:solidFill>
                    <a:schemeClr val="accent1"/>
                  </a:solidFill>
                  <a:prstDash val="solid"/>
                  <a:miter/>
                </a:ln>
              </p:spPr>
              <p:txBody>
                <a:bodyPr rtlCol="0" anchor="ctr"/>
                <a:lstStyle/>
                <a:p>
                  <a:endParaRPr lang="en-US" sz="1600"/>
                </a:p>
              </p:txBody>
            </p:sp>
            <p:sp>
              <p:nvSpPr>
                <p:cNvPr id="101" name="Freeform: Shape 95">
                  <a:extLst>
                    <a:ext uri="{FF2B5EF4-FFF2-40B4-BE49-F238E27FC236}">
                      <a16:creationId xmlns:a16="http://schemas.microsoft.com/office/drawing/2014/main" id="{18EAA007-D4EE-9D47-90D4-CDD4FDCB5BCB}"/>
                    </a:ext>
                  </a:extLst>
                </p:cNvPr>
                <p:cNvSpPr/>
                <p:nvPr/>
              </p:nvSpPr>
              <p:spPr>
                <a:xfrm>
                  <a:off x="1796998" y="3410989"/>
                  <a:ext cx="15277" cy="15277"/>
                </a:xfrm>
                <a:custGeom>
                  <a:avLst/>
                  <a:gdLst>
                    <a:gd name="connsiteX0" fmla="*/ 7144 w 28575"/>
                    <a:gd name="connsiteY0" fmla="*/ 15716 h 28575"/>
                    <a:gd name="connsiteX1" fmla="*/ 15716 w 28575"/>
                    <a:gd name="connsiteY1" fmla="*/ 27146 h 28575"/>
                    <a:gd name="connsiteX2" fmla="*/ 27146 w 28575"/>
                    <a:gd name="connsiteY2" fmla="*/ 17621 h 28575"/>
                    <a:gd name="connsiteX3" fmla="*/ 17621 w 28575"/>
                    <a:gd name="connsiteY3" fmla="*/ 7144 h 28575"/>
                    <a:gd name="connsiteX4" fmla="*/ 7144 w 28575"/>
                    <a:gd name="connsiteY4" fmla="*/ 15716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7144" y="15716"/>
                      </a:moveTo>
                      <a:lnTo>
                        <a:pt x="15716" y="27146"/>
                      </a:lnTo>
                      <a:cubicBezTo>
                        <a:pt x="19526" y="24289"/>
                        <a:pt x="23336" y="21431"/>
                        <a:pt x="27146" y="17621"/>
                      </a:cubicBezTo>
                      <a:lnTo>
                        <a:pt x="17621" y="7144"/>
                      </a:lnTo>
                      <a:cubicBezTo>
                        <a:pt x="13811" y="10001"/>
                        <a:pt x="10001" y="12859"/>
                        <a:pt x="7144" y="15716"/>
                      </a:cubicBezTo>
                      <a:close/>
                    </a:path>
                  </a:pathLst>
                </a:custGeom>
                <a:grpFill/>
                <a:ln w="1270" cap="flat">
                  <a:solidFill>
                    <a:schemeClr val="accent1"/>
                  </a:solidFill>
                  <a:prstDash val="solid"/>
                  <a:miter/>
                </a:ln>
              </p:spPr>
              <p:txBody>
                <a:bodyPr rtlCol="0" anchor="ctr"/>
                <a:lstStyle/>
                <a:p>
                  <a:endParaRPr lang="en-US" sz="1600"/>
                </a:p>
              </p:txBody>
            </p:sp>
            <p:sp>
              <p:nvSpPr>
                <p:cNvPr id="102" name="Freeform: Shape 96">
                  <a:extLst>
                    <a:ext uri="{FF2B5EF4-FFF2-40B4-BE49-F238E27FC236}">
                      <a16:creationId xmlns:a16="http://schemas.microsoft.com/office/drawing/2014/main" id="{6BA25567-8ADC-E04C-948E-DD1ADB51C498}"/>
                    </a:ext>
                  </a:extLst>
                </p:cNvPr>
                <p:cNvSpPr/>
                <p:nvPr/>
              </p:nvSpPr>
              <p:spPr>
                <a:xfrm>
                  <a:off x="1767461" y="3430340"/>
                  <a:ext cx="15277" cy="15277"/>
                </a:xfrm>
                <a:custGeom>
                  <a:avLst/>
                  <a:gdLst>
                    <a:gd name="connsiteX0" fmla="*/ 7144 w 28575"/>
                    <a:gd name="connsiteY0" fmla="*/ 13811 h 28575"/>
                    <a:gd name="connsiteX1" fmla="*/ 13811 w 28575"/>
                    <a:gd name="connsiteY1" fmla="*/ 26194 h 28575"/>
                    <a:gd name="connsiteX2" fmla="*/ 27146 w 28575"/>
                    <a:gd name="connsiteY2" fmla="*/ 19526 h 28575"/>
                    <a:gd name="connsiteX3" fmla="*/ 20479 w 28575"/>
                    <a:gd name="connsiteY3" fmla="*/ 7144 h 28575"/>
                    <a:gd name="connsiteX4" fmla="*/ 7144 w 28575"/>
                    <a:gd name="connsiteY4" fmla="*/ 13811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7144" y="13811"/>
                      </a:moveTo>
                      <a:lnTo>
                        <a:pt x="13811" y="26194"/>
                      </a:lnTo>
                      <a:cubicBezTo>
                        <a:pt x="17621" y="24289"/>
                        <a:pt x="22384" y="21431"/>
                        <a:pt x="27146" y="19526"/>
                      </a:cubicBezTo>
                      <a:lnTo>
                        <a:pt x="20479" y="7144"/>
                      </a:lnTo>
                      <a:cubicBezTo>
                        <a:pt x="14764" y="10001"/>
                        <a:pt x="10954" y="11906"/>
                        <a:pt x="7144" y="13811"/>
                      </a:cubicBezTo>
                      <a:close/>
                    </a:path>
                  </a:pathLst>
                </a:custGeom>
                <a:grpFill/>
                <a:ln w="1270" cap="flat">
                  <a:solidFill>
                    <a:schemeClr val="accent1"/>
                  </a:solidFill>
                  <a:prstDash val="solid"/>
                  <a:miter/>
                </a:ln>
              </p:spPr>
              <p:txBody>
                <a:bodyPr rtlCol="0" anchor="ctr"/>
                <a:lstStyle/>
                <a:p>
                  <a:endParaRPr lang="en-US" sz="1600"/>
                </a:p>
              </p:txBody>
            </p:sp>
          </p:grpSp>
        </p:grpSp>
      </p:grpSp>
      <p:grpSp>
        <p:nvGrpSpPr>
          <p:cNvPr id="132" name="Group 131">
            <a:extLst>
              <a:ext uri="{FF2B5EF4-FFF2-40B4-BE49-F238E27FC236}">
                <a16:creationId xmlns:a16="http://schemas.microsoft.com/office/drawing/2014/main" id="{2A0A4285-7840-B440-B5D2-22DC61E1BCE1}"/>
              </a:ext>
            </a:extLst>
          </p:cNvPr>
          <p:cNvGrpSpPr/>
          <p:nvPr/>
        </p:nvGrpSpPr>
        <p:grpSpPr>
          <a:xfrm>
            <a:off x="7684714" y="4797152"/>
            <a:ext cx="3864566" cy="1045295"/>
            <a:chOff x="7684714" y="4784818"/>
            <a:chExt cx="3864566" cy="1045295"/>
          </a:xfrm>
        </p:grpSpPr>
        <p:cxnSp>
          <p:nvCxnSpPr>
            <p:cNvPr id="59" name="Elbow Connector 58">
              <a:extLst>
                <a:ext uri="{FF2B5EF4-FFF2-40B4-BE49-F238E27FC236}">
                  <a16:creationId xmlns:a16="http://schemas.microsoft.com/office/drawing/2014/main" id="{6F9CA7D7-D01D-4245-9C4E-F9EE9EDA0C88}"/>
                </a:ext>
              </a:extLst>
            </p:cNvPr>
            <p:cNvCxnSpPr/>
            <p:nvPr/>
          </p:nvCxnSpPr>
          <p:spPr>
            <a:xfrm rot="10800000">
              <a:off x="7684714" y="4784818"/>
              <a:ext cx="974117" cy="636110"/>
            </a:xfrm>
            <a:prstGeom prst="bentConnector3">
              <a:avLst>
                <a:gd name="adj1" fmla="val 50000"/>
              </a:avLst>
            </a:prstGeom>
            <a:ln>
              <a:solidFill>
                <a:schemeClr val="accent4">
                  <a:lumMod val="60000"/>
                  <a:lumOff val="40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D0B73CEC-FBED-8A4F-883A-D4A8A057F1B3}"/>
                </a:ext>
              </a:extLst>
            </p:cNvPr>
            <p:cNvSpPr txBox="1"/>
            <p:nvPr/>
          </p:nvSpPr>
          <p:spPr>
            <a:xfrm>
              <a:off x="9565510" y="4814450"/>
              <a:ext cx="1983770" cy="1015663"/>
            </a:xfrm>
            <a:prstGeom prst="rect">
              <a:avLst/>
            </a:prstGeom>
            <a:noFill/>
          </p:spPr>
          <p:txBody>
            <a:bodyPr wrap="square" rtlCol="0" anchor="b">
              <a:spAutoFit/>
            </a:bodyPr>
            <a:lstStyle/>
            <a:p>
              <a:r>
                <a:rPr lang="en-IN" sz="2000" dirty="0">
                  <a:solidFill>
                    <a:schemeClr val="bg1"/>
                  </a:solidFill>
                  <a:cs typeface="Arial" pitchFamily="34" charset="0"/>
                </a:rPr>
                <a:t>Real-time data and analytics</a:t>
              </a:r>
            </a:p>
          </p:txBody>
        </p:sp>
        <p:grpSp>
          <p:nvGrpSpPr>
            <p:cNvPr id="116" name="Group 115">
              <a:extLst>
                <a:ext uri="{FF2B5EF4-FFF2-40B4-BE49-F238E27FC236}">
                  <a16:creationId xmlns:a16="http://schemas.microsoft.com/office/drawing/2014/main" id="{BDB93095-A632-6440-9A59-C896B17DDA7C}"/>
                </a:ext>
              </a:extLst>
            </p:cNvPr>
            <p:cNvGrpSpPr/>
            <p:nvPr/>
          </p:nvGrpSpPr>
          <p:grpSpPr>
            <a:xfrm>
              <a:off x="8811314" y="5051068"/>
              <a:ext cx="754196" cy="754196"/>
              <a:chOff x="11463288" y="3308207"/>
              <a:chExt cx="609600" cy="609600"/>
            </a:xfrm>
          </p:grpSpPr>
          <p:sp>
            <p:nvSpPr>
              <p:cNvPr id="108" name="Oval 107">
                <a:extLst>
                  <a:ext uri="{FF2B5EF4-FFF2-40B4-BE49-F238E27FC236}">
                    <a16:creationId xmlns:a16="http://schemas.microsoft.com/office/drawing/2014/main" id="{5588E2A6-1B7C-D748-81DE-8FC8BBB4EE69}"/>
                  </a:ext>
                </a:extLst>
              </p:cNvPr>
              <p:cNvSpPr/>
              <p:nvPr/>
            </p:nvSpPr>
            <p:spPr>
              <a:xfrm>
                <a:off x="11463288" y="3308207"/>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p>
            </p:txBody>
          </p:sp>
          <p:pic>
            <p:nvPicPr>
              <p:cNvPr id="113" name="Graphic 112">
                <a:extLst>
                  <a:ext uri="{FF2B5EF4-FFF2-40B4-BE49-F238E27FC236}">
                    <a16:creationId xmlns:a16="http://schemas.microsoft.com/office/drawing/2014/main" id="{1FCBB666-DA23-8A45-A9AB-E112770C534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b="24587"/>
              <a:stretch/>
            </p:blipFill>
            <p:spPr>
              <a:xfrm>
                <a:off x="11606125" y="3429000"/>
                <a:ext cx="394531" cy="370764"/>
              </a:xfrm>
              <a:prstGeom prst="rect">
                <a:avLst/>
              </a:prstGeom>
            </p:spPr>
          </p:pic>
        </p:grpSp>
      </p:grpSp>
      <p:grpSp>
        <p:nvGrpSpPr>
          <p:cNvPr id="129" name="Group 128">
            <a:extLst>
              <a:ext uri="{FF2B5EF4-FFF2-40B4-BE49-F238E27FC236}">
                <a16:creationId xmlns:a16="http://schemas.microsoft.com/office/drawing/2014/main" id="{7439262D-4306-EC4B-B0AF-FA548C6ADA2A}"/>
              </a:ext>
            </a:extLst>
          </p:cNvPr>
          <p:cNvGrpSpPr/>
          <p:nvPr/>
        </p:nvGrpSpPr>
        <p:grpSpPr>
          <a:xfrm>
            <a:off x="161130" y="4723129"/>
            <a:ext cx="4792198" cy="917419"/>
            <a:chOff x="161130" y="4531954"/>
            <a:chExt cx="4792198" cy="917419"/>
          </a:xfrm>
        </p:grpSpPr>
        <p:sp>
          <p:nvSpPr>
            <p:cNvPr id="43" name="TextBox 42">
              <a:extLst>
                <a:ext uri="{FF2B5EF4-FFF2-40B4-BE49-F238E27FC236}">
                  <a16:creationId xmlns:a16="http://schemas.microsoft.com/office/drawing/2014/main" id="{320EE1D5-1C74-1F40-81CC-BE9EBC8F4021}"/>
                </a:ext>
              </a:extLst>
            </p:cNvPr>
            <p:cNvSpPr txBox="1"/>
            <p:nvPr/>
          </p:nvSpPr>
          <p:spPr>
            <a:xfrm>
              <a:off x="161130" y="4741487"/>
              <a:ext cx="2531987" cy="707886"/>
            </a:xfrm>
            <a:prstGeom prst="rect">
              <a:avLst/>
            </a:prstGeom>
            <a:noFill/>
          </p:spPr>
          <p:txBody>
            <a:bodyPr wrap="square" rtlCol="0" anchor="b">
              <a:spAutoFit/>
            </a:bodyPr>
            <a:lstStyle/>
            <a:p>
              <a:pPr algn="r"/>
              <a:r>
                <a:rPr lang="en-IN" sz="2000" dirty="0">
                  <a:solidFill>
                    <a:schemeClr val="bg1"/>
                  </a:solidFill>
                  <a:cs typeface="Arial" pitchFamily="34" charset="0"/>
                </a:rPr>
                <a:t>Reduction of inefficiencies</a:t>
              </a:r>
            </a:p>
          </p:txBody>
        </p:sp>
        <p:cxnSp>
          <p:nvCxnSpPr>
            <p:cNvPr id="47" name="Elbow Connector 46">
              <a:extLst>
                <a:ext uri="{FF2B5EF4-FFF2-40B4-BE49-F238E27FC236}">
                  <a16:creationId xmlns:a16="http://schemas.microsoft.com/office/drawing/2014/main" id="{3013FE8E-3221-4640-9B29-6A086ACB2579}"/>
                </a:ext>
              </a:extLst>
            </p:cNvPr>
            <p:cNvCxnSpPr/>
            <p:nvPr/>
          </p:nvCxnSpPr>
          <p:spPr>
            <a:xfrm rot="10800000" flipV="1">
              <a:off x="3610541" y="4531954"/>
              <a:ext cx="1342787" cy="505731"/>
            </a:xfrm>
            <a:prstGeom prst="bentConnector3">
              <a:avLst>
                <a:gd name="adj1" fmla="val 50000"/>
              </a:avLst>
            </a:prstGeom>
            <a:ln>
              <a:solidFill>
                <a:schemeClr val="accent4">
                  <a:lumMod val="60000"/>
                  <a:lumOff val="40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grpSp>
          <p:nvGrpSpPr>
            <p:cNvPr id="117" name="Group 116">
              <a:extLst>
                <a:ext uri="{FF2B5EF4-FFF2-40B4-BE49-F238E27FC236}">
                  <a16:creationId xmlns:a16="http://schemas.microsoft.com/office/drawing/2014/main" id="{6A7EB15E-D253-1945-ACF6-59590C2565B4}"/>
                </a:ext>
              </a:extLst>
            </p:cNvPr>
            <p:cNvGrpSpPr/>
            <p:nvPr/>
          </p:nvGrpSpPr>
          <p:grpSpPr>
            <a:xfrm>
              <a:off x="2721494" y="4653136"/>
              <a:ext cx="761479" cy="761479"/>
              <a:chOff x="11463288" y="5408428"/>
              <a:chExt cx="609600" cy="609600"/>
            </a:xfrm>
          </p:grpSpPr>
          <p:sp>
            <p:nvSpPr>
              <p:cNvPr id="110" name="Oval 109">
                <a:extLst>
                  <a:ext uri="{FF2B5EF4-FFF2-40B4-BE49-F238E27FC236}">
                    <a16:creationId xmlns:a16="http://schemas.microsoft.com/office/drawing/2014/main" id="{A3DCED17-6F0E-134C-A4B2-88531AD671D0}"/>
                  </a:ext>
                </a:extLst>
              </p:cNvPr>
              <p:cNvSpPr/>
              <p:nvPr/>
            </p:nvSpPr>
            <p:spPr>
              <a:xfrm>
                <a:off x="11463288" y="5408428"/>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p>
            </p:txBody>
          </p:sp>
          <p:pic>
            <p:nvPicPr>
              <p:cNvPr id="115" name="Graphic 114">
                <a:extLst>
                  <a:ext uri="{FF2B5EF4-FFF2-40B4-BE49-F238E27FC236}">
                    <a16:creationId xmlns:a16="http://schemas.microsoft.com/office/drawing/2014/main" id="{56146629-D5B9-AE4E-8EF7-5CB0A9381995}"/>
                  </a:ext>
                </a:extLst>
              </p:cNvPr>
              <p:cNvPicPr>
                <a:picLocks noChangeAspect="1"/>
              </p:cNvPicPr>
              <p:nvPr/>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b="22347"/>
              <a:stretch/>
            </p:blipFill>
            <p:spPr>
              <a:xfrm>
                <a:off x="11515950" y="5482787"/>
                <a:ext cx="492531" cy="478078"/>
              </a:xfrm>
              <a:prstGeom prst="rect">
                <a:avLst/>
              </a:prstGeom>
            </p:spPr>
          </p:pic>
        </p:grpSp>
      </p:grpSp>
      <p:grpSp>
        <p:nvGrpSpPr>
          <p:cNvPr id="128" name="Group 127">
            <a:extLst>
              <a:ext uri="{FF2B5EF4-FFF2-40B4-BE49-F238E27FC236}">
                <a16:creationId xmlns:a16="http://schemas.microsoft.com/office/drawing/2014/main" id="{96A22103-FF91-8340-8209-F2896BA22F1C}"/>
              </a:ext>
            </a:extLst>
          </p:cNvPr>
          <p:cNvGrpSpPr/>
          <p:nvPr/>
        </p:nvGrpSpPr>
        <p:grpSpPr>
          <a:xfrm>
            <a:off x="167076" y="1348534"/>
            <a:ext cx="4812163" cy="1212606"/>
            <a:chOff x="167076" y="1157359"/>
            <a:chExt cx="4812163" cy="1212606"/>
          </a:xfrm>
        </p:grpSpPr>
        <p:cxnSp>
          <p:nvCxnSpPr>
            <p:cNvPr id="32" name="Elbow Connector 31">
              <a:extLst>
                <a:ext uri="{FF2B5EF4-FFF2-40B4-BE49-F238E27FC236}">
                  <a16:creationId xmlns:a16="http://schemas.microsoft.com/office/drawing/2014/main" id="{DC733E2C-7A09-A042-A4EE-2778D54B4335}"/>
                </a:ext>
              </a:extLst>
            </p:cNvPr>
            <p:cNvCxnSpPr/>
            <p:nvPr/>
          </p:nvCxnSpPr>
          <p:spPr>
            <a:xfrm rot="10800000">
              <a:off x="3610539" y="1534363"/>
              <a:ext cx="1368700" cy="835602"/>
            </a:xfrm>
            <a:prstGeom prst="bentConnector3">
              <a:avLst/>
            </a:prstGeom>
            <a:ln>
              <a:solidFill>
                <a:schemeClr val="accent4">
                  <a:lumMod val="60000"/>
                  <a:lumOff val="40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0C77900-94A4-FE42-B5C7-027F3B29B4CC}"/>
                </a:ext>
              </a:extLst>
            </p:cNvPr>
            <p:cNvSpPr txBox="1"/>
            <p:nvPr/>
          </p:nvSpPr>
          <p:spPr>
            <a:xfrm>
              <a:off x="167076" y="1207014"/>
              <a:ext cx="2531987" cy="707886"/>
            </a:xfrm>
            <a:prstGeom prst="rect">
              <a:avLst/>
            </a:prstGeom>
            <a:noFill/>
          </p:spPr>
          <p:txBody>
            <a:bodyPr wrap="square" rtlCol="0" anchor="b">
              <a:spAutoFit/>
            </a:bodyPr>
            <a:lstStyle/>
            <a:p>
              <a:pPr algn="r"/>
              <a:r>
                <a:rPr lang="en-IN" sz="2000" dirty="0">
                  <a:solidFill>
                    <a:schemeClr val="bg1"/>
                  </a:solidFill>
                  <a:cs typeface="Arial" pitchFamily="34" charset="0"/>
                </a:rPr>
                <a:t>New deployment &amp; architecture</a:t>
              </a:r>
            </a:p>
          </p:txBody>
        </p:sp>
        <p:grpSp>
          <p:nvGrpSpPr>
            <p:cNvPr id="118" name="Group 117">
              <a:extLst>
                <a:ext uri="{FF2B5EF4-FFF2-40B4-BE49-F238E27FC236}">
                  <a16:creationId xmlns:a16="http://schemas.microsoft.com/office/drawing/2014/main" id="{143B74E1-8B7D-3747-9DDB-1701B934071F}"/>
                </a:ext>
              </a:extLst>
            </p:cNvPr>
            <p:cNvGrpSpPr/>
            <p:nvPr/>
          </p:nvGrpSpPr>
          <p:grpSpPr>
            <a:xfrm>
              <a:off x="2723500" y="1157359"/>
              <a:ext cx="759473" cy="759473"/>
              <a:chOff x="9344326" y="3777810"/>
              <a:chExt cx="847424" cy="847424"/>
            </a:xfrm>
          </p:grpSpPr>
          <p:sp>
            <p:nvSpPr>
              <p:cNvPr id="119" name="Oval 118">
                <a:extLst>
                  <a:ext uri="{FF2B5EF4-FFF2-40B4-BE49-F238E27FC236}">
                    <a16:creationId xmlns:a16="http://schemas.microsoft.com/office/drawing/2014/main" id="{E50884DC-EE7C-6B4A-B732-ECDA357A4F25}"/>
                  </a:ext>
                </a:extLst>
              </p:cNvPr>
              <p:cNvSpPr/>
              <p:nvPr/>
            </p:nvSpPr>
            <p:spPr>
              <a:xfrm>
                <a:off x="9344326" y="3777810"/>
                <a:ext cx="847424" cy="8474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dirty="0"/>
              </a:p>
            </p:txBody>
          </p:sp>
          <p:sp>
            <p:nvSpPr>
              <p:cNvPr id="120" name="Graphic 209">
                <a:extLst>
                  <a:ext uri="{FF2B5EF4-FFF2-40B4-BE49-F238E27FC236}">
                    <a16:creationId xmlns:a16="http://schemas.microsoft.com/office/drawing/2014/main" id="{E80B5FD8-7348-194D-AFD9-7B245490D95F}"/>
                  </a:ext>
                </a:extLst>
              </p:cNvPr>
              <p:cNvSpPr/>
              <p:nvPr/>
            </p:nvSpPr>
            <p:spPr>
              <a:xfrm>
                <a:off x="9487201" y="3930045"/>
                <a:ext cx="561674" cy="542954"/>
              </a:xfrm>
              <a:custGeom>
                <a:avLst/>
                <a:gdLst>
                  <a:gd name="connsiteX0" fmla="*/ 283369 w 285750"/>
                  <a:gd name="connsiteY0" fmla="*/ 154781 h 276225"/>
                  <a:gd name="connsiteX1" fmla="*/ 259556 w 285750"/>
                  <a:gd name="connsiteY1" fmla="*/ 130969 h 276225"/>
                  <a:gd name="connsiteX2" fmla="*/ 238992 w 285750"/>
                  <a:gd name="connsiteY2" fmla="*/ 142989 h 276225"/>
                  <a:gd name="connsiteX3" fmla="*/ 224466 w 285750"/>
                  <a:gd name="connsiteY3" fmla="*/ 135122 h 276225"/>
                  <a:gd name="connsiteX4" fmla="*/ 226228 w 285750"/>
                  <a:gd name="connsiteY4" fmla="*/ 126206 h 276225"/>
                  <a:gd name="connsiteX5" fmla="*/ 207169 w 285750"/>
                  <a:gd name="connsiteY5" fmla="*/ 102870 h 276225"/>
                  <a:gd name="connsiteX6" fmla="*/ 207169 w 285750"/>
                  <a:gd name="connsiteY6" fmla="*/ 82858 h 276225"/>
                  <a:gd name="connsiteX7" fmla="*/ 226228 w 285750"/>
                  <a:gd name="connsiteY7" fmla="*/ 59522 h 276225"/>
                  <a:gd name="connsiteX8" fmla="*/ 202416 w 285750"/>
                  <a:gd name="connsiteY8" fmla="*/ 35709 h 276225"/>
                  <a:gd name="connsiteX9" fmla="*/ 180842 w 285750"/>
                  <a:gd name="connsiteY9" fmla="*/ 49568 h 276225"/>
                  <a:gd name="connsiteX10" fmla="*/ 166383 w 285750"/>
                  <a:gd name="connsiteY10" fmla="*/ 41729 h 276225"/>
                  <a:gd name="connsiteX11" fmla="*/ 169069 w 285750"/>
                  <a:gd name="connsiteY11" fmla="*/ 30956 h 276225"/>
                  <a:gd name="connsiteX12" fmla="*/ 145256 w 285750"/>
                  <a:gd name="connsiteY12" fmla="*/ 7144 h 276225"/>
                  <a:gd name="connsiteX13" fmla="*/ 121444 w 285750"/>
                  <a:gd name="connsiteY13" fmla="*/ 30956 h 276225"/>
                  <a:gd name="connsiteX14" fmla="*/ 124130 w 285750"/>
                  <a:gd name="connsiteY14" fmla="*/ 41739 h 276225"/>
                  <a:gd name="connsiteX15" fmla="*/ 109671 w 285750"/>
                  <a:gd name="connsiteY15" fmla="*/ 49578 h 276225"/>
                  <a:gd name="connsiteX16" fmla="*/ 88106 w 285750"/>
                  <a:gd name="connsiteY16" fmla="*/ 35719 h 276225"/>
                  <a:gd name="connsiteX17" fmla="*/ 64294 w 285750"/>
                  <a:gd name="connsiteY17" fmla="*/ 59531 h 276225"/>
                  <a:gd name="connsiteX18" fmla="*/ 83334 w 285750"/>
                  <a:gd name="connsiteY18" fmla="*/ 82867 h 276225"/>
                  <a:gd name="connsiteX19" fmla="*/ 83334 w 285750"/>
                  <a:gd name="connsiteY19" fmla="*/ 102879 h 276225"/>
                  <a:gd name="connsiteX20" fmla="*/ 64294 w 285750"/>
                  <a:gd name="connsiteY20" fmla="*/ 126216 h 276225"/>
                  <a:gd name="connsiteX21" fmla="*/ 66056 w 285750"/>
                  <a:gd name="connsiteY21" fmla="*/ 135131 h 276225"/>
                  <a:gd name="connsiteX22" fmla="*/ 51530 w 285750"/>
                  <a:gd name="connsiteY22" fmla="*/ 142999 h 276225"/>
                  <a:gd name="connsiteX23" fmla="*/ 30956 w 285750"/>
                  <a:gd name="connsiteY23" fmla="*/ 130969 h 276225"/>
                  <a:gd name="connsiteX24" fmla="*/ 7144 w 285750"/>
                  <a:gd name="connsiteY24" fmla="*/ 154781 h 276225"/>
                  <a:gd name="connsiteX25" fmla="*/ 26194 w 285750"/>
                  <a:gd name="connsiteY25" fmla="*/ 178117 h 276225"/>
                  <a:gd name="connsiteX26" fmla="*/ 26194 w 285750"/>
                  <a:gd name="connsiteY26" fmla="*/ 198129 h 276225"/>
                  <a:gd name="connsiteX27" fmla="*/ 7144 w 285750"/>
                  <a:gd name="connsiteY27" fmla="*/ 221466 h 276225"/>
                  <a:gd name="connsiteX28" fmla="*/ 30956 w 285750"/>
                  <a:gd name="connsiteY28" fmla="*/ 245278 h 276225"/>
                  <a:gd name="connsiteX29" fmla="*/ 49101 w 285750"/>
                  <a:gd name="connsiteY29" fmla="*/ 236715 h 276225"/>
                  <a:gd name="connsiteX30" fmla="*/ 64780 w 285750"/>
                  <a:gd name="connsiteY30" fmla="*/ 245212 h 276225"/>
                  <a:gd name="connsiteX31" fmla="*/ 64294 w 285750"/>
                  <a:gd name="connsiteY31" fmla="*/ 250031 h 276225"/>
                  <a:gd name="connsiteX32" fmla="*/ 88106 w 285750"/>
                  <a:gd name="connsiteY32" fmla="*/ 273844 h 276225"/>
                  <a:gd name="connsiteX33" fmla="*/ 111919 w 285750"/>
                  <a:gd name="connsiteY33" fmla="*/ 250031 h 276225"/>
                  <a:gd name="connsiteX34" fmla="*/ 111423 w 285750"/>
                  <a:gd name="connsiteY34" fmla="*/ 245202 h 276225"/>
                  <a:gd name="connsiteX35" fmla="*/ 127102 w 285750"/>
                  <a:gd name="connsiteY35" fmla="*/ 236706 h 276225"/>
                  <a:gd name="connsiteX36" fmla="*/ 145256 w 285750"/>
                  <a:gd name="connsiteY36" fmla="*/ 245269 h 276225"/>
                  <a:gd name="connsiteX37" fmla="*/ 163401 w 285750"/>
                  <a:gd name="connsiteY37" fmla="*/ 236706 h 276225"/>
                  <a:gd name="connsiteX38" fmla="*/ 179080 w 285750"/>
                  <a:gd name="connsiteY38" fmla="*/ 245202 h 276225"/>
                  <a:gd name="connsiteX39" fmla="*/ 178594 w 285750"/>
                  <a:gd name="connsiteY39" fmla="*/ 250031 h 276225"/>
                  <a:gd name="connsiteX40" fmla="*/ 202406 w 285750"/>
                  <a:gd name="connsiteY40" fmla="*/ 273844 h 276225"/>
                  <a:gd name="connsiteX41" fmla="*/ 226219 w 285750"/>
                  <a:gd name="connsiteY41" fmla="*/ 250031 h 276225"/>
                  <a:gd name="connsiteX42" fmla="*/ 225723 w 285750"/>
                  <a:gd name="connsiteY42" fmla="*/ 245202 h 276225"/>
                  <a:gd name="connsiteX43" fmla="*/ 241402 w 285750"/>
                  <a:gd name="connsiteY43" fmla="*/ 236706 h 276225"/>
                  <a:gd name="connsiteX44" fmla="*/ 259556 w 285750"/>
                  <a:gd name="connsiteY44" fmla="*/ 245269 h 276225"/>
                  <a:gd name="connsiteX45" fmla="*/ 283369 w 285750"/>
                  <a:gd name="connsiteY45" fmla="*/ 221456 h 276225"/>
                  <a:gd name="connsiteX46" fmla="*/ 264319 w 285750"/>
                  <a:gd name="connsiteY46" fmla="*/ 198120 h 276225"/>
                  <a:gd name="connsiteX47" fmla="*/ 264319 w 285750"/>
                  <a:gd name="connsiteY47" fmla="*/ 178108 h 276225"/>
                  <a:gd name="connsiteX48" fmla="*/ 283369 w 285750"/>
                  <a:gd name="connsiteY48" fmla="*/ 154781 h 276225"/>
                  <a:gd name="connsiteX49" fmla="*/ 259556 w 285750"/>
                  <a:gd name="connsiteY49" fmla="*/ 140494 h 276225"/>
                  <a:gd name="connsiteX50" fmla="*/ 273844 w 285750"/>
                  <a:gd name="connsiteY50" fmla="*/ 154781 h 276225"/>
                  <a:gd name="connsiteX51" fmla="*/ 259556 w 285750"/>
                  <a:gd name="connsiteY51" fmla="*/ 169069 h 276225"/>
                  <a:gd name="connsiteX52" fmla="*/ 245269 w 285750"/>
                  <a:gd name="connsiteY52" fmla="*/ 154781 h 276225"/>
                  <a:gd name="connsiteX53" fmla="*/ 259556 w 285750"/>
                  <a:gd name="connsiteY53" fmla="*/ 140494 h 276225"/>
                  <a:gd name="connsiteX54" fmla="*/ 216694 w 285750"/>
                  <a:gd name="connsiteY54" fmla="*/ 126206 h 276225"/>
                  <a:gd name="connsiteX55" fmla="*/ 202406 w 285750"/>
                  <a:gd name="connsiteY55" fmla="*/ 140494 h 276225"/>
                  <a:gd name="connsiteX56" fmla="*/ 188119 w 285750"/>
                  <a:gd name="connsiteY56" fmla="*/ 126206 h 276225"/>
                  <a:gd name="connsiteX57" fmla="*/ 202406 w 285750"/>
                  <a:gd name="connsiteY57" fmla="*/ 111919 h 276225"/>
                  <a:gd name="connsiteX58" fmla="*/ 216694 w 285750"/>
                  <a:gd name="connsiteY58" fmla="*/ 126206 h 276225"/>
                  <a:gd name="connsiteX59" fmla="*/ 202406 w 285750"/>
                  <a:gd name="connsiteY59" fmla="*/ 45244 h 276225"/>
                  <a:gd name="connsiteX60" fmla="*/ 216694 w 285750"/>
                  <a:gd name="connsiteY60" fmla="*/ 59531 h 276225"/>
                  <a:gd name="connsiteX61" fmla="*/ 202406 w 285750"/>
                  <a:gd name="connsiteY61" fmla="*/ 73819 h 276225"/>
                  <a:gd name="connsiteX62" fmla="*/ 188119 w 285750"/>
                  <a:gd name="connsiteY62" fmla="*/ 59531 h 276225"/>
                  <a:gd name="connsiteX63" fmla="*/ 202406 w 285750"/>
                  <a:gd name="connsiteY63" fmla="*/ 45244 h 276225"/>
                  <a:gd name="connsiteX64" fmla="*/ 130969 w 285750"/>
                  <a:gd name="connsiteY64" fmla="*/ 30956 h 276225"/>
                  <a:gd name="connsiteX65" fmla="*/ 145256 w 285750"/>
                  <a:gd name="connsiteY65" fmla="*/ 16669 h 276225"/>
                  <a:gd name="connsiteX66" fmla="*/ 159544 w 285750"/>
                  <a:gd name="connsiteY66" fmla="*/ 30956 h 276225"/>
                  <a:gd name="connsiteX67" fmla="*/ 145256 w 285750"/>
                  <a:gd name="connsiteY67" fmla="*/ 45244 h 276225"/>
                  <a:gd name="connsiteX68" fmla="*/ 130969 w 285750"/>
                  <a:gd name="connsiteY68" fmla="*/ 30956 h 276225"/>
                  <a:gd name="connsiteX69" fmla="*/ 130216 w 285750"/>
                  <a:gd name="connsiteY69" fmla="*/ 49282 h 276225"/>
                  <a:gd name="connsiteX70" fmla="*/ 145256 w 285750"/>
                  <a:gd name="connsiteY70" fmla="*/ 54769 h 276225"/>
                  <a:gd name="connsiteX71" fmla="*/ 160296 w 285750"/>
                  <a:gd name="connsiteY71" fmla="*/ 49282 h 276225"/>
                  <a:gd name="connsiteX72" fmla="*/ 178622 w 285750"/>
                  <a:gd name="connsiteY72" fmla="*/ 59217 h 276225"/>
                  <a:gd name="connsiteX73" fmla="*/ 178594 w 285750"/>
                  <a:gd name="connsiteY73" fmla="*/ 59531 h 276225"/>
                  <a:gd name="connsiteX74" fmla="*/ 197634 w 285750"/>
                  <a:gd name="connsiteY74" fmla="*/ 82867 h 276225"/>
                  <a:gd name="connsiteX75" fmla="*/ 197634 w 285750"/>
                  <a:gd name="connsiteY75" fmla="*/ 102879 h 276225"/>
                  <a:gd name="connsiteX76" fmla="*/ 178594 w 285750"/>
                  <a:gd name="connsiteY76" fmla="*/ 126216 h 276225"/>
                  <a:gd name="connsiteX77" fmla="*/ 180356 w 285750"/>
                  <a:gd name="connsiteY77" fmla="*/ 135122 h 276225"/>
                  <a:gd name="connsiteX78" fmla="*/ 165830 w 285750"/>
                  <a:gd name="connsiteY78" fmla="*/ 142989 h 276225"/>
                  <a:gd name="connsiteX79" fmla="*/ 145256 w 285750"/>
                  <a:gd name="connsiteY79" fmla="*/ 130969 h 276225"/>
                  <a:gd name="connsiteX80" fmla="*/ 124692 w 285750"/>
                  <a:gd name="connsiteY80" fmla="*/ 142989 h 276225"/>
                  <a:gd name="connsiteX81" fmla="*/ 110166 w 285750"/>
                  <a:gd name="connsiteY81" fmla="*/ 135122 h 276225"/>
                  <a:gd name="connsiteX82" fmla="*/ 111928 w 285750"/>
                  <a:gd name="connsiteY82" fmla="*/ 126206 h 276225"/>
                  <a:gd name="connsiteX83" fmla="*/ 92869 w 285750"/>
                  <a:gd name="connsiteY83" fmla="*/ 102870 h 276225"/>
                  <a:gd name="connsiteX84" fmla="*/ 92869 w 285750"/>
                  <a:gd name="connsiteY84" fmla="*/ 82858 h 276225"/>
                  <a:gd name="connsiteX85" fmla="*/ 111928 w 285750"/>
                  <a:gd name="connsiteY85" fmla="*/ 59522 h 276225"/>
                  <a:gd name="connsiteX86" fmla="*/ 111900 w 285750"/>
                  <a:gd name="connsiteY86" fmla="*/ 59198 h 276225"/>
                  <a:gd name="connsiteX87" fmla="*/ 130216 w 285750"/>
                  <a:gd name="connsiteY87" fmla="*/ 49282 h 276225"/>
                  <a:gd name="connsiteX88" fmla="*/ 159544 w 285750"/>
                  <a:gd name="connsiteY88" fmla="*/ 154781 h 276225"/>
                  <a:gd name="connsiteX89" fmla="*/ 145256 w 285750"/>
                  <a:gd name="connsiteY89" fmla="*/ 169069 h 276225"/>
                  <a:gd name="connsiteX90" fmla="*/ 130969 w 285750"/>
                  <a:gd name="connsiteY90" fmla="*/ 154781 h 276225"/>
                  <a:gd name="connsiteX91" fmla="*/ 145256 w 285750"/>
                  <a:gd name="connsiteY91" fmla="*/ 140494 h 276225"/>
                  <a:gd name="connsiteX92" fmla="*/ 159544 w 285750"/>
                  <a:gd name="connsiteY92" fmla="*/ 154781 h 276225"/>
                  <a:gd name="connsiteX93" fmla="*/ 73819 w 285750"/>
                  <a:gd name="connsiteY93" fmla="*/ 59531 h 276225"/>
                  <a:gd name="connsiteX94" fmla="*/ 88106 w 285750"/>
                  <a:gd name="connsiteY94" fmla="*/ 45244 h 276225"/>
                  <a:gd name="connsiteX95" fmla="*/ 102394 w 285750"/>
                  <a:gd name="connsiteY95" fmla="*/ 59531 h 276225"/>
                  <a:gd name="connsiteX96" fmla="*/ 88106 w 285750"/>
                  <a:gd name="connsiteY96" fmla="*/ 73819 h 276225"/>
                  <a:gd name="connsiteX97" fmla="*/ 73819 w 285750"/>
                  <a:gd name="connsiteY97" fmla="*/ 59531 h 276225"/>
                  <a:gd name="connsiteX98" fmla="*/ 73819 w 285750"/>
                  <a:gd name="connsiteY98" fmla="*/ 126206 h 276225"/>
                  <a:gd name="connsiteX99" fmla="*/ 88106 w 285750"/>
                  <a:gd name="connsiteY99" fmla="*/ 111919 h 276225"/>
                  <a:gd name="connsiteX100" fmla="*/ 102394 w 285750"/>
                  <a:gd name="connsiteY100" fmla="*/ 126206 h 276225"/>
                  <a:gd name="connsiteX101" fmla="*/ 88106 w 285750"/>
                  <a:gd name="connsiteY101" fmla="*/ 140494 h 276225"/>
                  <a:gd name="connsiteX102" fmla="*/ 73819 w 285750"/>
                  <a:gd name="connsiteY102" fmla="*/ 126206 h 276225"/>
                  <a:gd name="connsiteX103" fmla="*/ 16669 w 285750"/>
                  <a:gd name="connsiteY103" fmla="*/ 154781 h 276225"/>
                  <a:gd name="connsiteX104" fmla="*/ 30956 w 285750"/>
                  <a:gd name="connsiteY104" fmla="*/ 140494 h 276225"/>
                  <a:gd name="connsiteX105" fmla="*/ 45244 w 285750"/>
                  <a:gd name="connsiteY105" fmla="*/ 154781 h 276225"/>
                  <a:gd name="connsiteX106" fmla="*/ 30956 w 285750"/>
                  <a:gd name="connsiteY106" fmla="*/ 169069 h 276225"/>
                  <a:gd name="connsiteX107" fmla="*/ 16669 w 285750"/>
                  <a:gd name="connsiteY107" fmla="*/ 154781 h 276225"/>
                  <a:gd name="connsiteX108" fmla="*/ 30956 w 285750"/>
                  <a:gd name="connsiteY108" fmla="*/ 235744 h 276225"/>
                  <a:gd name="connsiteX109" fmla="*/ 16669 w 285750"/>
                  <a:gd name="connsiteY109" fmla="*/ 221456 h 276225"/>
                  <a:gd name="connsiteX110" fmla="*/ 30956 w 285750"/>
                  <a:gd name="connsiteY110" fmla="*/ 207169 h 276225"/>
                  <a:gd name="connsiteX111" fmla="*/ 45244 w 285750"/>
                  <a:gd name="connsiteY111" fmla="*/ 221456 h 276225"/>
                  <a:gd name="connsiteX112" fmla="*/ 30956 w 285750"/>
                  <a:gd name="connsiteY112" fmla="*/ 235744 h 276225"/>
                  <a:gd name="connsiteX113" fmla="*/ 88106 w 285750"/>
                  <a:gd name="connsiteY113" fmla="*/ 264319 h 276225"/>
                  <a:gd name="connsiteX114" fmla="*/ 73819 w 285750"/>
                  <a:gd name="connsiteY114" fmla="*/ 250031 h 276225"/>
                  <a:gd name="connsiteX115" fmla="*/ 88106 w 285750"/>
                  <a:gd name="connsiteY115" fmla="*/ 235744 h 276225"/>
                  <a:gd name="connsiteX116" fmla="*/ 102394 w 285750"/>
                  <a:gd name="connsiteY116" fmla="*/ 250031 h 276225"/>
                  <a:gd name="connsiteX117" fmla="*/ 88106 w 285750"/>
                  <a:gd name="connsiteY117" fmla="*/ 264319 h 276225"/>
                  <a:gd name="connsiteX118" fmla="*/ 107613 w 285750"/>
                  <a:gd name="connsiteY118" fmla="*/ 236430 h 276225"/>
                  <a:gd name="connsiteX119" fmla="*/ 88106 w 285750"/>
                  <a:gd name="connsiteY119" fmla="*/ 226219 h 276225"/>
                  <a:gd name="connsiteX120" fmla="*/ 68599 w 285750"/>
                  <a:gd name="connsiteY120" fmla="*/ 236430 h 276225"/>
                  <a:gd name="connsiteX121" fmla="*/ 53645 w 285750"/>
                  <a:gd name="connsiteY121" fmla="*/ 228324 h 276225"/>
                  <a:gd name="connsiteX122" fmla="*/ 54769 w 285750"/>
                  <a:gd name="connsiteY122" fmla="*/ 221456 h 276225"/>
                  <a:gd name="connsiteX123" fmla="*/ 35719 w 285750"/>
                  <a:gd name="connsiteY123" fmla="*/ 198120 h 276225"/>
                  <a:gd name="connsiteX124" fmla="*/ 35719 w 285750"/>
                  <a:gd name="connsiteY124" fmla="*/ 178108 h 276225"/>
                  <a:gd name="connsiteX125" fmla="*/ 54769 w 285750"/>
                  <a:gd name="connsiteY125" fmla="*/ 154772 h 276225"/>
                  <a:gd name="connsiteX126" fmla="*/ 54512 w 285750"/>
                  <a:gd name="connsiteY126" fmla="*/ 152190 h 276225"/>
                  <a:gd name="connsiteX127" fmla="*/ 71333 w 285750"/>
                  <a:gd name="connsiteY127" fmla="*/ 143075 h 276225"/>
                  <a:gd name="connsiteX128" fmla="*/ 88106 w 285750"/>
                  <a:gd name="connsiteY128" fmla="*/ 150019 h 276225"/>
                  <a:gd name="connsiteX129" fmla="*/ 104880 w 285750"/>
                  <a:gd name="connsiteY129" fmla="*/ 143094 h 276225"/>
                  <a:gd name="connsiteX130" fmla="*/ 121710 w 285750"/>
                  <a:gd name="connsiteY130" fmla="*/ 152209 h 276225"/>
                  <a:gd name="connsiteX131" fmla="*/ 121453 w 285750"/>
                  <a:gd name="connsiteY131" fmla="*/ 154791 h 276225"/>
                  <a:gd name="connsiteX132" fmla="*/ 140503 w 285750"/>
                  <a:gd name="connsiteY132" fmla="*/ 178127 h 276225"/>
                  <a:gd name="connsiteX133" fmla="*/ 140503 w 285750"/>
                  <a:gd name="connsiteY133" fmla="*/ 198139 h 276225"/>
                  <a:gd name="connsiteX134" fmla="*/ 121453 w 285750"/>
                  <a:gd name="connsiteY134" fmla="*/ 221475 h 276225"/>
                  <a:gd name="connsiteX135" fmla="*/ 122577 w 285750"/>
                  <a:gd name="connsiteY135" fmla="*/ 228352 h 276225"/>
                  <a:gd name="connsiteX136" fmla="*/ 107613 w 285750"/>
                  <a:gd name="connsiteY136" fmla="*/ 236430 h 276225"/>
                  <a:gd name="connsiteX137" fmla="*/ 145256 w 285750"/>
                  <a:gd name="connsiteY137" fmla="*/ 235744 h 276225"/>
                  <a:gd name="connsiteX138" fmla="*/ 130969 w 285750"/>
                  <a:gd name="connsiteY138" fmla="*/ 221456 h 276225"/>
                  <a:gd name="connsiteX139" fmla="*/ 145256 w 285750"/>
                  <a:gd name="connsiteY139" fmla="*/ 207169 h 276225"/>
                  <a:gd name="connsiteX140" fmla="*/ 159544 w 285750"/>
                  <a:gd name="connsiteY140" fmla="*/ 221456 h 276225"/>
                  <a:gd name="connsiteX141" fmla="*/ 145256 w 285750"/>
                  <a:gd name="connsiteY141" fmla="*/ 235744 h 276225"/>
                  <a:gd name="connsiteX142" fmla="*/ 202406 w 285750"/>
                  <a:gd name="connsiteY142" fmla="*/ 264319 h 276225"/>
                  <a:gd name="connsiteX143" fmla="*/ 188119 w 285750"/>
                  <a:gd name="connsiteY143" fmla="*/ 250031 h 276225"/>
                  <a:gd name="connsiteX144" fmla="*/ 202406 w 285750"/>
                  <a:gd name="connsiteY144" fmla="*/ 235744 h 276225"/>
                  <a:gd name="connsiteX145" fmla="*/ 216694 w 285750"/>
                  <a:gd name="connsiteY145" fmla="*/ 250031 h 276225"/>
                  <a:gd name="connsiteX146" fmla="*/ 202406 w 285750"/>
                  <a:gd name="connsiteY146" fmla="*/ 264319 h 276225"/>
                  <a:gd name="connsiteX147" fmla="*/ 221913 w 285750"/>
                  <a:gd name="connsiteY147" fmla="*/ 236430 h 276225"/>
                  <a:gd name="connsiteX148" fmla="*/ 202406 w 285750"/>
                  <a:gd name="connsiteY148" fmla="*/ 226219 h 276225"/>
                  <a:gd name="connsiteX149" fmla="*/ 182899 w 285750"/>
                  <a:gd name="connsiteY149" fmla="*/ 236430 h 276225"/>
                  <a:gd name="connsiteX150" fmla="*/ 167945 w 285750"/>
                  <a:gd name="connsiteY150" fmla="*/ 228324 h 276225"/>
                  <a:gd name="connsiteX151" fmla="*/ 169069 w 285750"/>
                  <a:gd name="connsiteY151" fmla="*/ 221456 h 276225"/>
                  <a:gd name="connsiteX152" fmla="*/ 150019 w 285750"/>
                  <a:gd name="connsiteY152" fmla="*/ 198120 h 276225"/>
                  <a:gd name="connsiteX153" fmla="*/ 150019 w 285750"/>
                  <a:gd name="connsiteY153" fmla="*/ 178108 h 276225"/>
                  <a:gd name="connsiteX154" fmla="*/ 169069 w 285750"/>
                  <a:gd name="connsiteY154" fmla="*/ 154772 h 276225"/>
                  <a:gd name="connsiteX155" fmla="*/ 168812 w 285750"/>
                  <a:gd name="connsiteY155" fmla="*/ 152190 h 276225"/>
                  <a:gd name="connsiteX156" fmla="*/ 185633 w 285750"/>
                  <a:gd name="connsiteY156" fmla="*/ 143075 h 276225"/>
                  <a:gd name="connsiteX157" fmla="*/ 202406 w 285750"/>
                  <a:gd name="connsiteY157" fmla="*/ 150019 h 276225"/>
                  <a:gd name="connsiteX158" fmla="*/ 219189 w 285750"/>
                  <a:gd name="connsiteY158" fmla="*/ 143085 h 276225"/>
                  <a:gd name="connsiteX159" fmla="*/ 236010 w 285750"/>
                  <a:gd name="connsiteY159" fmla="*/ 152200 h 276225"/>
                  <a:gd name="connsiteX160" fmla="*/ 235753 w 285750"/>
                  <a:gd name="connsiteY160" fmla="*/ 154781 h 276225"/>
                  <a:gd name="connsiteX161" fmla="*/ 254803 w 285750"/>
                  <a:gd name="connsiteY161" fmla="*/ 178117 h 276225"/>
                  <a:gd name="connsiteX162" fmla="*/ 254803 w 285750"/>
                  <a:gd name="connsiteY162" fmla="*/ 198129 h 276225"/>
                  <a:gd name="connsiteX163" fmla="*/ 235753 w 285750"/>
                  <a:gd name="connsiteY163" fmla="*/ 221466 h 276225"/>
                  <a:gd name="connsiteX164" fmla="*/ 236877 w 285750"/>
                  <a:gd name="connsiteY164" fmla="*/ 228343 h 276225"/>
                  <a:gd name="connsiteX165" fmla="*/ 221913 w 285750"/>
                  <a:gd name="connsiteY165" fmla="*/ 236430 h 276225"/>
                  <a:gd name="connsiteX166" fmla="*/ 273844 w 285750"/>
                  <a:gd name="connsiteY166" fmla="*/ 221456 h 276225"/>
                  <a:gd name="connsiteX167" fmla="*/ 259556 w 285750"/>
                  <a:gd name="connsiteY167" fmla="*/ 235744 h 276225"/>
                  <a:gd name="connsiteX168" fmla="*/ 245269 w 285750"/>
                  <a:gd name="connsiteY168" fmla="*/ 221456 h 276225"/>
                  <a:gd name="connsiteX169" fmla="*/ 259556 w 285750"/>
                  <a:gd name="connsiteY169" fmla="*/ 207169 h 276225"/>
                  <a:gd name="connsiteX170" fmla="*/ 273844 w 285750"/>
                  <a:gd name="connsiteY170" fmla="*/ 22145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285750" h="276225">
                    <a:moveTo>
                      <a:pt x="283369" y="154781"/>
                    </a:moveTo>
                    <a:cubicBezTo>
                      <a:pt x="283369" y="141627"/>
                      <a:pt x="272701" y="130969"/>
                      <a:pt x="259556" y="130969"/>
                    </a:cubicBezTo>
                    <a:cubicBezTo>
                      <a:pt x="250717" y="130969"/>
                      <a:pt x="243097" y="135836"/>
                      <a:pt x="238992" y="142989"/>
                    </a:cubicBezTo>
                    <a:lnTo>
                      <a:pt x="224466" y="135122"/>
                    </a:lnTo>
                    <a:cubicBezTo>
                      <a:pt x="225581" y="132359"/>
                      <a:pt x="226228" y="129369"/>
                      <a:pt x="226228" y="126206"/>
                    </a:cubicBezTo>
                    <a:cubicBezTo>
                      <a:pt x="226228" y="114681"/>
                      <a:pt x="218046" y="105080"/>
                      <a:pt x="207169" y="102870"/>
                    </a:cubicBezTo>
                    <a:lnTo>
                      <a:pt x="207169" y="82858"/>
                    </a:lnTo>
                    <a:cubicBezTo>
                      <a:pt x="218046" y="80658"/>
                      <a:pt x="226228" y="71047"/>
                      <a:pt x="226228" y="59522"/>
                    </a:cubicBezTo>
                    <a:cubicBezTo>
                      <a:pt x="226228" y="46368"/>
                      <a:pt x="215560" y="35709"/>
                      <a:pt x="202416" y="35709"/>
                    </a:cubicBezTo>
                    <a:cubicBezTo>
                      <a:pt x="192834" y="35709"/>
                      <a:pt x="184623" y="41405"/>
                      <a:pt x="180842" y="49568"/>
                    </a:cubicBezTo>
                    <a:lnTo>
                      <a:pt x="166383" y="41729"/>
                    </a:lnTo>
                    <a:cubicBezTo>
                      <a:pt x="168040" y="38491"/>
                      <a:pt x="169069" y="34862"/>
                      <a:pt x="169069" y="30956"/>
                    </a:cubicBezTo>
                    <a:cubicBezTo>
                      <a:pt x="169069" y="17802"/>
                      <a:pt x="158401" y="7144"/>
                      <a:pt x="145256" y="7144"/>
                    </a:cubicBezTo>
                    <a:cubicBezTo>
                      <a:pt x="132112" y="7144"/>
                      <a:pt x="121444" y="17802"/>
                      <a:pt x="121444" y="30956"/>
                    </a:cubicBezTo>
                    <a:cubicBezTo>
                      <a:pt x="121444" y="34862"/>
                      <a:pt x="122472" y="38491"/>
                      <a:pt x="124130" y="41739"/>
                    </a:cubicBezTo>
                    <a:lnTo>
                      <a:pt x="109671" y="49578"/>
                    </a:lnTo>
                    <a:cubicBezTo>
                      <a:pt x="105899" y="41415"/>
                      <a:pt x="97688" y="35719"/>
                      <a:pt x="88106" y="35719"/>
                    </a:cubicBezTo>
                    <a:cubicBezTo>
                      <a:pt x="74962" y="35719"/>
                      <a:pt x="64294" y="46377"/>
                      <a:pt x="64294" y="59531"/>
                    </a:cubicBezTo>
                    <a:cubicBezTo>
                      <a:pt x="64294" y="71047"/>
                      <a:pt x="72466" y="80658"/>
                      <a:pt x="83334" y="82867"/>
                    </a:cubicBezTo>
                    <a:lnTo>
                      <a:pt x="83334" y="102879"/>
                    </a:lnTo>
                    <a:cubicBezTo>
                      <a:pt x="72466" y="105089"/>
                      <a:pt x="64294" y="114691"/>
                      <a:pt x="64294" y="126216"/>
                    </a:cubicBezTo>
                    <a:cubicBezTo>
                      <a:pt x="64294" y="129378"/>
                      <a:pt x="64932" y="132369"/>
                      <a:pt x="66056" y="135131"/>
                    </a:cubicBezTo>
                    <a:lnTo>
                      <a:pt x="51530" y="142999"/>
                    </a:lnTo>
                    <a:cubicBezTo>
                      <a:pt x="47415" y="135836"/>
                      <a:pt x="39795" y="130969"/>
                      <a:pt x="30956" y="130969"/>
                    </a:cubicBezTo>
                    <a:cubicBezTo>
                      <a:pt x="17812" y="130969"/>
                      <a:pt x="7144" y="141627"/>
                      <a:pt x="7144" y="154781"/>
                    </a:cubicBezTo>
                    <a:cubicBezTo>
                      <a:pt x="7144" y="166297"/>
                      <a:pt x="15326" y="175908"/>
                      <a:pt x="26194" y="178117"/>
                    </a:cubicBezTo>
                    <a:lnTo>
                      <a:pt x="26194" y="198129"/>
                    </a:lnTo>
                    <a:cubicBezTo>
                      <a:pt x="15326" y="200339"/>
                      <a:pt x="7144" y="209941"/>
                      <a:pt x="7144" y="221466"/>
                    </a:cubicBezTo>
                    <a:cubicBezTo>
                      <a:pt x="7144" y="234620"/>
                      <a:pt x="17812" y="245278"/>
                      <a:pt x="30956" y="245278"/>
                    </a:cubicBezTo>
                    <a:cubicBezTo>
                      <a:pt x="38281" y="245278"/>
                      <a:pt x="44729" y="241906"/>
                      <a:pt x="49101" y="236715"/>
                    </a:cubicBezTo>
                    <a:lnTo>
                      <a:pt x="64780" y="245212"/>
                    </a:lnTo>
                    <a:cubicBezTo>
                      <a:pt x="64475" y="246755"/>
                      <a:pt x="64294" y="248374"/>
                      <a:pt x="64294" y="250031"/>
                    </a:cubicBezTo>
                    <a:cubicBezTo>
                      <a:pt x="64294" y="263185"/>
                      <a:pt x="74962" y="273844"/>
                      <a:pt x="88106" y="273844"/>
                    </a:cubicBezTo>
                    <a:cubicBezTo>
                      <a:pt x="101251" y="273844"/>
                      <a:pt x="111919" y="263185"/>
                      <a:pt x="111919" y="250031"/>
                    </a:cubicBezTo>
                    <a:cubicBezTo>
                      <a:pt x="111919" y="248374"/>
                      <a:pt x="111738" y="246764"/>
                      <a:pt x="111423" y="245202"/>
                    </a:cubicBezTo>
                    <a:lnTo>
                      <a:pt x="127102" y="236706"/>
                    </a:lnTo>
                    <a:cubicBezTo>
                      <a:pt x="131483" y="241897"/>
                      <a:pt x="137932" y="245269"/>
                      <a:pt x="145256" y="245269"/>
                    </a:cubicBezTo>
                    <a:cubicBezTo>
                      <a:pt x="152581" y="245269"/>
                      <a:pt x="159029" y="241897"/>
                      <a:pt x="163401" y="236706"/>
                    </a:cubicBezTo>
                    <a:lnTo>
                      <a:pt x="179080" y="245202"/>
                    </a:lnTo>
                    <a:cubicBezTo>
                      <a:pt x="178775" y="246755"/>
                      <a:pt x="178594" y="248374"/>
                      <a:pt x="178594" y="250031"/>
                    </a:cubicBezTo>
                    <a:cubicBezTo>
                      <a:pt x="178594" y="263185"/>
                      <a:pt x="189262" y="273844"/>
                      <a:pt x="202406" y="273844"/>
                    </a:cubicBezTo>
                    <a:cubicBezTo>
                      <a:pt x="215551" y="273844"/>
                      <a:pt x="226219" y="263185"/>
                      <a:pt x="226219" y="250031"/>
                    </a:cubicBezTo>
                    <a:cubicBezTo>
                      <a:pt x="226219" y="248374"/>
                      <a:pt x="226038" y="246764"/>
                      <a:pt x="225723" y="245202"/>
                    </a:cubicBezTo>
                    <a:lnTo>
                      <a:pt x="241402" y="236706"/>
                    </a:lnTo>
                    <a:cubicBezTo>
                      <a:pt x="245783" y="241897"/>
                      <a:pt x="252232" y="245269"/>
                      <a:pt x="259556" y="245269"/>
                    </a:cubicBezTo>
                    <a:cubicBezTo>
                      <a:pt x="272701" y="245269"/>
                      <a:pt x="283369" y="234610"/>
                      <a:pt x="283369" y="221456"/>
                    </a:cubicBezTo>
                    <a:cubicBezTo>
                      <a:pt x="283369" y="209941"/>
                      <a:pt x="275187" y="200330"/>
                      <a:pt x="264319" y="198120"/>
                    </a:cubicBezTo>
                    <a:lnTo>
                      <a:pt x="264319" y="178108"/>
                    </a:lnTo>
                    <a:cubicBezTo>
                      <a:pt x="275187" y="175908"/>
                      <a:pt x="283369" y="166297"/>
                      <a:pt x="283369" y="154781"/>
                    </a:cubicBezTo>
                    <a:close/>
                    <a:moveTo>
                      <a:pt x="259556" y="140494"/>
                    </a:moveTo>
                    <a:cubicBezTo>
                      <a:pt x="267433" y="140494"/>
                      <a:pt x="273844" y="146904"/>
                      <a:pt x="273844" y="154781"/>
                    </a:cubicBezTo>
                    <a:cubicBezTo>
                      <a:pt x="273844" y="162658"/>
                      <a:pt x="267433" y="169069"/>
                      <a:pt x="259556" y="169069"/>
                    </a:cubicBezTo>
                    <a:cubicBezTo>
                      <a:pt x="251679" y="169069"/>
                      <a:pt x="245269" y="162658"/>
                      <a:pt x="245269" y="154781"/>
                    </a:cubicBezTo>
                    <a:cubicBezTo>
                      <a:pt x="245269" y="146904"/>
                      <a:pt x="251679" y="140494"/>
                      <a:pt x="259556" y="140494"/>
                    </a:cubicBezTo>
                    <a:close/>
                    <a:moveTo>
                      <a:pt x="216694" y="126206"/>
                    </a:moveTo>
                    <a:cubicBezTo>
                      <a:pt x="216694" y="134083"/>
                      <a:pt x="210283" y="140494"/>
                      <a:pt x="202406" y="140494"/>
                    </a:cubicBezTo>
                    <a:cubicBezTo>
                      <a:pt x="194529" y="140494"/>
                      <a:pt x="188119" y="134083"/>
                      <a:pt x="188119" y="126206"/>
                    </a:cubicBezTo>
                    <a:cubicBezTo>
                      <a:pt x="188119" y="118329"/>
                      <a:pt x="194529" y="111919"/>
                      <a:pt x="202406" y="111919"/>
                    </a:cubicBezTo>
                    <a:cubicBezTo>
                      <a:pt x="210283" y="111919"/>
                      <a:pt x="216694" y="118329"/>
                      <a:pt x="216694" y="126206"/>
                    </a:cubicBezTo>
                    <a:close/>
                    <a:moveTo>
                      <a:pt x="202406" y="45244"/>
                    </a:moveTo>
                    <a:cubicBezTo>
                      <a:pt x="210283" y="45244"/>
                      <a:pt x="216694" y="51654"/>
                      <a:pt x="216694" y="59531"/>
                    </a:cubicBezTo>
                    <a:cubicBezTo>
                      <a:pt x="216694" y="67408"/>
                      <a:pt x="210283" y="73819"/>
                      <a:pt x="202406" y="73819"/>
                    </a:cubicBezTo>
                    <a:cubicBezTo>
                      <a:pt x="194529" y="73819"/>
                      <a:pt x="188119" y="67408"/>
                      <a:pt x="188119" y="59531"/>
                    </a:cubicBezTo>
                    <a:cubicBezTo>
                      <a:pt x="188119" y="51654"/>
                      <a:pt x="194529" y="45244"/>
                      <a:pt x="202406" y="45244"/>
                    </a:cubicBezTo>
                    <a:close/>
                    <a:moveTo>
                      <a:pt x="130969" y="30956"/>
                    </a:moveTo>
                    <a:cubicBezTo>
                      <a:pt x="130969" y="23079"/>
                      <a:pt x="137379" y="16669"/>
                      <a:pt x="145256" y="16669"/>
                    </a:cubicBezTo>
                    <a:cubicBezTo>
                      <a:pt x="153133" y="16669"/>
                      <a:pt x="159544" y="23079"/>
                      <a:pt x="159544" y="30956"/>
                    </a:cubicBezTo>
                    <a:cubicBezTo>
                      <a:pt x="159544" y="38833"/>
                      <a:pt x="153133" y="45244"/>
                      <a:pt x="145256" y="45244"/>
                    </a:cubicBezTo>
                    <a:cubicBezTo>
                      <a:pt x="137379" y="45244"/>
                      <a:pt x="130969" y="38833"/>
                      <a:pt x="130969" y="30956"/>
                    </a:cubicBezTo>
                    <a:close/>
                    <a:moveTo>
                      <a:pt x="130216" y="49282"/>
                    </a:moveTo>
                    <a:cubicBezTo>
                      <a:pt x="134331" y="52654"/>
                      <a:pt x="139513" y="54769"/>
                      <a:pt x="145256" y="54769"/>
                    </a:cubicBezTo>
                    <a:cubicBezTo>
                      <a:pt x="151000" y="54769"/>
                      <a:pt x="156181" y="52654"/>
                      <a:pt x="160296" y="49282"/>
                    </a:cubicBezTo>
                    <a:lnTo>
                      <a:pt x="178622" y="59217"/>
                    </a:lnTo>
                    <a:cubicBezTo>
                      <a:pt x="178622" y="59322"/>
                      <a:pt x="178594" y="59417"/>
                      <a:pt x="178594" y="59531"/>
                    </a:cubicBezTo>
                    <a:cubicBezTo>
                      <a:pt x="178594" y="71047"/>
                      <a:pt x="186766" y="80658"/>
                      <a:pt x="197634" y="82867"/>
                    </a:cubicBezTo>
                    <a:lnTo>
                      <a:pt x="197634" y="102879"/>
                    </a:lnTo>
                    <a:cubicBezTo>
                      <a:pt x="186766" y="105089"/>
                      <a:pt x="178594" y="114691"/>
                      <a:pt x="178594" y="126216"/>
                    </a:cubicBezTo>
                    <a:cubicBezTo>
                      <a:pt x="178594" y="129369"/>
                      <a:pt x="179232" y="132369"/>
                      <a:pt x="180356" y="135122"/>
                    </a:cubicBezTo>
                    <a:lnTo>
                      <a:pt x="165830" y="142989"/>
                    </a:lnTo>
                    <a:cubicBezTo>
                      <a:pt x="161715" y="135836"/>
                      <a:pt x="154086" y="130969"/>
                      <a:pt x="145256" y="130969"/>
                    </a:cubicBezTo>
                    <a:cubicBezTo>
                      <a:pt x="136417" y="130969"/>
                      <a:pt x="128797" y="135836"/>
                      <a:pt x="124692" y="142989"/>
                    </a:cubicBezTo>
                    <a:lnTo>
                      <a:pt x="110166" y="135122"/>
                    </a:lnTo>
                    <a:cubicBezTo>
                      <a:pt x="111281" y="132359"/>
                      <a:pt x="111928" y="129369"/>
                      <a:pt x="111928" y="126206"/>
                    </a:cubicBezTo>
                    <a:cubicBezTo>
                      <a:pt x="111928" y="114681"/>
                      <a:pt x="103746" y="105080"/>
                      <a:pt x="92869" y="102870"/>
                    </a:cubicBezTo>
                    <a:lnTo>
                      <a:pt x="92869" y="82858"/>
                    </a:lnTo>
                    <a:cubicBezTo>
                      <a:pt x="103746" y="80658"/>
                      <a:pt x="111928" y="71047"/>
                      <a:pt x="111928" y="59522"/>
                    </a:cubicBezTo>
                    <a:cubicBezTo>
                      <a:pt x="111928" y="59407"/>
                      <a:pt x="111900" y="59312"/>
                      <a:pt x="111900" y="59198"/>
                    </a:cubicBezTo>
                    <a:lnTo>
                      <a:pt x="130216" y="49282"/>
                    </a:lnTo>
                    <a:close/>
                    <a:moveTo>
                      <a:pt x="159544" y="154781"/>
                    </a:moveTo>
                    <a:cubicBezTo>
                      <a:pt x="159544" y="162658"/>
                      <a:pt x="153133" y="169069"/>
                      <a:pt x="145256" y="169069"/>
                    </a:cubicBezTo>
                    <a:cubicBezTo>
                      <a:pt x="137379" y="169069"/>
                      <a:pt x="130969" y="162658"/>
                      <a:pt x="130969" y="154781"/>
                    </a:cubicBezTo>
                    <a:cubicBezTo>
                      <a:pt x="130969" y="146904"/>
                      <a:pt x="137379" y="140494"/>
                      <a:pt x="145256" y="140494"/>
                    </a:cubicBezTo>
                    <a:cubicBezTo>
                      <a:pt x="153133" y="140494"/>
                      <a:pt x="159544" y="146904"/>
                      <a:pt x="159544" y="154781"/>
                    </a:cubicBezTo>
                    <a:close/>
                    <a:moveTo>
                      <a:pt x="73819" y="59531"/>
                    </a:moveTo>
                    <a:cubicBezTo>
                      <a:pt x="73819" y="51654"/>
                      <a:pt x="80229" y="45244"/>
                      <a:pt x="88106" y="45244"/>
                    </a:cubicBezTo>
                    <a:cubicBezTo>
                      <a:pt x="95983" y="45244"/>
                      <a:pt x="102394" y="51654"/>
                      <a:pt x="102394" y="59531"/>
                    </a:cubicBezTo>
                    <a:cubicBezTo>
                      <a:pt x="102394" y="67408"/>
                      <a:pt x="95983" y="73819"/>
                      <a:pt x="88106" y="73819"/>
                    </a:cubicBezTo>
                    <a:cubicBezTo>
                      <a:pt x="80229" y="73819"/>
                      <a:pt x="73819" y="67408"/>
                      <a:pt x="73819" y="59531"/>
                    </a:cubicBezTo>
                    <a:close/>
                    <a:moveTo>
                      <a:pt x="73819" y="126206"/>
                    </a:moveTo>
                    <a:cubicBezTo>
                      <a:pt x="73819" y="118329"/>
                      <a:pt x="80229" y="111919"/>
                      <a:pt x="88106" y="111919"/>
                    </a:cubicBezTo>
                    <a:cubicBezTo>
                      <a:pt x="95983" y="111919"/>
                      <a:pt x="102394" y="118329"/>
                      <a:pt x="102394" y="126206"/>
                    </a:cubicBezTo>
                    <a:cubicBezTo>
                      <a:pt x="102394" y="134083"/>
                      <a:pt x="95983" y="140494"/>
                      <a:pt x="88106" y="140494"/>
                    </a:cubicBezTo>
                    <a:cubicBezTo>
                      <a:pt x="80229" y="140494"/>
                      <a:pt x="73819" y="134083"/>
                      <a:pt x="73819" y="126206"/>
                    </a:cubicBezTo>
                    <a:close/>
                    <a:moveTo>
                      <a:pt x="16669" y="154781"/>
                    </a:moveTo>
                    <a:cubicBezTo>
                      <a:pt x="16669" y="146904"/>
                      <a:pt x="23079" y="140494"/>
                      <a:pt x="30956" y="140494"/>
                    </a:cubicBezTo>
                    <a:cubicBezTo>
                      <a:pt x="38833" y="140494"/>
                      <a:pt x="45244" y="146904"/>
                      <a:pt x="45244" y="154781"/>
                    </a:cubicBezTo>
                    <a:cubicBezTo>
                      <a:pt x="45244" y="162658"/>
                      <a:pt x="38833" y="169069"/>
                      <a:pt x="30956" y="169069"/>
                    </a:cubicBezTo>
                    <a:cubicBezTo>
                      <a:pt x="23079" y="169069"/>
                      <a:pt x="16669" y="162658"/>
                      <a:pt x="16669" y="154781"/>
                    </a:cubicBezTo>
                    <a:close/>
                    <a:moveTo>
                      <a:pt x="30956" y="235744"/>
                    </a:moveTo>
                    <a:cubicBezTo>
                      <a:pt x="23079" y="235744"/>
                      <a:pt x="16669" y="229333"/>
                      <a:pt x="16669" y="221456"/>
                    </a:cubicBezTo>
                    <a:cubicBezTo>
                      <a:pt x="16669" y="213579"/>
                      <a:pt x="23079" y="207169"/>
                      <a:pt x="30956" y="207169"/>
                    </a:cubicBezTo>
                    <a:cubicBezTo>
                      <a:pt x="38833" y="207169"/>
                      <a:pt x="45244" y="213579"/>
                      <a:pt x="45244" y="221456"/>
                    </a:cubicBezTo>
                    <a:cubicBezTo>
                      <a:pt x="45244" y="229333"/>
                      <a:pt x="38833" y="235744"/>
                      <a:pt x="30956" y="235744"/>
                    </a:cubicBezTo>
                    <a:close/>
                    <a:moveTo>
                      <a:pt x="88106" y="264319"/>
                    </a:moveTo>
                    <a:cubicBezTo>
                      <a:pt x="80229" y="264319"/>
                      <a:pt x="73819" y="257908"/>
                      <a:pt x="73819" y="250031"/>
                    </a:cubicBezTo>
                    <a:cubicBezTo>
                      <a:pt x="73819" y="242154"/>
                      <a:pt x="80229" y="235744"/>
                      <a:pt x="88106" y="235744"/>
                    </a:cubicBezTo>
                    <a:cubicBezTo>
                      <a:pt x="95983" y="235744"/>
                      <a:pt x="102394" y="242154"/>
                      <a:pt x="102394" y="250031"/>
                    </a:cubicBezTo>
                    <a:cubicBezTo>
                      <a:pt x="102394" y="257908"/>
                      <a:pt x="95983" y="264319"/>
                      <a:pt x="88106" y="264319"/>
                    </a:cubicBezTo>
                    <a:close/>
                    <a:moveTo>
                      <a:pt x="107613" y="236430"/>
                    </a:moveTo>
                    <a:cubicBezTo>
                      <a:pt x="103318" y="230267"/>
                      <a:pt x="96193" y="226219"/>
                      <a:pt x="88106" y="226219"/>
                    </a:cubicBezTo>
                    <a:cubicBezTo>
                      <a:pt x="80020" y="226219"/>
                      <a:pt x="72904" y="230267"/>
                      <a:pt x="68599" y="236430"/>
                    </a:cubicBezTo>
                    <a:lnTo>
                      <a:pt x="53645" y="228324"/>
                    </a:lnTo>
                    <a:cubicBezTo>
                      <a:pt x="54302" y="226133"/>
                      <a:pt x="54769" y="223857"/>
                      <a:pt x="54769" y="221456"/>
                    </a:cubicBezTo>
                    <a:cubicBezTo>
                      <a:pt x="54769" y="209941"/>
                      <a:pt x="46587" y="200330"/>
                      <a:pt x="35719" y="198120"/>
                    </a:cubicBezTo>
                    <a:lnTo>
                      <a:pt x="35719" y="178108"/>
                    </a:lnTo>
                    <a:cubicBezTo>
                      <a:pt x="46587" y="175898"/>
                      <a:pt x="54769" y="166297"/>
                      <a:pt x="54769" y="154772"/>
                    </a:cubicBezTo>
                    <a:cubicBezTo>
                      <a:pt x="54769" y="153886"/>
                      <a:pt x="54597" y="153048"/>
                      <a:pt x="54512" y="152190"/>
                    </a:cubicBezTo>
                    <a:lnTo>
                      <a:pt x="71333" y="143075"/>
                    </a:lnTo>
                    <a:cubicBezTo>
                      <a:pt x="75628" y="147371"/>
                      <a:pt x="81563" y="150019"/>
                      <a:pt x="88106" y="150019"/>
                    </a:cubicBezTo>
                    <a:cubicBezTo>
                      <a:pt x="94650" y="150019"/>
                      <a:pt x="100584" y="147371"/>
                      <a:pt x="104880" y="143094"/>
                    </a:cubicBezTo>
                    <a:lnTo>
                      <a:pt x="121710" y="152209"/>
                    </a:lnTo>
                    <a:cubicBezTo>
                      <a:pt x="121615" y="153067"/>
                      <a:pt x="121453" y="153905"/>
                      <a:pt x="121453" y="154791"/>
                    </a:cubicBezTo>
                    <a:cubicBezTo>
                      <a:pt x="121453" y="166307"/>
                      <a:pt x="129635" y="175917"/>
                      <a:pt x="140503" y="178127"/>
                    </a:cubicBezTo>
                    <a:lnTo>
                      <a:pt x="140503" y="198139"/>
                    </a:lnTo>
                    <a:cubicBezTo>
                      <a:pt x="129635" y="200349"/>
                      <a:pt x="121453" y="209950"/>
                      <a:pt x="121453" y="221475"/>
                    </a:cubicBezTo>
                    <a:cubicBezTo>
                      <a:pt x="121453" y="223876"/>
                      <a:pt x="121920" y="226162"/>
                      <a:pt x="122577" y="228352"/>
                    </a:cubicBezTo>
                    <a:lnTo>
                      <a:pt x="107613" y="236430"/>
                    </a:lnTo>
                    <a:close/>
                    <a:moveTo>
                      <a:pt x="145256" y="235744"/>
                    </a:moveTo>
                    <a:cubicBezTo>
                      <a:pt x="137379" y="235744"/>
                      <a:pt x="130969" y="229333"/>
                      <a:pt x="130969" y="221456"/>
                    </a:cubicBezTo>
                    <a:cubicBezTo>
                      <a:pt x="130969" y="213579"/>
                      <a:pt x="137379" y="207169"/>
                      <a:pt x="145256" y="207169"/>
                    </a:cubicBezTo>
                    <a:cubicBezTo>
                      <a:pt x="153133" y="207169"/>
                      <a:pt x="159544" y="213579"/>
                      <a:pt x="159544" y="221456"/>
                    </a:cubicBezTo>
                    <a:cubicBezTo>
                      <a:pt x="159544" y="229333"/>
                      <a:pt x="153133" y="235744"/>
                      <a:pt x="145256" y="235744"/>
                    </a:cubicBezTo>
                    <a:close/>
                    <a:moveTo>
                      <a:pt x="202406" y="264319"/>
                    </a:moveTo>
                    <a:cubicBezTo>
                      <a:pt x="194529" y="264319"/>
                      <a:pt x="188119" y="257908"/>
                      <a:pt x="188119" y="250031"/>
                    </a:cubicBezTo>
                    <a:cubicBezTo>
                      <a:pt x="188119" y="242154"/>
                      <a:pt x="194529" y="235744"/>
                      <a:pt x="202406" y="235744"/>
                    </a:cubicBezTo>
                    <a:cubicBezTo>
                      <a:pt x="210283" y="235744"/>
                      <a:pt x="216694" y="242154"/>
                      <a:pt x="216694" y="250031"/>
                    </a:cubicBezTo>
                    <a:cubicBezTo>
                      <a:pt x="216694" y="257908"/>
                      <a:pt x="210283" y="264319"/>
                      <a:pt x="202406" y="264319"/>
                    </a:cubicBezTo>
                    <a:close/>
                    <a:moveTo>
                      <a:pt x="221913" y="236430"/>
                    </a:moveTo>
                    <a:cubicBezTo>
                      <a:pt x="217618" y="230267"/>
                      <a:pt x="210493" y="226219"/>
                      <a:pt x="202406" y="226219"/>
                    </a:cubicBezTo>
                    <a:cubicBezTo>
                      <a:pt x="194320" y="226219"/>
                      <a:pt x="187204" y="230267"/>
                      <a:pt x="182899" y="236430"/>
                    </a:cubicBezTo>
                    <a:lnTo>
                      <a:pt x="167945" y="228324"/>
                    </a:lnTo>
                    <a:cubicBezTo>
                      <a:pt x="168602" y="226133"/>
                      <a:pt x="169069" y="223857"/>
                      <a:pt x="169069" y="221456"/>
                    </a:cubicBezTo>
                    <a:cubicBezTo>
                      <a:pt x="169069" y="209941"/>
                      <a:pt x="160887" y="200330"/>
                      <a:pt x="150019" y="198120"/>
                    </a:cubicBezTo>
                    <a:lnTo>
                      <a:pt x="150019" y="178108"/>
                    </a:lnTo>
                    <a:cubicBezTo>
                      <a:pt x="160887" y="175898"/>
                      <a:pt x="169069" y="166297"/>
                      <a:pt x="169069" y="154772"/>
                    </a:cubicBezTo>
                    <a:cubicBezTo>
                      <a:pt x="169069" y="153886"/>
                      <a:pt x="168897" y="153048"/>
                      <a:pt x="168812" y="152190"/>
                    </a:cubicBezTo>
                    <a:lnTo>
                      <a:pt x="185633" y="143075"/>
                    </a:lnTo>
                    <a:cubicBezTo>
                      <a:pt x="189928" y="147371"/>
                      <a:pt x="195863" y="150019"/>
                      <a:pt x="202406" y="150019"/>
                    </a:cubicBezTo>
                    <a:cubicBezTo>
                      <a:pt x="208950" y="150019"/>
                      <a:pt x="214884" y="147371"/>
                      <a:pt x="219189" y="143085"/>
                    </a:cubicBezTo>
                    <a:lnTo>
                      <a:pt x="236010" y="152200"/>
                    </a:lnTo>
                    <a:cubicBezTo>
                      <a:pt x="235915" y="153057"/>
                      <a:pt x="235753" y="153895"/>
                      <a:pt x="235753" y="154781"/>
                    </a:cubicBezTo>
                    <a:cubicBezTo>
                      <a:pt x="235753" y="166297"/>
                      <a:pt x="243935" y="175908"/>
                      <a:pt x="254803" y="178117"/>
                    </a:cubicBezTo>
                    <a:lnTo>
                      <a:pt x="254803" y="198129"/>
                    </a:lnTo>
                    <a:cubicBezTo>
                      <a:pt x="243935" y="200339"/>
                      <a:pt x="235753" y="209941"/>
                      <a:pt x="235753" y="221466"/>
                    </a:cubicBezTo>
                    <a:cubicBezTo>
                      <a:pt x="235753" y="223866"/>
                      <a:pt x="236220" y="226152"/>
                      <a:pt x="236877" y="228343"/>
                    </a:cubicBezTo>
                    <a:lnTo>
                      <a:pt x="221913" y="236430"/>
                    </a:lnTo>
                    <a:close/>
                    <a:moveTo>
                      <a:pt x="273844" y="221456"/>
                    </a:moveTo>
                    <a:cubicBezTo>
                      <a:pt x="273844" y="229333"/>
                      <a:pt x="267433" y="235744"/>
                      <a:pt x="259556" y="235744"/>
                    </a:cubicBezTo>
                    <a:cubicBezTo>
                      <a:pt x="251679" y="235744"/>
                      <a:pt x="245269" y="229333"/>
                      <a:pt x="245269" y="221456"/>
                    </a:cubicBezTo>
                    <a:cubicBezTo>
                      <a:pt x="245269" y="213579"/>
                      <a:pt x="251679" y="207169"/>
                      <a:pt x="259556" y="207169"/>
                    </a:cubicBezTo>
                    <a:cubicBezTo>
                      <a:pt x="267433" y="207169"/>
                      <a:pt x="273844" y="213579"/>
                      <a:pt x="273844" y="221456"/>
                    </a:cubicBezTo>
                    <a:close/>
                  </a:path>
                </a:pathLst>
              </a:custGeom>
              <a:solidFill>
                <a:schemeClr val="accent1"/>
              </a:solidFill>
              <a:ln w="9525" cap="flat">
                <a:noFill/>
                <a:prstDash val="solid"/>
                <a:miter/>
              </a:ln>
            </p:spPr>
            <p:txBody>
              <a:bodyPr rtlCol="0" anchor="ctr"/>
              <a:lstStyle/>
              <a:p>
                <a:endParaRPr lang="en-US" sz="1600"/>
              </a:p>
            </p:txBody>
          </p:sp>
        </p:grpSp>
      </p:grpSp>
      <p:grpSp>
        <p:nvGrpSpPr>
          <p:cNvPr id="130" name="Group 129">
            <a:extLst>
              <a:ext uri="{FF2B5EF4-FFF2-40B4-BE49-F238E27FC236}">
                <a16:creationId xmlns:a16="http://schemas.microsoft.com/office/drawing/2014/main" id="{1BE6BBC1-6103-434B-A04C-DCE79307963C}"/>
              </a:ext>
            </a:extLst>
          </p:cNvPr>
          <p:cNvGrpSpPr/>
          <p:nvPr/>
        </p:nvGrpSpPr>
        <p:grpSpPr>
          <a:xfrm>
            <a:off x="6922909" y="1349977"/>
            <a:ext cx="5175857" cy="858278"/>
            <a:chOff x="6922909" y="1158802"/>
            <a:chExt cx="5175857" cy="858278"/>
          </a:xfrm>
        </p:grpSpPr>
        <p:sp>
          <p:nvSpPr>
            <p:cNvPr id="49" name="TextBox 48">
              <a:extLst>
                <a:ext uri="{FF2B5EF4-FFF2-40B4-BE49-F238E27FC236}">
                  <a16:creationId xmlns:a16="http://schemas.microsoft.com/office/drawing/2014/main" id="{9282A599-0089-BF44-8417-D281D6A9AFC0}"/>
                </a:ext>
              </a:extLst>
            </p:cNvPr>
            <p:cNvSpPr txBox="1"/>
            <p:nvPr/>
          </p:nvSpPr>
          <p:spPr>
            <a:xfrm>
              <a:off x="9566779" y="1219514"/>
              <a:ext cx="2531987" cy="707886"/>
            </a:xfrm>
            <a:prstGeom prst="rect">
              <a:avLst/>
            </a:prstGeom>
            <a:noFill/>
          </p:spPr>
          <p:txBody>
            <a:bodyPr wrap="square" rtlCol="0" anchor="b">
              <a:spAutoFit/>
            </a:bodyPr>
            <a:lstStyle/>
            <a:p>
              <a:r>
                <a:rPr lang="en-IN" sz="2000" dirty="0">
                  <a:solidFill>
                    <a:schemeClr val="bg1"/>
                  </a:solidFill>
                  <a:cs typeface="Arial" pitchFamily="34" charset="0"/>
                </a:rPr>
                <a:t>Faster time-to-market</a:t>
              </a:r>
            </a:p>
          </p:txBody>
        </p:sp>
        <p:cxnSp>
          <p:nvCxnSpPr>
            <p:cNvPr id="50" name="Elbow Connector 49">
              <a:extLst>
                <a:ext uri="{FF2B5EF4-FFF2-40B4-BE49-F238E27FC236}">
                  <a16:creationId xmlns:a16="http://schemas.microsoft.com/office/drawing/2014/main" id="{EE2E600C-8EC1-0240-AC7D-B3B4BAB29ECC}"/>
                </a:ext>
              </a:extLst>
            </p:cNvPr>
            <p:cNvCxnSpPr/>
            <p:nvPr/>
          </p:nvCxnSpPr>
          <p:spPr>
            <a:xfrm rot="10800000" flipV="1">
              <a:off x="6922909" y="1511902"/>
              <a:ext cx="1735921" cy="505178"/>
            </a:xfrm>
            <a:prstGeom prst="bentConnector3">
              <a:avLst>
                <a:gd name="adj1" fmla="val 50000"/>
              </a:avLst>
            </a:prstGeom>
            <a:ln>
              <a:solidFill>
                <a:schemeClr val="accent4">
                  <a:lumMod val="60000"/>
                  <a:lumOff val="40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41E79A10-FCCC-6F4A-B4D5-36D741B140F6}"/>
                </a:ext>
              </a:extLst>
            </p:cNvPr>
            <p:cNvGrpSpPr/>
            <p:nvPr/>
          </p:nvGrpSpPr>
          <p:grpSpPr>
            <a:xfrm>
              <a:off x="8811314" y="1158802"/>
              <a:ext cx="756103" cy="756098"/>
              <a:chOff x="6928944" y="3487428"/>
              <a:chExt cx="663046" cy="663042"/>
            </a:xfrm>
          </p:grpSpPr>
          <p:sp>
            <p:nvSpPr>
              <p:cNvPr id="122" name="Oval 121">
                <a:extLst>
                  <a:ext uri="{FF2B5EF4-FFF2-40B4-BE49-F238E27FC236}">
                    <a16:creationId xmlns:a16="http://schemas.microsoft.com/office/drawing/2014/main" id="{C35541C7-9DAF-0D48-88BC-31D82B693732}"/>
                  </a:ext>
                </a:extLst>
              </p:cNvPr>
              <p:cNvSpPr/>
              <p:nvPr/>
            </p:nvSpPr>
            <p:spPr>
              <a:xfrm>
                <a:off x="6928944" y="3487428"/>
                <a:ext cx="663046" cy="663042"/>
              </a:xfrm>
              <a:prstGeom prst="ellipse">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dirty="0"/>
              </a:p>
            </p:txBody>
          </p:sp>
          <p:pic>
            <p:nvPicPr>
              <p:cNvPr id="123" name="Graphic 122">
                <a:extLst>
                  <a:ext uri="{FF2B5EF4-FFF2-40B4-BE49-F238E27FC236}">
                    <a16:creationId xmlns:a16="http://schemas.microsoft.com/office/drawing/2014/main" id="{737D83D0-1B0E-8740-BCCC-9A80631EE82B}"/>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071494" y="3629977"/>
                <a:ext cx="377948" cy="377946"/>
              </a:xfrm>
              <a:prstGeom prst="rect">
                <a:avLst/>
              </a:prstGeom>
            </p:spPr>
          </p:pic>
        </p:grpSp>
      </p:grpSp>
      <p:grpSp>
        <p:nvGrpSpPr>
          <p:cNvPr id="133" name="Group 132">
            <a:extLst>
              <a:ext uri="{FF2B5EF4-FFF2-40B4-BE49-F238E27FC236}">
                <a16:creationId xmlns:a16="http://schemas.microsoft.com/office/drawing/2014/main" id="{1192AD80-5C6F-A147-A599-F61E9B7317A9}"/>
              </a:ext>
            </a:extLst>
          </p:cNvPr>
          <p:cNvGrpSpPr/>
          <p:nvPr/>
        </p:nvGrpSpPr>
        <p:grpSpPr>
          <a:xfrm>
            <a:off x="167076" y="2952321"/>
            <a:ext cx="4450348" cy="1378922"/>
            <a:chOff x="167076" y="2761146"/>
            <a:chExt cx="4450348" cy="1378922"/>
          </a:xfrm>
        </p:grpSpPr>
        <p:sp>
          <p:nvSpPr>
            <p:cNvPr id="45" name="TextBox 44">
              <a:extLst>
                <a:ext uri="{FF2B5EF4-FFF2-40B4-BE49-F238E27FC236}">
                  <a16:creationId xmlns:a16="http://schemas.microsoft.com/office/drawing/2014/main" id="{E8D1A46B-770E-4745-A4C2-AD277DCBE9D4}"/>
                </a:ext>
              </a:extLst>
            </p:cNvPr>
            <p:cNvSpPr txBox="1"/>
            <p:nvPr/>
          </p:nvSpPr>
          <p:spPr>
            <a:xfrm>
              <a:off x="167076" y="2825777"/>
              <a:ext cx="2531987" cy="707886"/>
            </a:xfrm>
            <a:prstGeom prst="rect">
              <a:avLst/>
            </a:prstGeom>
            <a:noFill/>
          </p:spPr>
          <p:txBody>
            <a:bodyPr wrap="square" rtlCol="0" anchor="b">
              <a:spAutoFit/>
            </a:bodyPr>
            <a:lstStyle/>
            <a:p>
              <a:pPr algn="r"/>
              <a:r>
                <a:rPr lang="en-IN" sz="2000" dirty="0">
                  <a:solidFill>
                    <a:schemeClr val="bg1"/>
                  </a:solidFill>
                  <a:cs typeface="Arial" pitchFamily="34" charset="0"/>
                </a:rPr>
                <a:t>Powerful security solutions</a:t>
              </a:r>
            </a:p>
          </p:txBody>
        </p:sp>
        <p:cxnSp>
          <p:nvCxnSpPr>
            <p:cNvPr id="46" name="Elbow Connector 45">
              <a:extLst>
                <a:ext uri="{FF2B5EF4-FFF2-40B4-BE49-F238E27FC236}">
                  <a16:creationId xmlns:a16="http://schemas.microsoft.com/office/drawing/2014/main" id="{07F46A7A-440F-8346-BDFB-92B026DC3365}"/>
                </a:ext>
              </a:extLst>
            </p:cNvPr>
            <p:cNvCxnSpPr/>
            <p:nvPr/>
          </p:nvCxnSpPr>
          <p:spPr>
            <a:xfrm rot="10800000">
              <a:off x="3610541" y="3157893"/>
              <a:ext cx="1006883" cy="982175"/>
            </a:xfrm>
            <a:prstGeom prst="bentConnector3">
              <a:avLst>
                <a:gd name="adj1" fmla="val 50000"/>
              </a:avLst>
            </a:prstGeom>
            <a:ln>
              <a:solidFill>
                <a:schemeClr val="accent4">
                  <a:lumMod val="60000"/>
                  <a:lumOff val="40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126" name="Oval 125">
              <a:extLst>
                <a:ext uri="{FF2B5EF4-FFF2-40B4-BE49-F238E27FC236}">
                  <a16:creationId xmlns:a16="http://schemas.microsoft.com/office/drawing/2014/main" id="{F01157DE-45C6-A342-9EF8-21B78A616095}"/>
                </a:ext>
              </a:extLst>
            </p:cNvPr>
            <p:cNvSpPr/>
            <p:nvPr/>
          </p:nvSpPr>
          <p:spPr>
            <a:xfrm>
              <a:off x="2729806" y="2761146"/>
              <a:ext cx="759473" cy="759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25" name="Picture 124">
              <a:extLst>
                <a:ext uri="{FF2B5EF4-FFF2-40B4-BE49-F238E27FC236}">
                  <a16:creationId xmlns:a16="http://schemas.microsoft.com/office/drawing/2014/main" id="{679FF99F-B071-EE40-BF48-F2B5096E48A9}"/>
                </a:ext>
              </a:extLst>
            </p:cNvPr>
            <p:cNvPicPr>
              <a:picLocks noChangeAspect="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855077" y="2877300"/>
              <a:ext cx="496125" cy="544810"/>
            </a:xfrm>
            <a:prstGeom prst="rect">
              <a:avLst/>
            </a:prstGeom>
          </p:spPr>
        </p:pic>
      </p:grpSp>
    </p:spTree>
    <p:extLst>
      <p:ext uri="{BB962C8B-B14F-4D97-AF65-F5344CB8AC3E}">
        <p14:creationId xmlns:p14="http://schemas.microsoft.com/office/powerpoint/2010/main" val="145560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7D2067-D4BF-0A41-9D18-021D77016A17}"/>
              </a:ext>
            </a:extLst>
          </p:cNvPr>
          <p:cNvSpPr>
            <a:spLocks noGrp="1"/>
          </p:cNvSpPr>
          <p:nvPr>
            <p:ph type="title"/>
          </p:nvPr>
        </p:nvSpPr>
        <p:spPr/>
        <p:txBody>
          <a:bodyPr/>
          <a:lstStyle/>
          <a:p>
            <a:pPr lvl="0"/>
            <a:r>
              <a:rPr lang="en-GB" dirty="0"/>
              <a:t>WHAT’S IN A MODERN SOLUTION?</a:t>
            </a:r>
          </a:p>
        </p:txBody>
      </p:sp>
      <p:sp>
        <p:nvSpPr>
          <p:cNvPr id="6" name="Rectangle 5">
            <a:extLst>
              <a:ext uri="{FF2B5EF4-FFF2-40B4-BE49-F238E27FC236}">
                <a16:creationId xmlns:a16="http://schemas.microsoft.com/office/drawing/2014/main" id="{6978D247-2660-7644-9D9D-0285E24FEF83}"/>
              </a:ext>
            </a:extLst>
          </p:cNvPr>
          <p:cNvSpPr/>
          <p:nvPr/>
        </p:nvSpPr>
        <p:spPr>
          <a:xfrm>
            <a:off x="5772" y="980728"/>
            <a:ext cx="12192000" cy="5314421"/>
          </a:xfrm>
          <a:prstGeom prst="rect">
            <a:avLst/>
          </a:prstGeom>
          <a:solidFill>
            <a:srgbClr val="000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827EE048-00A7-6248-BF6C-EF0F6796F69A}"/>
              </a:ext>
            </a:extLst>
          </p:cNvPr>
          <p:cNvGrpSpPr/>
          <p:nvPr/>
        </p:nvGrpSpPr>
        <p:grpSpPr>
          <a:xfrm>
            <a:off x="3721463" y="1667780"/>
            <a:ext cx="4491586" cy="4335570"/>
            <a:chOff x="3721463" y="1667780"/>
            <a:chExt cx="4491586" cy="4335570"/>
          </a:xfrm>
        </p:grpSpPr>
        <p:grpSp>
          <p:nvGrpSpPr>
            <p:cNvPr id="7" name="Group 6">
              <a:extLst>
                <a:ext uri="{FF2B5EF4-FFF2-40B4-BE49-F238E27FC236}">
                  <a16:creationId xmlns:a16="http://schemas.microsoft.com/office/drawing/2014/main" id="{4341497B-A16D-8242-BBC4-88CE3F4EFE96}"/>
                </a:ext>
              </a:extLst>
            </p:cNvPr>
            <p:cNvGrpSpPr/>
            <p:nvPr/>
          </p:nvGrpSpPr>
          <p:grpSpPr>
            <a:xfrm>
              <a:off x="3904573" y="1667780"/>
              <a:ext cx="4308476" cy="4335570"/>
              <a:chOff x="3692612" y="1362678"/>
              <a:chExt cx="4803600" cy="4833808"/>
            </a:xfrm>
          </p:grpSpPr>
          <p:grpSp>
            <p:nvGrpSpPr>
              <p:cNvPr id="8" name="Group 7">
                <a:extLst>
                  <a:ext uri="{FF2B5EF4-FFF2-40B4-BE49-F238E27FC236}">
                    <a16:creationId xmlns:a16="http://schemas.microsoft.com/office/drawing/2014/main" id="{2333BCBF-AF15-B146-91D8-D4633C7F6268}"/>
                  </a:ext>
                </a:extLst>
              </p:cNvPr>
              <p:cNvGrpSpPr/>
              <p:nvPr/>
            </p:nvGrpSpPr>
            <p:grpSpPr>
              <a:xfrm>
                <a:off x="3692612" y="4460961"/>
                <a:ext cx="4803600" cy="1691983"/>
                <a:chOff x="3524752" y="4580881"/>
                <a:chExt cx="4803600" cy="1691983"/>
              </a:xfrm>
            </p:grpSpPr>
            <p:sp>
              <p:nvSpPr>
                <p:cNvPr id="31" name="Oval 30">
                  <a:extLst>
                    <a:ext uri="{FF2B5EF4-FFF2-40B4-BE49-F238E27FC236}">
                      <a16:creationId xmlns:a16="http://schemas.microsoft.com/office/drawing/2014/main" id="{6E7DF858-2FEA-1E43-A9CB-114735D314AC}"/>
                    </a:ext>
                  </a:extLst>
                </p:cNvPr>
                <p:cNvSpPr/>
                <p:nvPr/>
              </p:nvSpPr>
              <p:spPr>
                <a:xfrm rot="19704127">
                  <a:off x="4962272" y="4823885"/>
                  <a:ext cx="3366080" cy="1448979"/>
                </a:xfrm>
                <a:prstGeom prst="ellipse">
                  <a:avLst/>
                </a:prstGeom>
                <a:gradFill flip="none" rotWithShape="1">
                  <a:gsLst>
                    <a:gs pos="0">
                      <a:schemeClr val="tx1">
                        <a:lumMod val="16000"/>
                        <a:alpha val="49000"/>
                      </a:schemeClr>
                    </a:gs>
                    <a:gs pos="100000">
                      <a:schemeClr val="bg1">
                        <a:alpha val="0"/>
                        <a:lumMod val="0"/>
                        <a:lumOff val="100000"/>
                      </a:schemeClr>
                    </a:gs>
                  </a:gsLst>
                  <a:path path="shape">
                    <a:fillToRect l="50000" t="50000" r="50000" b="50000"/>
                  </a:path>
                  <a:tileRect/>
                </a:gradFill>
                <a:ln w="25400" cap="flat" cmpd="sng" algn="ctr">
                  <a:noFill/>
                  <a:prstDash val="solid"/>
                </a:ln>
                <a:effectLst/>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914400">
                    <a:defRPr/>
                  </a:pPr>
                  <a:endParaRPr lang="en-US" sz="1600" kern="0">
                    <a:solidFill>
                      <a:sysClr val="window" lastClr="FFFFFF"/>
                    </a:solidFill>
                    <a:latin typeface="Calibri"/>
                  </a:endParaRPr>
                </a:p>
              </p:txBody>
            </p:sp>
            <p:sp>
              <p:nvSpPr>
                <p:cNvPr id="32" name="Oval 31">
                  <a:extLst>
                    <a:ext uri="{FF2B5EF4-FFF2-40B4-BE49-F238E27FC236}">
                      <a16:creationId xmlns:a16="http://schemas.microsoft.com/office/drawing/2014/main" id="{DD727959-6DF5-2D40-B466-DE7DCD73347C}"/>
                    </a:ext>
                  </a:extLst>
                </p:cNvPr>
                <p:cNvSpPr/>
                <p:nvPr/>
              </p:nvSpPr>
              <p:spPr>
                <a:xfrm rot="2437725">
                  <a:off x="3524752" y="4580881"/>
                  <a:ext cx="3438983" cy="1668270"/>
                </a:xfrm>
                <a:prstGeom prst="ellipse">
                  <a:avLst/>
                </a:prstGeom>
                <a:gradFill flip="none" rotWithShape="1">
                  <a:gsLst>
                    <a:gs pos="0">
                      <a:schemeClr val="tx1">
                        <a:lumMod val="16000"/>
                        <a:alpha val="44000"/>
                      </a:schemeClr>
                    </a:gs>
                    <a:gs pos="100000">
                      <a:schemeClr val="bg1">
                        <a:alpha val="0"/>
                        <a:lumMod val="0"/>
                        <a:lumOff val="100000"/>
                      </a:schemeClr>
                    </a:gs>
                  </a:gsLst>
                  <a:path path="shape">
                    <a:fillToRect l="50000" t="50000" r="50000" b="50000"/>
                  </a:path>
                  <a:tileRect/>
                </a:gradFill>
                <a:ln w="25400" cap="flat" cmpd="sng" algn="ctr">
                  <a:noFill/>
                  <a:prstDash val="solid"/>
                </a:ln>
                <a:effectLst/>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914400">
                    <a:defRPr/>
                  </a:pPr>
                  <a:endParaRPr lang="en-US" sz="1600" kern="0">
                    <a:solidFill>
                      <a:sysClr val="window" lastClr="FFFFFF"/>
                    </a:solidFill>
                    <a:latin typeface="Calibri"/>
                  </a:endParaRPr>
                </a:p>
              </p:txBody>
            </p:sp>
          </p:grpSp>
          <p:grpSp>
            <p:nvGrpSpPr>
              <p:cNvPr id="9" name="Group 8">
                <a:extLst>
                  <a:ext uri="{FF2B5EF4-FFF2-40B4-BE49-F238E27FC236}">
                    <a16:creationId xmlns:a16="http://schemas.microsoft.com/office/drawing/2014/main" id="{7D1DF8A3-4571-414B-BDCB-FE9602686BA0}"/>
                  </a:ext>
                </a:extLst>
              </p:cNvPr>
              <p:cNvGrpSpPr/>
              <p:nvPr/>
            </p:nvGrpSpPr>
            <p:grpSpPr>
              <a:xfrm>
                <a:off x="4073912" y="1366956"/>
                <a:ext cx="4376720" cy="4825252"/>
                <a:chOff x="3902172" y="1482598"/>
                <a:chExt cx="4384480" cy="4833808"/>
              </a:xfrm>
              <a:solidFill>
                <a:schemeClr val="tx1">
                  <a:lumMod val="75000"/>
                  <a:lumOff val="25000"/>
                </a:schemeClr>
              </a:solidFill>
            </p:grpSpPr>
            <p:sp>
              <p:nvSpPr>
                <p:cNvPr id="28" name="Freeform 6">
                  <a:extLst>
                    <a:ext uri="{FF2B5EF4-FFF2-40B4-BE49-F238E27FC236}">
                      <a16:creationId xmlns:a16="http://schemas.microsoft.com/office/drawing/2014/main" id="{F747269E-187B-C942-BB84-26B7B47894C8}"/>
                    </a:ext>
                  </a:extLst>
                </p:cNvPr>
                <p:cNvSpPr>
                  <a:spLocks/>
                </p:cNvSpPr>
                <p:nvPr/>
              </p:nvSpPr>
              <p:spPr bwMode="auto">
                <a:xfrm>
                  <a:off x="3902172" y="2192845"/>
                  <a:ext cx="1889614" cy="4123561"/>
                </a:xfrm>
                <a:custGeom>
                  <a:avLst/>
                  <a:gdLst>
                    <a:gd name="T0" fmla="*/ 0 w 3019"/>
                    <a:gd name="T1" fmla="*/ 0 h 6398"/>
                    <a:gd name="T2" fmla="*/ 3019 w 3019"/>
                    <a:gd name="T3" fmla="*/ 2016 h 6398"/>
                    <a:gd name="T4" fmla="*/ 2999 w 3019"/>
                    <a:gd name="T5" fmla="*/ 6398 h 6398"/>
                    <a:gd name="T6" fmla="*/ 323 w 3019"/>
                    <a:gd name="T7" fmla="*/ 3818 h 6398"/>
                    <a:gd name="T8" fmla="*/ 0 w 3019"/>
                    <a:gd name="T9" fmla="*/ 0 h 6398"/>
                  </a:gdLst>
                  <a:ahLst/>
                  <a:cxnLst>
                    <a:cxn ang="0">
                      <a:pos x="T0" y="T1"/>
                    </a:cxn>
                    <a:cxn ang="0">
                      <a:pos x="T2" y="T3"/>
                    </a:cxn>
                    <a:cxn ang="0">
                      <a:pos x="T4" y="T5"/>
                    </a:cxn>
                    <a:cxn ang="0">
                      <a:pos x="T6" y="T7"/>
                    </a:cxn>
                    <a:cxn ang="0">
                      <a:pos x="T8" y="T9"/>
                    </a:cxn>
                  </a:cxnLst>
                  <a:rect l="0" t="0" r="r" b="b"/>
                  <a:pathLst>
                    <a:path w="3019" h="6398">
                      <a:moveTo>
                        <a:pt x="0" y="0"/>
                      </a:moveTo>
                      <a:lnTo>
                        <a:pt x="3019" y="2016"/>
                      </a:lnTo>
                      <a:lnTo>
                        <a:pt x="2999" y="6398"/>
                      </a:lnTo>
                      <a:lnTo>
                        <a:pt x="323" y="381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2000"/>
                </a:p>
              </p:txBody>
            </p:sp>
            <p:sp>
              <p:nvSpPr>
                <p:cNvPr id="29" name="Freeform 7">
                  <a:extLst>
                    <a:ext uri="{FF2B5EF4-FFF2-40B4-BE49-F238E27FC236}">
                      <a16:creationId xmlns:a16="http://schemas.microsoft.com/office/drawing/2014/main" id="{D385780E-82C2-1F45-9FE9-66D189F85757}"/>
                    </a:ext>
                  </a:extLst>
                </p:cNvPr>
                <p:cNvSpPr>
                  <a:spLocks/>
                </p:cNvSpPr>
                <p:nvPr/>
              </p:nvSpPr>
              <p:spPr bwMode="auto">
                <a:xfrm>
                  <a:off x="5779268" y="2487386"/>
                  <a:ext cx="2507384" cy="3829020"/>
                </a:xfrm>
                <a:custGeom>
                  <a:avLst/>
                  <a:gdLst>
                    <a:gd name="T0" fmla="*/ 4006 w 4006"/>
                    <a:gd name="T1" fmla="*/ 0 h 5941"/>
                    <a:gd name="T2" fmla="*/ 3410 w 4006"/>
                    <a:gd name="T3" fmla="*/ 3889 h 5941"/>
                    <a:gd name="T4" fmla="*/ 0 w 4006"/>
                    <a:gd name="T5" fmla="*/ 5941 h 5941"/>
                    <a:gd name="T6" fmla="*/ 20 w 4006"/>
                    <a:gd name="T7" fmla="*/ 1559 h 5941"/>
                    <a:gd name="T8" fmla="*/ 4006 w 4006"/>
                    <a:gd name="T9" fmla="*/ 0 h 5941"/>
                  </a:gdLst>
                  <a:ahLst/>
                  <a:cxnLst>
                    <a:cxn ang="0">
                      <a:pos x="T0" y="T1"/>
                    </a:cxn>
                    <a:cxn ang="0">
                      <a:pos x="T2" y="T3"/>
                    </a:cxn>
                    <a:cxn ang="0">
                      <a:pos x="T4" y="T5"/>
                    </a:cxn>
                    <a:cxn ang="0">
                      <a:pos x="T6" y="T7"/>
                    </a:cxn>
                    <a:cxn ang="0">
                      <a:pos x="T8" y="T9"/>
                    </a:cxn>
                  </a:cxnLst>
                  <a:rect l="0" t="0" r="r" b="b"/>
                  <a:pathLst>
                    <a:path w="4006" h="5941">
                      <a:moveTo>
                        <a:pt x="4006" y="0"/>
                      </a:moveTo>
                      <a:lnTo>
                        <a:pt x="3410" y="3889"/>
                      </a:lnTo>
                      <a:lnTo>
                        <a:pt x="0" y="5941"/>
                      </a:lnTo>
                      <a:lnTo>
                        <a:pt x="20" y="1559"/>
                      </a:lnTo>
                      <a:lnTo>
                        <a:pt x="40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2000"/>
                </a:p>
              </p:txBody>
            </p:sp>
            <p:sp>
              <p:nvSpPr>
                <p:cNvPr id="30" name="Freeform 8">
                  <a:extLst>
                    <a:ext uri="{FF2B5EF4-FFF2-40B4-BE49-F238E27FC236}">
                      <a16:creationId xmlns:a16="http://schemas.microsoft.com/office/drawing/2014/main" id="{F4B47B27-3BAE-9845-8B8C-607B77D87873}"/>
                    </a:ext>
                  </a:extLst>
                </p:cNvPr>
                <p:cNvSpPr>
                  <a:spLocks/>
                </p:cNvSpPr>
                <p:nvPr/>
              </p:nvSpPr>
              <p:spPr bwMode="auto">
                <a:xfrm>
                  <a:off x="3902172" y="1482598"/>
                  <a:ext cx="4384480" cy="2009575"/>
                </a:xfrm>
                <a:custGeom>
                  <a:avLst/>
                  <a:gdLst>
                    <a:gd name="T0" fmla="*/ 3672 w 7005"/>
                    <a:gd name="T1" fmla="*/ 0 h 3118"/>
                    <a:gd name="T2" fmla="*/ 7005 w 7005"/>
                    <a:gd name="T3" fmla="*/ 1559 h 3118"/>
                    <a:gd name="T4" fmla="*/ 3019 w 7005"/>
                    <a:gd name="T5" fmla="*/ 3118 h 3118"/>
                    <a:gd name="T6" fmla="*/ 0 w 7005"/>
                    <a:gd name="T7" fmla="*/ 1102 h 3118"/>
                    <a:gd name="T8" fmla="*/ 3672 w 7005"/>
                    <a:gd name="T9" fmla="*/ 0 h 3118"/>
                  </a:gdLst>
                  <a:ahLst/>
                  <a:cxnLst>
                    <a:cxn ang="0">
                      <a:pos x="T0" y="T1"/>
                    </a:cxn>
                    <a:cxn ang="0">
                      <a:pos x="T2" y="T3"/>
                    </a:cxn>
                    <a:cxn ang="0">
                      <a:pos x="T4" y="T5"/>
                    </a:cxn>
                    <a:cxn ang="0">
                      <a:pos x="T6" y="T7"/>
                    </a:cxn>
                    <a:cxn ang="0">
                      <a:pos x="T8" y="T9"/>
                    </a:cxn>
                  </a:cxnLst>
                  <a:rect l="0" t="0" r="r" b="b"/>
                  <a:pathLst>
                    <a:path w="7005" h="3118">
                      <a:moveTo>
                        <a:pt x="3672" y="0"/>
                      </a:moveTo>
                      <a:lnTo>
                        <a:pt x="7005" y="1559"/>
                      </a:lnTo>
                      <a:lnTo>
                        <a:pt x="3019" y="3118"/>
                      </a:lnTo>
                      <a:lnTo>
                        <a:pt x="0" y="1102"/>
                      </a:lnTo>
                      <a:lnTo>
                        <a:pt x="367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2000"/>
                </a:p>
              </p:txBody>
            </p:sp>
          </p:grpSp>
          <p:sp>
            <p:nvSpPr>
              <p:cNvPr id="10" name="Freeform 9">
                <a:extLst>
                  <a:ext uri="{FF2B5EF4-FFF2-40B4-BE49-F238E27FC236}">
                    <a16:creationId xmlns:a16="http://schemas.microsoft.com/office/drawing/2014/main" id="{094667D0-6E2B-0E4B-BA23-15ECA781E8DB}"/>
                  </a:ext>
                </a:extLst>
              </p:cNvPr>
              <p:cNvSpPr>
                <a:spLocks/>
              </p:cNvSpPr>
              <p:nvPr/>
            </p:nvSpPr>
            <p:spPr bwMode="auto">
              <a:xfrm>
                <a:off x="4148271" y="3015196"/>
                <a:ext cx="1081568" cy="1953503"/>
              </a:xfrm>
              <a:custGeom>
                <a:avLst/>
                <a:gdLst>
                  <a:gd name="T0" fmla="*/ 0 w 1728"/>
                  <a:gd name="T1" fmla="*/ 0 h 3031"/>
                  <a:gd name="T2" fmla="*/ 1705 w 1728"/>
                  <a:gd name="T3" fmla="*/ 1334 h 3031"/>
                  <a:gd name="T4" fmla="*/ 1728 w 1728"/>
                  <a:gd name="T5" fmla="*/ 2593 h 3031"/>
                  <a:gd name="T6" fmla="*/ 818 w 1728"/>
                  <a:gd name="T7" fmla="*/ 1795 h 3031"/>
                  <a:gd name="T8" fmla="*/ 900 w 1728"/>
                  <a:gd name="T9" fmla="*/ 3031 h 3031"/>
                  <a:gd name="T10" fmla="*/ 198 w 1728"/>
                  <a:gd name="T11" fmla="*/ 2356 h 3031"/>
                  <a:gd name="T12" fmla="*/ 0 w 1728"/>
                  <a:gd name="T13" fmla="*/ 0 h 3031"/>
                </a:gdLst>
                <a:ahLst/>
                <a:cxnLst>
                  <a:cxn ang="0">
                    <a:pos x="T0" y="T1"/>
                  </a:cxn>
                  <a:cxn ang="0">
                    <a:pos x="T2" y="T3"/>
                  </a:cxn>
                  <a:cxn ang="0">
                    <a:pos x="T4" y="T5"/>
                  </a:cxn>
                  <a:cxn ang="0">
                    <a:pos x="T6" y="T7"/>
                  </a:cxn>
                  <a:cxn ang="0">
                    <a:pos x="T8" y="T9"/>
                  </a:cxn>
                  <a:cxn ang="0">
                    <a:pos x="T10" y="T11"/>
                  </a:cxn>
                  <a:cxn ang="0">
                    <a:pos x="T12" y="T13"/>
                  </a:cxn>
                </a:cxnLst>
                <a:rect l="0" t="0" r="r" b="b"/>
                <a:pathLst>
                  <a:path w="1728" h="3031">
                    <a:moveTo>
                      <a:pt x="0" y="0"/>
                    </a:moveTo>
                    <a:lnTo>
                      <a:pt x="1705" y="1334"/>
                    </a:lnTo>
                    <a:lnTo>
                      <a:pt x="1728" y="2593"/>
                    </a:lnTo>
                    <a:lnTo>
                      <a:pt x="818" y="1795"/>
                    </a:lnTo>
                    <a:lnTo>
                      <a:pt x="900" y="3031"/>
                    </a:lnTo>
                    <a:lnTo>
                      <a:pt x="198" y="2356"/>
                    </a:lnTo>
                    <a:lnTo>
                      <a:pt x="0" y="0"/>
                    </a:lnTo>
                    <a:close/>
                  </a:path>
                </a:pathLst>
              </a:custGeom>
              <a:solidFill>
                <a:srgbClr val="167EB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2000"/>
              </a:p>
            </p:txBody>
          </p:sp>
          <p:sp>
            <p:nvSpPr>
              <p:cNvPr id="11" name="Freeform 10">
                <a:extLst>
                  <a:ext uri="{FF2B5EF4-FFF2-40B4-BE49-F238E27FC236}">
                    <a16:creationId xmlns:a16="http://schemas.microsoft.com/office/drawing/2014/main" id="{33B12140-3D3D-CF46-AE79-F62FAF98740D}"/>
                  </a:ext>
                </a:extLst>
              </p:cNvPr>
              <p:cNvSpPr>
                <a:spLocks/>
              </p:cNvSpPr>
              <p:nvPr/>
            </p:nvSpPr>
            <p:spPr bwMode="auto">
              <a:xfrm>
                <a:off x="4070032" y="2072925"/>
                <a:ext cx="1889614" cy="2322161"/>
              </a:xfrm>
              <a:custGeom>
                <a:avLst/>
                <a:gdLst>
                  <a:gd name="T0" fmla="*/ 0 w 3019"/>
                  <a:gd name="T1" fmla="*/ 0 h 3603"/>
                  <a:gd name="T2" fmla="*/ 3019 w 3019"/>
                  <a:gd name="T3" fmla="*/ 2016 h 3603"/>
                  <a:gd name="T4" fmla="*/ 3012 w 3019"/>
                  <a:gd name="T5" fmla="*/ 3603 h 3603"/>
                  <a:gd name="T6" fmla="*/ 3010 w 3019"/>
                  <a:gd name="T7" fmla="*/ 3603 h 3603"/>
                  <a:gd name="T8" fmla="*/ 1937 w 3019"/>
                  <a:gd name="T9" fmla="*/ 2743 h 3603"/>
                  <a:gd name="T10" fmla="*/ 1937 w 3019"/>
                  <a:gd name="T11" fmla="*/ 2743 h 3603"/>
                  <a:gd name="T12" fmla="*/ 111 w 3019"/>
                  <a:gd name="T13" fmla="*/ 1316 h 3603"/>
                  <a:gd name="T14" fmla="*/ 0 w 3019"/>
                  <a:gd name="T15" fmla="*/ 0 h 36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9" h="3603">
                    <a:moveTo>
                      <a:pt x="0" y="0"/>
                    </a:moveTo>
                    <a:lnTo>
                      <a:pt x="3019" y="2016"/>
                    </a:lnTo>
                    <a:lnTo>
                      <a:pt x="3012" y="3603"/>
                    </a:lnTo>
                    <a:lnTo>
                      <a:pt x="3010" y="3603"/>
                    </a:lnTo>
                    <a:lnTo>
                      <a:pt x="1937" y="2743"/>
                    </a:lnTo>
                    <a:lnTo>
                      <a:pt x="1937" y="2743"/>
                    </a:lnTo>
                    <a:lnTo>
                      <a:pt x="111" y="1316"/>
                    </a:lnTo>
                    <a:lnTo>
                      <a:pt x="0" y="0"/>
                    </a:lnTo>
                    <a:close/>
                  </a:path>
                </a:pathLst>
              </a:custGeom>
              <a:solidFill>
                <a:srgbClr val="167EB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2000"/>
              </a:p>
            </p:txBody>
          </p:sp>
          <p:sp>
            <p:nvSpPr>
              <p:cNvPr id="12" name="Freeform 11">
                <a:extLst>
                  <a:ext uri="{FF2B5EF4-FFF2-40B4-BE49-F238E27FC236}">
                    <a16:creationId xmlns:a16="http://schemas.microsoft.com/office/drawing/2014/main" id="{E66E6233-680A-C240-9962-00C87789B5DC}"/>
                  </a:ext>
                </a:extLst>
              </p:cNvPr>
              <p:cNvSpPr>
                <a:spLocks/>
              </p:cNvSpPr>
              <p:nvPr/>
            </p:nvSpPr>
            <p:spPr bwMode="auto">
              <a:xfrm>
                <a:off x="4738501" y="4334503"/>
                <a:ext cx="1212382" cy="1861983"/>
              </a:xfrm>
              <a:custGeom>
                <a:avLst/>
                <a:gdLst>
                  <a:gd name="T0" fmla="*/ 0 w 1937"/>
                  <a:gd name="T1" fmla="*/ 0 h 2889"/>
                  <a:gd name="T2" fmla="*/ 1926 w 1937"/>
                  <a:gd name="T3" fmla="*/ 1687 h 2889"/>
                  <a:gd name="T4" fmla="*/ 1937 w 1937"/>
                  <a:gd name="T5" fmla="*/ 1682 h 2889"/>
                  <a:gd name="T6" fmla="*/ 1931 w 1937"/>
                  <a:gd name="T7" fmla="*/ 2889 h 2889"/>
                  <a:gd name="T8" fmla="*/ 71 w 1937"/>
                  <a:gd name="T9" fmla="*/ 1096 h 2889"/>
                  <a:gd name="T10" fmla="*/ 0 w 1937"/>
                  <a:gd name="T11" fmla="*/ 0 h 2889"/>
                </a:gdLst>
                <a:ahLst/>
                <a:cxnLst>
                  <a:cxn ang="0">
                    <a:pos x="T0" y="T1"/>
                  </a:cxn>
                  <a:cxn ang="0">
                    <a:pos x="T2" y="T3"/>
                  </a:cxn>
                  <a:cxn ang="0">
                    <a:pos x="T4" y="T5"/>
                  </a:cxn>
                  <a:cxn ang="0">
                    <a:pos x="T6" y="T7"/>
                  </a:cxn>
                  <a:cxn ang="0">
                    <a:pos x="T8" y="T9"/>
                  </a:cxn>
                  <a:cxn ang="0">
                    <a:pos x="T10" y="T11"/>
                  </a:cxn>
                </a:cxnLst>
                <a:rect l="0" t="0" r="r" b="b"/>
                <a:pathLst>
                  <a:path w="1937" h="2889">
                    <a:moveTo>
                      <a:pt x="0" y="0"/>
                    </a:moveTo>
                    <a:lnTo>
                      <a:pt x="1926" y="1687"/>
                    </a:lnTo>
                    <a:lnTo>
                      <a:pt x="1937" y="1682"/>
                    </a:lnTo>
                    <a:lnTo>
                      <a:pt x="1931" y="2889"/>
                    </a:lnTo>
                    <a:lnTo>
                      <a:pt x="71" y="1096"/>
                    </a:lnTo>
                    <a:lnTo>
                      <a:pt x="0" y="0"/>
                    </a:lnTo>
                    <a:close/>
                  </a:path>
                </a:pathLst>
              </a:custGeom>
              <a:solidFill>
                <a:srgbClr val="167EB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2000"/>
              </a:p>
            </p:txBody>
          </p:sp>
          <p:sp>
            <p:nvSpPr>
              <p:cNvPr id="13" name="Freeform 12">
                <a:extLst>
                  <a:ext uri="{FF2B5EF4-FFF2-40B4-BE49-F238E27FC236}">
                    <a16:creationId xmlns:a16="http://schemas.microsoft.com/office/drawing/2014/main" id="{02479EAC-3C8D-A94B-BAEE-EC04BFBBA651}"/>
                  </a:ext>
                </a:extLst>
              </p:cNvPr>
              <p:cNvSpPr>
                <a:spLocks/>
              </p:cNvSpPr>
              <p:nvPr/>
            </p:nvSpPr>
            <p:spPr bwMode="auto">
              <a:xfrm>
                <a:off x="5283666" y="3930397"/>
                <a:ext cx="671599" cy="1405027"/>
              </a:xfrm>
              <a:custGeom>
                <a:avLst/>
                <a:gdLst>
                  <a:gd name="T0" fmla="*/ 0 w 1073"/>
                  <a:gd name="T1" fmla="*/ 0 h 2180"/>
                  <a:gd name="T2" fmla="*/ 1057 w 1073"/>
                  <a:gd name="T3" fmla="*/ 846 h 2180"/>
                  <a:gd name="T4" fmla="*/ 1073 w 1073"/>
                  <a:gd name="T5" fmla="*/ 839 h 2180"/>
                  <a:gd name="T6" fmla="*/ 1066 w 1073"/>
                  <a:gd name="T7" fmla="*/ 2180 h 2180"/>
                  <a:gd name="T8" fmla="*/ 23 w 1073"/>
                  <a:gd name="T9" fmla="*/ 1268 h 2180"/>
                  <a:gd name="T10" fmla="*/ 0 w 1073"/>
                  <a:gd name="T11" fmla="*/ 0 h 2180"/>
                </a:gdLst>
                <a:ahLst/>
                <a:cxnLst>
                  <a:cxn ang="0">
                    <a:pos x="T0" y="T1"/>
                  </a:cxn>
                  <a:cxn ang="0">
                    <a:pos x="T2" y="T3"/>
                  </a:cxn>
                  <a:cxn ang="0">
                    <a:pos x="T4" y="T5"/>
                  </a:cxn>
                  <a:cxn ang="0">
                    <a:pos x="T6" y="T7"/>
                  </a:cxn>
                  <a:cxn ang="0">
                    <a:pos x="T8" y="T9"/>
                  </a:cxn>
                  <a:cxn ang="0">
                    <a:pos x="T10" y="T11"/>
                  </a:cxn>
                </a:cxnLst>
                <a:rect l="0" t="0" r="r" b="b"/>
                <a:pathLst>
                  <a:path w="1073" h="2180">
                    <a:moveTo>
                      <a:pt x="0" y="0"/>
                    </a:moveTo>
                    <a:lnTo>
                      <a:pt x="1057" y="846"/>
                    </a:lnTo>
                    <a:lnTo>
                      <a:pt x="1073" y="839"/>
                    </a:lnTo>
                    <a:lnTo>
                      <a:pt x="1066" y="2180"/>
                    </a:lnTo>
                    <a:lnTo>
                      <a:pt x="23" y="1268"/>
                    </a:lnTo>
                    <a:lnTo>
                      <a:pt x="0" y="0"/>
                    </a:lnTo>
                    <a:close/>
                  </a:path>
                </a:pathLst>
              </a:custGeom>
              <a:solidFill>
                <a:srgbClr val="167EB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2000"/>
              </a:p>
            </p:txBody>
          </p:sp>
          <p:sp>
            <p:nvSpPr>
              <p:cNvPr id="14" name="Freeform 13">
                <a:extLst>
                  <a:ext uri="{FF2B5EF4-FFF2-40B4-BE49-F238E27FC236}">
                    <a16:creationId xmlns:a16="http://schemas.microsoft.com/office/drawing/2014/main" id="{FA85671C-8E49-0449-ADE3-0714F3AA33D5}"/>
                  </a:ext>
                </a:extLst>
              </p:cNvPr>
              <p:cNvSpPr>
                <a:spLocks/>
              </p:cNvSpPr>
              <p:nvPr/>
            </p:nvSpPr>
            <p:spPr bwMode="auto">
              <a:xfrm>
                <a:off x="5955264" y="3009395"/>
                <a:ext cx="908192" cy="1385692"/>
              </a:xfrm>
              <a:custGeom>
                <a:avLst/>
                <a:gdLst>
                  <a:gd name="T0" fmla="*/ 1449 w 1451"/>
                  <a:gd name="T1" fmla="*/ 0 h 2150"/>
                  <a:gd name="T2" fmla="*/ 1451 w 1451"/>
                  <a:gd name="T3" fmla="*/ 2 h 2150"/>
                  <a:gd name="T4" fmla="*/ 1355 w 1451"/>
                  <a:gd name="T5" fmla="*/ 1513 h 2150"/>
                  <a:gd name="T6" fmla="*/ 0 w 1451"/>
                  <a:gd name="T7" fmla="*/ 2150 h 2150"/>
                  <a:gd name="T8" fmla="*/ 7 w 1451"/>
                  <a:gd name="T9" fmla="*/ 563 h 2150"/>
                  <a:gd name="T10" fmla="*/ 1449 w 1451"/>
                  <a:gd name="T11" fmla="*/ 0 h 2150"/>
                </a:gdLst>
                <a:ahLst/>
                <a:cxnLst>
                  <a:cxn ang="0">
                    <a:pos x="T0" y="T1"/>
                  </a:cxn>
                  <a:cxn ang="0">
                    <a:pos x="T2" y="T3"/>
                  </a:cxn>
                  <a:cxn ang="0">
                    <a:pos x="T4" y="T5"/>
                  </a:cxn>
                  <a:cxn ang="0">
                    <a:pos x="T6" y="T7"/>
                  </a:cxn>
                  <a:cxn ang="0">
                    <a:pos x="T8" y="T9"/>
                  </a:cxn>
                  <a:cxn ang="0">
                    <a:pos x="T10" y="T11"/>
                  </a:cxn>
                </a:cxnLst>
                <a:rect l="0" t="0" r="r" b="b"/>
                <a:pathLst>
                  <a:path w="1451" h="2150">
                    <a:moveTo>
                      <a:pt x="1449" y="0"/>
                    </a:moveTo>
                    <a:lnTo>
                      <a:pt x="1451" y="2"/>
                    </a:lnTo>
                    <a:lnTo>
                      <a:pt x="1355" y="1513"/>
                    </a:lnTo>
                    <a:lnTo>
                      <a:pt x="0" y="2150"/>
                    </a:lnTo>
                    <a:lnTo>
                      <a:pt x="7" y="563"/>
                    </a:lnTo>
                    <a:lnTo>
                      <a:pt x="1449" y="0"/>
                    </a:lnTo>
                    <a:close/>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2000"/>
              </a:p>
            </p:txBody>
          </p:sp>
          <p:sp>
            <p:nvSpPr>
              <p:cNvPr id="15" name="Freeform 14">
                <a:extLst>
                  <a:ext uri="{FF2B5EF4-FFF2-40B4-BE49-F238E27FC236}">
                    <a16:creationId xmlns:a16="http://schemas.microsoft.com/office/drawing/2014/main" id="{4E923137-60DB-DC42-837D-918B09027233}"/>
                  </a:ext>
                </a:extLst>
              </p:cNvPr>
              <p:cNvSpPr>
                <a:spLocks/>
              </p:cNvSpPr>
              <p:nvPr/>
            </p:nvSpPr>
            <p:spPr bwMode="auto">
              <a:xfrm>
                <a:off x="7505011" y="3340028"/>
                <a:ext cx="804291" cy="1890986"/>
              </a:xfrm>
              <a:custGeom>
                <a:avLst/>
                <a:gdLst>
                  <a:gd name="T0" fmla="*/ 1285 w 1285"/>
                  <a:gd name="T1" fmla="*/ 0 h 2934"/>
                  <a:gd name="T2" fmla="*/ 921 w 1285"/>
                  <a:gd name="T3" fmla="*/ 2380 h 2934"/>
                  <a:gd name="T4" fmla="*/ 0 w 1285"/>
                  <a:gd name="T5" fmla="*/ 2934 h 2934"/>
                  <a:gd name="T6" fmla="*/ 118 w 1285"/>
                  <a:gd name="T7" fmla="*/ 1800 h 2934"/>
                  <a:gd name="T8" fmla="*/ 118 w 1285"/>
                  <a:gd name="T9" fmla="*/ 1800 h 2934"/>
                  <a:gd name="T10" fmla="*/ 130 w 1285"/>
                  <a:gd name="T11" fmla="*/ 1698 h 2934"/>
                  <a:gd name="T12" fmla="*/ 130 w 1285"/>
                  <a:gd name="T13" fmla="*/ 1700 h 2934"/>
                  <a:gd name="T14" fmla="*/ 246 w 1285"/>
                  <a:gd name="T15" fmla="*/ 480 h 2934"/>
                  <a:gd name="T16" fmla="*/ 1285 w 1285"/>
                  <a:gd name="T17" fmla="*/ 0 h 2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5" h="2934">
                    <a:moveTo>
                      <a:pt x="1285" y="0"/>
                    </a:moveTo>
                    <a:lnTo>
                      <a:pt x="921" y="2380"/>
                    </a:lnTo>
                    <a:lnTo>
                      <a:pt x="0" y="2934"/>
                    </a:lnTo>
                    <a:lnTo>
                      <a:pt x="118" y="1800"/>
                    </a:lnTo>
                    <a:lnTo>
                      <a:pt x="118" y="1800"/>
                    </a:lnTo>
                    <a:lnTo>
                      <a:pt x="130" y="1698"/>
                    </a:lnTo>
                    <a:lnTo>
                      <a:pt x="130" y="1700"/>
                    </a:lnTo>
                    <a:lnTo>
                      <a:pt x="246" y="480"/>
                    </a:lnTo>
                    <a:lnTo>
                      <a:pt x="1285" y="0"/>
                    </a:lnTo>
                    <a:close/>
                  </a:path>
                </a:pathLst>
              </a:custGeom>
              <a:solidFill>
                <a:srgbClr val="0F4F82"/>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IN" sz="2000"/>
              </a:p>
            </p:txBody>
          </p:sp>
          <p:sp>
            <p:nvSpPr>
              <p:cNvPr id="16" name="Freeform 15">
                <a:extLst>
                  <a:ext uri="{FF2B5EF4-FFF2-40B4-BE49-F238E27FC236}">
                    <a16:creationId xmlns:a16="http://schemas.microsoft.com/office/drawing/2014/main" id="{B8343F4B-B6E5-284F-B2A3-0B1123EA240D}"/>
                  </a:ext>
                </a:extLst>
              </p:cNvPr>
              <p:cNvSpPr>
                <a:spLocks/>
              </p:cNvSpPr>
              <p:nvPr/>
            </p:nvSpPr>
            <p:spPr bwMode="auto">
              <a:xfrm>
                <a:off x="5950883" y="2367466"/>
                <a:ext cx="2503629" cy="2970536"/>
              </a:xfrm>
              <a:custGeom>
                <a:avLst/>
                <a:gdLst>
                  <a:gd name="T0" fmla="*/ 4000 w 4000"/>
                  <a:gd name="T1" fmla="*/ 0 h 4609"/>
                  <a:gd name="T2" fmla="*/ 3788 w 4000"/>
                  <a:gd name="T3" fmla="*/ 1382 h 4609"/>
                  <a:gd name="T4" fmla="*/ 2629 w 4000"/>
                  <a:gd name="T5" fmla="*/ 1918 h 4609"/>
                  <a:gd name="T6" fmla="*/ 2499 w 4000"/>
                  <a:gd name="T7" fmla="*/ 3271 h 4609"/>
                  <a:gd name="T8" fmla="*/ 5 w 4000"/>
                  <a:gd name="T9" fmla="*/ 4609 h 4609"/>
                  <a:gd name="T10" fmla="*/ 0 w 4000"/>
                  <a:gd name="T11" fmla="*/ 4605 h 4609"/>
                  <a:gd name="T12" fmla="*/ 7 w 4000"/>
                  <a:gd name="T13" fmla="*/ 3264 h 4609"/>
                  <a:gd name="T14" fmla="*/ 1467 w 4000"/>
                  <a:gd name="T15" fmla="*/ 2580 h 4609"/>
                  <a:gd name="T16" fmla="*/ 1569 w 4000"/>
                  <a:gd name="T17" fmla="*/ 950 h 4609"/>
                  <a:gd name="T18" fmla="*/ 4000 w 4000"/>
                  <a:gd name="T19" fmla="*/ 0 h 4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0" h="4609">
                    <a:moveTo>
                      <a:pt x="4000" y="0"/>
                    </a:moveTo>
                    <a:lnTo>
                      <a:pt x="3788" y="1382"/>
                    </a:lnTo>
                    <a:lnTo>
                      <a:pt x="2629" y="1918"/>
                    </a:lnTo>
                    <a:lnTo>
                      <a:pt x="2499" y="3271"/>
                    </a:lnTo>
                    <a:lnTo>
                      <a:pt x="5" y="4609"/>
                    </a:lnTo>
                    <a:lnTo>
                      <a:pt x="0" y="4605"/>
                    </a:lnTo>
                    <a:lnTo>
                      <a:pt x="7" y="3264"/>
                    </a:lnTo>
                    <a:lnTo>
                      <a:pt x="1467" y="2580"/>
                    </a:lnTo>
                    <a:lnTo>
                      <a:pt x="1569" y="950"/>
                    </a:lnTo>
                    <a:lnTo>
                      <a:pt x="4000" y="0"/>
                    </a:lnTo>
                    <a:close/>
                  </a:path>
                </a:pathLst>
              </a:custGeom>
              <a:solidFill>
                <a:srgbClr val="084E8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2000"/>
              </a:p>
            </p:txBody>
          </p:sp>
          <p:sp>
            <p:nvSpPr>
              <p:cNvPr id="17" name="Freeform 16">
                <a:extLst>
                  <a:ext uri="{FF2B5EF4-FFF2-40B4-BE49-F238E27FC236}">
                    <a16:creationId xmlns:a16="http://schemas.microsoft.com/office/drawing/2014/main" id="{864C0D22-7DEB-4D44-B92D-B4EE5C14E22F}"/>
                  </a:ext>
                </a:extLst>
              </p:cNvPr>
              <p:cNvSpPr>
                <a:spLocks/>
              </p:cNvSpPr>
              <p:nvPr/>
            </p:nvSpPr>
            <p:spPr bwMode="auto">
              <a:xfrm>
                <a:off x="5947128" y="4557503"/>
                <a:ext cx="1559761" cy="1638983"/>
              </a:xfrm>
              <a:custGeom>
                <a:avLst/>
                <a:gdLst>
                  <a:gd name="T0" fmla="*/ 2492 w 2492"/>
                  <a:gd name="T1" fmla="*/ 0 h 2543"/>
                  <a:gd name="T2" fmla="*/ 2373 w 2492"/>
                  <a:gd name="T3" fmla="*/ 1116 h 2543"/>
                  <a:gd name="T4" fmla="*/ 0 w 2492"/>
                  <a:gd name="T5" fmla="*/ 2543 h 2543"/>
                  <a:gd name="T6" fmla="*/ 6 w 2492"/>
                  <a:gd name="T7" fmla="*/ 1336 h 2543"/>
                  <a:gd name="T8" fmla="*/ 2492 w 2492"/>
                  <a:gd name="T9" fmla="*/ 0 h 2543"/>
                </a:gdLst>
                <a:ahLst/>
                <a:cxnLst>
                  <a:cxn ang="0">
                    <a:pos x="T0" y="T1"/>
                  </a:cxn>
                  <a:cxn ang="0">
                    <a:pos x="T2" y="T3"/>
                  </a:cxn>
                  <a:cxn ang="0">
                    <a:pos x="T4" y="T5"/>
                  </a:cxn>
                  <a:cxn ang="0">
                    <a:pos x="T6" y="T7"/>
                  </a:cxn>
                  <a:cxn ang="0">
                    <a:pos x="T8" y="T9"/>
                  </a:cxn>
                </a:cxnLst>
                <a:rect l="0" t="0" r="r" b="b"/>
                <a:pathLst>
                  <a:path w="2492" h="2543">
                    <a:moveTo>
                      <a:pt x="2492" y="0"/>
                    </a:moveTo>
                    <a:lnTo>
                      <a:pt x="2373" y="1116"/>
                    </a:lnTo>
                    <a:lnTo>
                      <a:pt x="0" y="2543"/>
                    </a:lnTo>
                    <a:lnTo>
                      <a:pt x="6" y="1336"/>
                    </a:lnTo>
                    <a:lnTo>
                      <a:pt x="2492" y="0"/>
                    </a:lnTo>
                    <a:close/>
                  </a:path>
                </a:pathLst>
              </a:custGeom>
              <a:solidFill>
                <a:srgbClr val="0F4F82"/>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IN" sz="2000"/>
              </a:p>
            </p:txBody>
          </p:sp>
          <p:sp>
            <p:nvSpPr>
              <p:cNvPr id="18" name="Freeform 17">
                <a:extLst>
                  <a:ext uri="{FF2B5EF4-FFF2-40B4-BE49-F238E27FC236}">
                    <a16:creationId xmlns:a16="http://schemas.microsoft.com/office/drawing/2014/main" id="{C5D8B10E-1947-CC44-9A80-132FCD811498}"/>
                  </a:ext>
                </a:extLst>
              </p:cNvPr>
              <p:cNvSpPr>
                <a:spLocks/>
              </p:cNvSpPr>
              <p:nvPr/>
            </p:nvSpPr>
            <p:spPr bwMode="auto">
              <a:xfrm>
                <a:off x="6230038" y="2018787"/>
                <a:ext cx="2224474" cy="960961"/>
              </a:xfrm>
              <a:custGeom>
                <a:avLst/>
                <a:gdLst>
                  <a:gd name="T0" fmla="*/ 2399 w 3554"/>
                  <a:gd name="T1" fmla="*/ 0 h 1491"/>
                  <a:gd name="T2" fmla="*/ 3554 w 3554"/>
                  <a:gd name="T3" fmla="*/ 541 h 1491"/>
                  <a:gd name="T4" fmla="*/ 1123 w 3554"/>
                  <a:gd name="T5" fmla="*/ 1491 h 1491"/>
                  <a:gd name="T6" fmla="*/ 1123 w 3554"/>
                  <a:gd name="T7" fmla="*/ 1480 h 1491"/>
                  <a:gd name="T8" fmla="*/ 0 w 3554"/>
                  <a:gd name="T9" fmla="*/ 821 h 1491"/>
                  <a:gd name="T10" fmla="*/ 2399 w 3554"/>
                  <a:gd name="T11" fmla="*/ 0 h 1491"/>
                </a:gdLst>
                <a:ahLst/>
                <a:cxnLst>
                  <a:cxn ang="0">
                    <a:pos x="T0" y="T1"/>
                  </a:cxn>
                  <a:cxn ang="0">
                    <a:pos x="T2" y="T3"/>
                  </a:cxn>
                  <a:cxn ang="0">
                    <a:pos x="T4" y="T5"/>
                  </a:cxn>
                  <a:cxn ang="0">
                    <a:pos x="T6" y="T7"/>
                  </a:cxn>
                  <a:cxn ang="0">
                    <a:pos x="T8" y="T9"/>
                  </a:cxn>
                  <a:cxn ang="0">
                    <a:pos x="T10" y="T11"/>
                  </a:cxn>
                </a:cxnLst>
                <a:rect l="0" t="0" r="r" b="b"/>
                <a:pathLst>
                  <a:path w="3554" h="1491">
                    <a:moveTo>
                      <a:pt x="2399" y="0"/>
                    </a:moveTo>
                    <a:lnTo>
                      <a:pt x="3554" y="541"/>
                    </a:lnTo>
                    <a:lnTo>
                      <a:pt x="1123" y="1491"/>
                    </a:lnTo>
                    <a:lnTo>
                      <a:pt x="1123" y="1480"/>
                    </a:lnTo>
                    <a:lnTo>
                      <a:pt x="0" y="821"/>
                    </a:lnTo>
                    <a:lnTo>
                      <a:pt x="2399" y="0"/>
                    </a:lnTo>
                    <a:close/>
                  </a:path>
                </a:pathLst>
              </a:custGeom>
              <a:solidFill>
                <a:srgbClr val="0D5DA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2000"/>
              </a:p>
            </p:txBody>
          </p:sp>
          <p:sp>
            <p:nvSpPr>
              <p:cNvPr id="19" name="Freeform 18">
                <a:extLst>
                  <a:ext uri="{FF2B5EF4-FFF2-40B4-BE49-F238E27FC236}">
                    <a16:creationId xmlns:a16="http://schemas.microsoft.com/office/drawing/2014/main" id="{56F81175-85C5-EE4D-A987-7136B129BADD}"/>
                  </a:ext>
                </a:extLst>
              </p:cNvPr>
              <p:cNvSpPr>
                <a:spLocks/>
              </p:cNvSpPr>
              <p:nvPr/>
            </p:nvSpPr>
            <p:spPr bwMode="auto">
              <a:xfrm>
                <a:off x="4070032" y="1819634"/>
                <a:ext cx="2792172" cy="1552619"/>
              </a:xfrm>
              <a:custGeom>
                <a:avLst/>
                <a:gdLst>
                  <a:gd name="T0" fmla="*/ 1309 w 4461"/>
                  <a:gd name="T1" fmla="*/ 0 h 2409"/>
                  <a:gd name="T2" fmla="*/ 4461 w 4461"/>
                  <a:gd name="T3" fmla="*/ 1846 h 2409"/>
                  <a:gd name="T4" fmla="*/ 3019 w 4461"/>
                  <a:gd name="T5" fmla="*/ 2409 h 2409"/>
                  <a:gd name="T6" fmla="*/ 0 w 4461"/>
                  <a:gd name="T7" fmla="*/ 393 h 2409"/>
                  <a:gd name="T8" fmla="*/ 1309 w 4461"/>
                  <a:gd name="T9" fmla="*/ 0 h 2409"/>
                </a:gdLst>
                <a:ahLst/>
                <a:cxnLst>
                  <a:cxn ang="0">
                    <a:pos x="T0" y="T1"/>
                  </a:cxn>
                  <a:cxn ang="0">
                    <a:pos x="T2" y="T3"/>
                  </a:cxn>
                  <a:cxn ang="0">
                    <a:pos x="T4" y="T5"/>
                  </a:cxn>
                  <a:cxn ang="0">
                    <a:pos x="T6" y="T7"/>
                  </a:cxn>
                  <a:cxn ang="0">
                    <a:pos x="T8" y="T9"/>
                  </a:cxn>
                </a:cxnLst>
                <a:rect l="0" t="0" r="r" b="b"/>
                <a:pathLst>
                  <a:path w="4461" h="2409">
                    <a:moveTo>
                      <a:pt x="1309" y="0"/>
                    </a:moveTo>
                    <a:lnTo>
                      <a:pt x="4461" y="1846"/>
                    </a:lnTo>
                    <a:lnTo>
                      <a:pt x="3019" y="2409"/>
                    </a:lnTo>
                    <a:lnTo>
                      <a:pt x="0" y="393"/>
                    </a:lnTo>
                    <a:lnTo>
                      <a:pt x="1309" y="0"/>
                    </a:lnTo>
                    <a:close/>
                  </a:path>
                </a:pathLst>
              </a:custGeom>
              <a:solidFill>
                <a:srgbClr val="0D5DA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2000"/>
              </a:p>
            </p:txBody>
          </p:sp>
          <p:sp>
            <p:nvSpPr>
              <p:cNvPr id="20" name="Freeform 19">
                <a:extLst>
                  <a:ext uri="{FF2B5EF4-FFF2-40B4-BE49-F238E27FC236}">
                    <a16:creationId xmlns:a16="http://schemas.microsoft.com/office/drawing/2014/main" id="{84FE962C-52DD-8146-9D15-0498B22B6C9C}"/>
                  </a:ext>
                </a:extLst>
              </p:cNvPr>
              <p:cNvSpPr>
                <a:spLocks/>
              </p:cNvSpPr>
              <p:nvPr/>
            </p:nvSpPr>
            <p:spPr bwMode="auto">
              <a:xfrm>
                <a:off x="4977597" y="1362678"/>
                <a:ext cx="2665739" cy="1139490"/>
              </a:xfrm>
              <a:custGeom>
                <a:avLst/>
                <a:gdLst>
                  <a:gd name="T0" fmla="*/ 2222 w 4259"/>
                  <a:gd name="T1" fmla="*/ 0 h 1768"/>
                  <a:gd name="T2" fmla="*/ 4259 w 4259"/>
                  <a:gd name="T3" fmla="*/ 952 h 1768"/>
                  <a:gd name="T4" fmla="*/ 1878 w 4259"/>
                  <a:gd name="T5" fmla="*/ 1768 h 1768"/>
                  <a:gd name="T6" fmla="*/ 0 w 4259"/>
                  <a:gd name="T7" fmla="*/ 666 h 1768"/>
                  <a:gd name="T8" fmla="*/ 2222 w 4259"/>
                  <a:gd name="T9" fmla="*/ 0 h 1768"/>
                </a:gdLst>
                <a:ahLst/>
                <a:cxnLst>
                  <a:cxn ang="0">
                    <a:pos x="T0" y="T1"/>
                  </a:cxn>
                  <a:cxn ang="0">
                    <a:pos x="T2" y="T3"/>
                  </a:cxn>
                  <a:cxn ang="0">
                    <a:pos x="T4" y="T5"/>
                  </a:cxn>
                  <a:cxn ang="0">
                    <a:pos x="T6" y="T7"/>
                  </a:cxn>
                  <a:cxn ang="0">
                    <a:pos x="T8" y="T9"/>
                  </a:cxn>
                </a:cxnLst>
                <a:rect l="0" t="0" r="r" b="b"/>
                <a:pathLst>
                  <a:path w="4259" h="1768">
                    <a:moveTo>
                      <a:pt x="2222" y="0"/>
                    </a:moveTo>
                    <a:lnTo>
                      <a:pt x="4259" y="952"/>
                    </a:lnTo>
                    <a:lnTo>
                      <a:pt x="1878" y="1768"/>
                    </a:lnTo>
                    <a:lnTo>
                      <a:pt x="0" y="666"/>
                    </a:lnTo>
                    <a:lnTo>
                      <a:pt x="2222" y="0"/>
                    </a:lnTo>
                    <a:close/>
                  </a:path>
                </a:pathLst>
              </a:custGeom>
              <a:solidFill>
                <a:srgbClr val="0D5DA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2000"/>
              </a:p>
            </p:txBody>
          </p:sp>
        </p:grpSp>
        <p:sp>
          <p:nvSpPr>
            <p:cNvPr id="24" name="TextBox 23">
              <a:extLst>
                <a:ext uri="{FF2B5EF4-FFF2-40B4-BE49-F238E27FC236}">
                  <a16:creationId xmlns:a16="http://schemas.microsoft.com/office/drawing/2014/main" id="{A61628B6-F4D9-D24A-9806-B893F44F5A6A}"/>
                </a:ext>
              </a:extLst>
            </p:cNvPr>
            <p:cNvSpPr txBox="1"/>
            <p:nvPr/>
          </p:nvSpPr>
          <p:spPr>
            <a:xfrm>
              <a:off x="3721463" y="3020539"/>
              <a:ext cx="2698175" cy="646331"/>
            </a:xfrm>
            <a:prstGeom prst="rect">
              <a:avLst/>
            </a:prstGeom>
            <a:noFill/>
            <a:scene3d>
              <a:camera prst="perspectiveContrastingLeftFacing">
                <a:rot lat="2400000" lon="3000000" rev="21594000"/>
              </a:camera>
              <a:lightRig rig="threePt" dir="t"/>
            </a:scene3d>
            <a:sp3d/>
          </p:spPr>
          <p:txBody>
            <a:bodyPr wrap="none" rtlCol="0">
              <a:spAutoFit/>
            </a:bodyPr>
            <a:lstStyle/>
            <a:p>
              <a:r>
                <a:rPr lang="en-IN" sz="3600" b="1" dirty="0">
                  <a:solidFill>
                    <a:schemeClr val="bg1"/>
                  </a:solidFill>
                  <a:latin typeface="Arial" pitchFamily="34" charset="0"/>
                  <a:cs typeface="Arial" pitchFamily="34" charset="0"/>
                </a:rPr>
                <a:t>REAL-TIME</a:t>
              </a:r>
            </a:p>
          </p:txBody>
        </p:sp>
        <p:sp>
          <p:nvSpPr>
            <p:cNvPr id="25" name="TextBox 24">
              <a:extLst>
                <a:ext uri="{FF2B5EF4-FFF2-40B4-BE49-F238E27FC236}">
                  <a16:creationId xmlns:a16="http://schemas.microsoft.com/office/drawing/2014/main" id="{E992FE9B-C9B4-2949-A327-6514F213E7AC}"/>
                </a:ext>
              </a:extLst>
            </p:cNvPr>
            <p:cNvSpPr txBox="1"/>
            <p:nvPr/>
          </p:nvSpPr>
          <p:spPr>
            <a:xfrm>
              <a:off x="4239755" y="3413929"/>
              <a:ext cx="869149" cy="707886"/>
            </a:xfrm>
            <a:prstGeom prst="rect">
              <a:avLst/>
            </a:prstGeom>
            <a:noFill/>
            <a:scene3d>
              <a:camera prst="perspectiveContrastingLeftFacing">
                <a:rot lat="2400000" lon="3000000" rev="21594000"/>
              </a:camera>
              <a:lightRig rig="threePt" dir="t"/>
            </a:scene3d>
            <a:sp3d/>
          </p:spPr>
          <p:txBody>
            <a:bodyPr wrap="none" rtlCol="0">
              <a:spAutoFit/>
            </a:bodyPr>
            <a:lstStyle/>
            <a:p>
              <a:r>
                <a:rPr lang="en-IN" sz="4000" b="1" dirty="0">
                  <a:solidFill>
                    <a:schemeClr val="bg1"/>
                  </a:solidFill>
                  <a:latin typeface="Arial" pitchFamily="34" charset="0"/>
                  <a:cs typeface="Arial" pitchFamily="34" charset="0"/>
                </a:rPr>
                <a:t>2G</a:t>
              </a:r>
            </a:p>
          </p:txBody>
        </p:sp>
        <p:sp>
          <p:nvSpPr>
            <p:cNvPr id="26" name="TextBox 25">
              <a:extLst>
                <a:ext uri="{FF2B5EF4-FFF2-40B4-BE49-F238E27FC236}">
                  <a16:creationId xmlns:a16="http://schemas.microsoft.com/office/drawing/2014/main" id="{97D80B28-4E73-A74C-AA04-7649CF4BD0AE}"/>
                </a:ext>
              </a:extLst>
            </p:cNvPr>
            <p:cNvSpPr txBox="1"/>
            <p:nvPr/>
          </p:nvSpPr>
          <p:spPr>
            <a:xfrm>
              <a:off x="4596153" y="4702422"/>
              <a:ext cx="1531958" cy="707886"/>
            </a:xfrm>
            <a:prstGeom prst="rect">
              <a:avLst/>
            </a:prstGeom>
            <a:noFill/>
            <a:scene3d>
              <a:camera prst="perspectiveContrastingLeftFacing">
                <a:rot lat="2400000" lon="3000000" rev="21594000"/>
              </a:camera>
              <a:lightRig rig="threePt" dir="t"/>
            </a:scene3d>
            <a:sp3d/>
          </p:spPr>
          <p:txBody>
            <a:bodyPr wrap="none" rtlCol="0">
              <a:spAutoFit/>
            </a:bodyPr>
            <a:lstStyle/>
            <a:p>
              <a:r>
                <a:rPr lang="en-IN" sz="4000" b="1" dirty="0">
                  <a:solidFill>
                    <a:schemeClr val="bg1"/>
                  </a:solidFill>
                  <a:latin typeface="Arial" pitchFamily="34" charset="0"/>
                  <a:cs typeface="Arial" pitchFamily="34" charset="0"/>
                </a:rPr>
                <a:t>DATA</a:t>
              </a:r>
            </a:p>
          </p:txBody>
        </p:sp>
        <p:sp>
          <p:nvSpPr>
            <p:cNvPr id="27" name="TextBox 26">
              <a:extLst>
                <a:ext uri="{FF2B5EF4-FFF2-40B4-BE49-F238E27FC236}">
                  <a16:creationId xmlns:a16="http://schemas.microsoft.com/office/drawing/2014/main" id="{026E0E95-578B-2946-9AA5-3AF46D1E56AB}"/>
                </a:ext>
              </a:extLst>
            </p:cNvPr>
            <p:cNvSpPr txBox="1"/>
            <p:nvPr/>
          </p:nvSpPr>
          <p:spPr>
            <a:xfrm rot="198355">
              <a:off x="7279645" y="3611472"/>
              <a:ext cx="869149" cy="707886"/>
            </a:xfrm>
            <a:prstGeom prst="rect">
              <a:avLst/>
            </a:prstGeom>
            <a:noFill/>
            <a:scene3d>
              <a:camera prst="perspectiveContrastingRightFacing" fov="0">
                <a:rot lat="1200000" lon="18300000" rev="0"/>
              </a:camera>
              <a:lightRig rig="threePt" dir="t"/>
            </a:scene3d>
            <a:sp3d/>
          </p:spPr>
          <p:txBody>
            <a:bodyPr wrap="none" rtlCol="0">
              <a:spAutoFit/>
            </a:bodyPr>
            <a:lstStyle/>
            <a:p>
              <a:r>
                <a:rPr lang="en-IN" sz="4000" b="1" dirty="0">
                  <a:solidFill>
                    <a:schemeClr val="bg1"/>
                  </a:solidFill>
                  <a:latin typeface="Arial" pitchFamily="34" charset="0"/>
                  <a:cs typeface="Arial" pitchFamily="34" charset="0"/>
                </a:rPr>
                <a:t>5G</a:t>
              </a:r>
            </a:p>
          </p:txBody>
        </p:sp>
        <p:sp>
          <p:nvSpPr>
            <p:cNvPr id="33" name="TextBox 32">
              <a:extLst>
                <a:ext uri="{FF2B5EF4-FFF2-40B4-BE49-F238E27FC236}">
                  <a16:creationId xmlns:a16="http://schemas.microsoft.com/office/drawing/2014/main" id="{254800AA-BBF3-E747-A955-E1E694D8EA8B}"/>
                </a:ext>
              </a:extLst>
            </p:cNvPr>
            <p:cNvSpPr txBox="1"/>
            <p:nvPr/>
          </p:nvSpPr>
          <p:spPr>
            <a:xfrm rot="198355">
              <a:off x="5812456" y="4301424"/>
              <a:ext cx="938077" cy="769441"/>
            </a:xfrm>
            <a:prstGeom prst="rect">
              <a:avLst/>
            </a:prstGeom>
            <a:noFill/>
            <a:scene3d>
              <a:camera prst="perspectiveContrastingRightFacing" fov="0">
                <a:rot lat="1200000" lon="18300000" rev="0"/>
              </a:camera>
              <a:lightRig rig="threePt" dir="t"/>
            </a:scene3d>
            <a:sp3d/>
          </p:spPr>
          <p:txBody>
            <a:bodyPr wrap="none" rtlCol="0">
              <a:spAutoFit/>
            </a:bodyPr>
            <a:lstStyle/>
            <a:p>
              <a:r>
                <a:rPr lang="en-IN" sz="4400" b="1" dirty="0">
                  <a:solidFill>
                    <a:schemeClr val="bg1"/>
                  </a:solidFill>
                  <a:latin typeface="Arial" pitchFamily="34" charset="0"/>
                  <a:cs typeface="Arial" pitchFamily="34" charset="0"/>
                </a:rPr>
                <a:t>3G</a:t>
              </a:r>
            </a:p>
          </p:txBody>
        </p:sp>
        <p:sp>
          <p:nvSpPr>
            <p:cNvPr id="34" name="TextBox 33">
              <a:extLst>
                <a:ext uri="{FF2B5EF4-FFF2-40B4-BE49-F238E27FC236}">
                  <a16:creationId xmlns:a16="http://schemas.microsoft.com/office/drawing/2014/main" id="{85C7484B-E3F9-754A-9B45-062FAC1DE8CD}"/>
                </a:ext>
              </a:extLst>
            </p:cNvPr>
            <p:cNvSpPr txBox="1"/>
            <p:nvPr/>
          </p:nvSpPr>
          <p:spPr>
            <a:xfrm rot="198355">
              <a:off x="5774795" y="1926706"/>
              <a:ext cx="869149" cy="707886"/>
            </a:xfrm>
            <a:prstGeom prst="rect">
              <a:avLst/>
            </a:prstGeom>
            <a:noFill/>
            <a:scene3d>
              <a:camera prst="isometricOffAxis1Top">
                <a:rot lat="19200000" lon="18600000" rev="3458552"/>
              </a:camera>
              <a:lightRig rig="threePt" dir="t"/>
            </a:scene3d>
            <a:sp3d/>
          </p:spPr>
          <p:txBody>
            <a:bodyPr wrap="none" rtlCol="0">
              <a:spAutoFit/>
            </a:bodyPr>
            <a:lstStyle/>
            <a:p>
              <a:r>
                <a:rPr lang="en-IN" sz="4000" b="1" dirty="0">
                  <a:solidFill>
                    <a:schemeClr val="bg1"/>
                  </a:solidFill>
                  <a:latin typeface="Arial" pitchFamily="34" charset="0"/>
                  <a:cs typeface="Arial" pitchFamily="34" charset="0"/>
                </a:rPr>
                <a:t>4G</a:t>
              </a:r>
            </a:p>
          </p:txBody>
        </p:sp>
      </p:grpSp>
      <p:sp>
        <p:nvSpPr>
          <p:cNvPr id="5" name="Rectangle 4">
            <a:extLst>
              <a:ext uri="{FF2B5EF4-FFF2-40B4-BE49-F238E27FC236}">
                <a16:creationId xmlns:a16="http://schemas.microsoft.com/office/drawing/2014/main" id="{D6B11ED1-F333-144C-ABC7-88A869FC194A}"/>
              </a:ext>
            </a:extLst>
          </p:cNvPr>
          <p:cNvSpPr/>
          <p:nvPr/>
        </p:nvSpPr>
        <p:spPr>
          <a:xfrm>
            <a:off x="6202645" y="2186496"/>
            <a:ext cx="5392779" cy="2862322"/>
          </a:xfrm>
          <a:prstGeom prst="rect">
            <a:avLst/>
          </a:prstGeom>
        </p:spPr>
        <p:txBody>
          <a:bodyPr wrap="square">
            <a:spAutoFit/>
          </a:bodyPr>
          <a:lstStyle/>
          <a:p>
            <a:r>
              <a:rPr lang="en-US" sz="2000" dirty="0">
                <a:solidFill>
                  <a:schemeClr val="bg1"/>
                </a:solidFill>
              </a:rPr>
              <a:t>A </a:t>
            </a:r>
            <a:r>
              <a:rPr lang="en-US" sz="2000" dirty="0">
                <a:solidFill>
                  <a:srgbClr val="00B0F0"/>
                </a:solidFill>
              </a:rPr>
              <a:t>flexible open-API platform </a:t>
            </a:r>
            <a:r>
              <a:rPr lang="en-US" sz="2000" dirty="0">
                <a:solidFill>
                  <a:schemeClr val="bg1"/>
                </a:solidFill>
              </a:rPr>
              <a:t>that harmonizes </a:t>
            </a:r>
            <a:r>
              <a:rPr lang="en-US" sz="2000" b="1" dirty="0">
                <a:solidFill>
                  <a:srgbClr val="00B0F0"/>
                </a:solidFill>
              </a:rPr>
              <a:t>ALL-G</a:t>
            </a:r>
            <a:r>
              <a:rPr lang="en-US" sz="2000" dirty="0">
                <a:solidFill>
                  <a:schemeClr val="bg1"/>
                </a:solidFill>
              </a:rPr>
              <a:t> services; can </a:t>
            </a:r>
            <a:r>
              <a:rPr lang="en-US" sz="2000" b="1" dirty="0">
                <a:solidFill>
                  <a:schemeClr val="bg1"/>
                </a:solidFill>
              </a:rPr>
              <a:t>take in data</a:t>
            </a:r>
            <a:r>
              <a:rPr lang="en-US" sz="2000" dirty="0">
                <a:solidFill>
                  <a:schemeClr val="bg1"/>
                </a:solidFill>
              </a:rPr>
              <a:t>, distribute across a mesh network in real-time and </a:t>
            </a:r>
            <a:r>
              <a:rPr lang="en-US" sz="2000" b="1" dirty="0">
                <a:solidFill>
                  <a:srgbClr val="00B0F0"/>
                </a:solidFill>
              </a:rPr>
              <a:t>extract</a:t>
            </a:r>
            <a:r>
              <a:rPr lang="en-US" sz="2000" b="1" dirty="0">
                <a:solidFill>
                  <a:schemeClr val="bg1"/>
                </a:solidFill>
              </a:rPr>
              <a:t> </a:t>
            </a:r>
            <a:r>
              <a:rPr lang="en-US" sz="2000" b="1" dirty="0">
                <a:solidFill>
                  <a:srgbClr val="00B0F0"/>
                </a:solidFill>
              </a:rPr>
              <a:t>data </a:t>
            </a:r>
            <a:r>
              <a:rPr lang="en-US" sz="2000" dirty="0">
                <a:solidFill>
                  <a:srgbClr val="00B0F0"/>
                </a:solidFill>
              </a:rPr>
              <a:t>in order to effect real-time services</a:t>
            </a:r>
            <a:r>
              <a:rPr lang="en-US" sz="2000" dirty="0">
                <a:solidFill>
                  <a:schemeClr val="bg1"/>
                </a:solidFill>
              </a:rPr>
              <a:t>. </a:t>
            </a:r>
          </a:p>
          <a:p>
            <a:endParaRPr lang="en-US" sz="2000" dirty="0">
              <a:solidFill>
                <a:schemeClr val="bg1"/>
              </a:solidFill>
            </a:endParaRPr>
          </a:p>
          <a:p>
            <a:r>
              <a:rPr lang="en-US" sz="2000" dirty="0">
                <a:solidFill>
                  <a:schemeClr val="bg1"/>
                </a:solidFill>
              </a:rPr>
              <a:t>It can help carriers build new value-added services and </a:t>
            </a:r>
            <a:r>
              <a:rPr lang="en-US" sz="2000" dirty="0">
                <a:solidFill>
                  <a:srgbClr val="00B0F0"/>
                </a:solidFill>
              </a:rPr>
              <a:t>new streams of revenue.</a:t>
            </a:r>
            <a:endParaRPr lang="en-GB" sz="2000" dirty="0">
              <a:solidFill>
                <a:srgbClr val="00B0F0"/>
              </a:solidFill>
            </a:endParaRPr>
          </a:p>
        </p:txBody>
      </p:sp>
    </p:spTree>
    <p:extLst>
      <p:ext uri="{BB962C8B-B14F-4D97-AF65-F5344CB8AC3E}">
        <p14:creationId xmlns:p14="http://schemas.microsoft.com/office/powerpoint/2010/main" val="165120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 0 L -0.25 0 E" pathEditMode="relative" ptsTypes="">
                                      <p:cBhvr>
                                        <p:cTn id="6" dur="2000" fill="hold"/>
                                        <p:tgtEl>
                                          <p:spTgt spid="2"/>
                                        </p:tgtEl>
                                        <p:attrNameLst>
                                          <p:attrName>ppt_x</p:attrName>
                                          <p:attrName>ppt_y</p:attrName>
                                        </p:attrNameLst>
                                      </p:cBhvr>
                                    </p:animMotion>
                                  </p:childTnLst>
                                </p:cTn>
                              </p:par>
                            </p:childTnLst>
                          </p:cTn>
                        </p:par>
                        <p:par>
                          <p:cTn id="7" fill="hold">
                            <p:stCondLst>
                              <p:cond delay="2000"/>
                            </p:stCondLst>
                            <p:childTnLst>
                              <p:par>
                                <p:cTn id="8" presetID="9"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C7590171-B530-0D4B-B060-F450B499D233}"/>
              </a:ext>
            </a:extLst>
          </p:cNvPr>
          <p:cNvSpPr/>
          <p:nvPr/>
        </p:nvSpPr>
        <p:spPr>
          <a:xfrm>
            <a:off x="5772" y="980728"/>
            <a:ext cx="12192000" cy="5314421"/>
          </a:xfrm>
          <a:prstGeom prst="rect">
            <a:avLst/>
          </a:prstGeom>
          <a:solidFill>
            <a:srgbClr val="000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 name="Group 48">
            <a:extLst>
              <a:ext uri="{FF2B5EF4-FFF2-40B4-BE49-F238E27FC236}">
                <a16:creationId xmlns:a16="http://schemas.microsoft.com/office/drawing/2014/main" id="{F9C07751-7082-ED46-BF5C-31C281D46CAD}"/>
              </a:ext>
            </a:extLst>
          </p:cNvPr>
          <p:cNvGrpSpPr/>
          <p:nvPr/>
        </p:nvGrpSpPr>
        <p:grpSpPr>
          <a:xfrm>
            <a:off x="3995071" y="1409701"/>
            <a:ext cx="4201858" cy="4734177"/>
            <a:chOff x="1593181" y="1409700"/>
            <a:chExt cx="4201858" cy="4734177"/>
          </a:xfrm>
        </p:grpSpPr>
        <p:grpSp>
          <p:nvGrpSpPr>
            <p:cNvPr id="50" name="Group 49">
              <a:extLst>
                <a:ext uri="{FF2B5EF4-FFF2-40B4-BE49-F238E27FC236}">
                  <a16:creationId xmlns:a16="http://schemas.microsoft.com/office/drawing/2014/main" id="{2A51BA32-4F0D-6946-A2EE-EB7AF58B13B4}"/>
                </a:ext>
              </a:extLst>
            </p:cNvPr>
            <p:cNvGrpSpPr/>
            <p:nvPr/>
          </p:nvGrpSpPr>
          <p:grpSpPr>
            <a:xfrm>
              <a:off x="1676192" y="1485164"/>
              <a:ext cx="4026781" cy="4008671"/>
              <a:chOff x="1676192" y="1485164"/>
              <a:chExt cx="4026781" cy="4008671"/>
            </a:xfrm>
          </p:grpSpPr>
          <p:sp>
            <p:nvSpPr>
              <p:cNvPr id="60" name="Freeform 6">
                <a:extLst>
                  <a:ext uri="{FF2B5EF4-FFF2-40B4-BE49-F238E27FC236}">
                    <a16:creationId xmlns:a16="http://schemas.microsoft.com/office/drawing/2014/main" id="{94CBA4F3-EB03-0040-A01E-EE3E47BD4C9D}"/>
                  </a:ext>
                </a:extLst>
              </p:cNvPr>
              <p:cNvSpPr>
                <a:spLocks/>
              </p:cNvSpPr>
              <p:nvPr/>
            </p:nvSpPr>
            <p:spPr bwMode="auto">
              <a:xfrm>
                <a:off x="3854095" y="3183114"/>
                <a:ext cx="1848878" cy="2310721"/>
              </a:xfrm>
              <a:custGeom>
                <a:avLst/>
                <a:gdLst/>
                <a:ahLst/>
                <a:cxnLst>
                  <a:cxn ang="0">
                    <a:pos x="10" y="0"/>
                  </a:cxn>
                  <a:cxn ang="0">
                    <a:pos x="40" y="2"/>
                  </a:cxn>
                  <a:cxn ang="0">
                    <a:pos x="87" y="5"/>
                  </a:cxn>
                  <a:cxn ang="0">
                    <a:pos x="148" y="10"/>
                  </a:cxn>
                  <a:cxn ang="0">
                    <a:pos x="222" y="18"/>
                  </a:cxn>
                  <a:cxn ang="0">
                    <a:pos x="306" y="30"/>
                  </a:cxn>
                  <a:cxn ang="0">
                    <a:pos x="397" y="46"/>
                  </a:cxn>
                  <a:cxn ang="0">
                    <a:pos x="495" y="66"/>
                  </a:cxn>
                  <a:cxn ang="0">
                    <a:pos x="595" y="92"/>
                  </a:cxn>
                  <a:cxn ang="0">
                    <a:pos x="696" y="123"/>
                  </a:cxn>
                  <a:cxn ang="0">
                    <a:pos x="796" y="162"/>
                  </a:cxn>
                  <a:cxn ang="0">
                    <a:pos x="891" y="206"/>
                  </a:cxn>
                  <a:cxn ang="0">
                    <a:pos x="982" y="259"/>
                  </a:cxn>
                  <a:cxn ang="0">
                    <a:pos x="1063" y="320"/>
                  </a:cxn>
                  <a:cxn ang="0">
                    <a:pos x="1134" y="390"/>
                  </a:cxn>
                  <a:cxn ang="0">
                    <a:pos x="1192" y="469"/>
                  </a:cxn>
                  <a:cxn ang="0">
                    <a:pos x="1219" y="522"/>
                  </a:cxn>
                  <a:cxn ang="0">
                    <a:pos x="1222" y="561"/>
                  </a:cxn>
                  <a:cxn ang="0">
                    <a:pos x="1225" y="583"/>
                  </a:cxn>
                  <a:cxn ang="0">
                    <a:pos x="1225" y="619"/>
                  </a:cxn>
                  <a:cxn ang="0">
                    <a:pos x="1219" y="652"/>
                  </a:cxn>
                  <a:cxn ang="0">
                    <a:pos x="1209" y="694"/>
                  </a:cxn>
                  <a:cxn ang="0">
                    <a:pos x="1193" y="744"/>
                  </a:cxn>
                  <a:cxn ang="0">
                    <a:pos x="1167" y="802"/>
                  </a:cxn>
                  <a:cxn ang="0">
                    <a:pos x="1131" y="867"/>
                  </a:cxn>
                  <a:cxn ang="0">
                    <a:pos x="1084" y="938"/>
                  </a:cxn>
                  <a:cxn ang="0">
                    <a:pos x="1021" y="1013"/>
                  </a:cxn>
                  <a:cxn ang="0">
                    <a:pos x="943" y="1094"/>
                  </a:cxn>
                  <a:cxn ang="0">
                    <a:pos x="849" y="1178"/>
                  </a:cxn>
                  <a:cxn ang="0">
                    <a:pos x="734" y="1264"/>
                  </a:cxn>
                  <a:cxn ang="0">
                    <a:pos x="598" y="1352"/>
                  </a:cxn>
                  <a:cxn ang="0">
                    <a:pos x="440" y="1441"/>
                  </a:cxn>
                  <a:cxn ang="0">
                    <a:pos x="257" y="1531"/>
                  </a:cxn>
                  <a:cxn ang="0">
                    <a:pos x="259" y="1521"/>
                  </a:cxn>
                  <a:cxn ang="0">
                    <a:pos x="265" y="1495"/>
                  </a:cxn>
                  <a:cxn ang="0">
                    <a:pos x="273" y="1454"/>
                  </a:cxn>
                  <a:cxn ang="0">
                    <a:pos x="283" y="1397"/>
                  </a:cxn>
                  <a:cxn ang="0">
                    <a:pos x="294" y="1330"/>
                  </a:cxn>
                  <a:cxn ang="0">
                    <a:pos x="304" y="1252"/>
                  </a:cxn>
                  <a:cxn ang="0">
                    <a:pos x="314" y="1165"/>
                  </a:cxn>
                  <a:cxn ang="0">
                    <a:pos x="324" y="1071"/>
                  </a:cxn>
                  <a:cxn ang="0">
                    <a:pos x="330" y="971"/>
                  </a:cxn>
                  <a:cxn ang="0">
                    <a:pos x="332" y="868"/>
                  </a:cxn>
                  <a:cxn ang="0">
                    <a:pos x="332" y="762"/>
                  </a:cxn>
                  <a:cxn ang="0">
                    <a:pos x="326" y="657"/>
                  </a:cxn>
                  <a:cxn ang="0">
                    <a:pos x="314" y="552"/>
                  </a:cxn>
                  <a:cxn ang="0">
                    <a:pos x="296" y="451"/>
                  </a:cxn>
                  <a:cxn ang="0">
                    <a:pos x="270" y="354"/>
                  </a:cxn>
                  <a:cxn ang="0">
                    <a:pos x="236" y="264"/>
                  </a:cxn>
                  <a:cxn ang="0">
                    <a:pos x="192" y="181"/>
                  </a:cxn>
                  <a:cxn ang="0">
                    <a:pos x="139" y="109"/>
                  </a:cxn>
                  <a:cxn ang="0">
                    <a:pos x="75" y="48"/>
                  </a:cxn>
                  <a:cxn ang="0">
                    <a:pos x="0" y="0"/>
                  </a:cxn>
                </a:cxnLst>
                <a:rect l="0" t="0" r="r" b="b"/>
                <a:pathLst>
                  <a:path w="1225" h="1531">
                    <a:moveTo>
                      <a:pt x="0" y="0"/>
                    </a:moveTo>
                    <a:lnTo>
                      <a:pt x="10" y="0"/>
                    </a:lnTo>
                    <a:lnTo>
                      <a:pt x="23" y="1"/>
                    </a:lnTo>
                    <a:lnTo>
                      <a:pt x="40" y="2"/>
                    </a:lnTo>
                    <a:lnTo>
                      <a:pt x="62" y="3"/>
                    </a:lnTo>
                    <a:lnTo>
                      <a:pt x="87" y="5"/>
                    </a:lnTo>
                    <a:lnTo>
                      <a:pt x="115" y="7"/>
                    </a:lnTo>
                    <a:lnTo>
                      <a:pt x="148" y="10"/>
                    </a:lnTo>
                    <a:lnTo>
                      <a:pt x="184" y="14"/>
                    </a:lnTo>
                    <a:lnTo>
                      <a:pt x="222" y="18"/>
                    </a:lnTo>
                    <a:lnTo>
                      <a:pt x="262" y="24"/>
                    </a:lnTo>
                    <a:lnTo>
                      <a:pt x="306" y="30"/>
                    </a:lnTo>
                    <a:lnTo>
                      <a:pt x="350" y="38"/>
                    </a:lnTo>
                    <a:lnTo>
                      <a:pt x="397" y="46"/>
                    </a:lnTo>
                    <a:lnTo>
                      <a:pt x="445" y="56"/>
                    </a:lnTo>
                    <a:lnTo>
                      <a:pt x="495" y="66"/>
                    </a:lnTo>
                    <a:lnTo>
                      <a:pt x="544" y="79"/>
                    </a:lnTo>
                    <a:lnTo>
                      <a:pt x="595" y="92"/>
                    </a:lnTo>
                    <a:lnTo>
                      <a:pt x="645" y="107"/>
                    </a:lnTo>
                    <a:lnTo>
                      <a:pt x="696" y="123"/>
                    </a:lnTo>
                    <a:lnTo>
                      <a:pt x="746" y="141"/>
                    </a:lnTo>
                    <a:lnTo>
                      <a:pt x="796" y="162"/>
                    </a:lnTo>
                    <a:lnTo>
                      <a:pt x="844" y="183"/>
                    </a:lnTo>
                    <a:lnTo>
                      <a:pt x="891" y="206"/>
                    </a:lnTo>
                    <a:lnTo>
                      <a:pt x="937" y="232"/>
                    </a:lnTo>
                    <a:lnTo>
                      <a:pt x="982" y="259"/>
                    </a:lnTo>
                    <a:lnTo>
                      <a:pt x="1024" y="288"/>
                    </a:lnTo>
                    <a:lnTo>
                      <a:pt x="1063" y="320"/>
                    </a:lnTo>
                    <a:lnTo>
                      <a:pt x="1101" y="354"/>
                    </a:lnTo>
                    <a:lnTo>
                      <a:pt x="1134" y="390"/>
                    </a:lnTo>
                    <a:lnTo>
                      <a:pt x="1166" y="428"/>
                    </a:lnTo>
                    <a:lnTo>
                      <a:pt x="1192" y="469"/>
                    </a:lnTo>
                    <a:lnTo>
                      <a:pt x="1216" y="512"/>
                    </a:lnTo>
                    <a:lnTo>
                      <a:pt x="1219" y="522"/>
                    </a:lnTo>
                    <a:lnTo>
                      <a:pt x="1220" y="534"/>
                    </a:lnTo>
                    <a:lnTo>
                      <a:pt x="1222" y="561"/>
                    </a:lnTo>
                    <a:lnTo>
                      <a:pt x="1223" y="574"/>
                    </a:lnTo>
                    <a:lnTo>
                      <a:pt x="1225" y="583"/>
                    </a:lnTo>
                    <a:lnTo>
                      <a:pt x="1225" y="606"/>
                    </a:lnTo>
                    <a:lnTo>
                      <a:pt x="1225" y="619"/>
                    </a:lnTo>
                    <a:lnTo>
                      <a:pt x="1222" y="635"/>
                    </a:lnTo>
                    <a:lnTo>
                      <a:pt x="1219" y="652"/>
                    </a:lnTo>
                    <a:lnTo>
                      <a:pt x="1215" y="671"/>
                    </a:lnTo>
                    <a:lnTo>
                      <a:pt x="1209" y="694"/>
                    </a:lnTo>
                    <a:lnTo>
                      <a:pt x="1202" y="718"/>
                    </a:lnTo>
                    <a:lnTo>
                      <a:pt x="1193" y="744"/>
                    </a:lnTo>
                    <a:lnTo>
                      <a:pt x="1181" y="772"/>
                    </a:lnTo>
                    <a:lnTo>
                      <a:pt x="1167" y="802"/>
                    </a:lnTo>
                    <a:lnTo>
                      <a:pt x="1150" y="834"/>
                    </a:lnTo>
                    <a:lnTo>
                      <a:pt x="1131" y="867"/>
                    </a:lnTo>
                    <a:lnTo>
                      <a:pt x="1109" y="901"/>
                    </a:lnTo>
                    <a:lnTo>
                      <a:pt x="1084" y="938"/>
                    </a:lnTo>
                    <a:lnTo>
                      <a:pt x="1054" y="975"/>
                    </a:lnTo>
                    <a:lnTo>
                      <a:pt x="1021" y="1013"/>
                    </a:lnTo>
                    <a:lnTo>
                      <a:pt x="984" y="1054"/>
                    </a:lnTo>
                    <a:lnTo>
                      <a:pt x="943" y="1094"/>
                    </a:lnTo>
                    <a:lnTo>
                      <a:pt x="898" y="1136"/>
                    </a:lnTo>
                    <a:lnTo>
                      <a:pt x="849" y="1178"/>
                    </a:lnTo>
                    <a:lnTo>
                      <a:pt x="794" y="1220"/>
                    </a:lnTo>
                    <a:lnTo>
                      <a:pt x="734" y="1264"/>
                    </a:lnTo>
                    <a:lnTo>
                      <a:pt x="669" y="1308"/>
                    </a:lnTo>
                    <a:lnTo>
                      <a:pt x="598" y="1352"/>
                    </a:lnTo>
                    <a:lnTo>
                      <a:pt x="522" y="1397"/>
                    </a:lnTo>
                    <a:lnTo>
                      <a:pt x="440" y="1441"/>
                    </a:lnTo>
                    <a:lnTo>
                      <a:pt x="352" y="1486"/>
                    </a:lnTo>
                    <a:lnTo>
                      <a:pt x="257" y="1531"/>
                    </a:lnTo>
                    <a:lnTo>
                      <a:pt x="258" y="1528"/>
                    </a:lnTo>
                    <a:lnTo>
                      <a:pt x="259" y="1521"/>
                    </a:lnTo>
                    <a:lnTo>
                      <a:pt x="262" y="1510"/>
                    </a:lnTo>
                    <a:lnTo>
                      <a:pt x="265" y="1495"/>
                    </a:lnTo>
                    <a:lnTo>
                      <a:pt x="268" y="1476"/>
                    </a:lnTo>
                    <a:lnTo>
                      <a:pt x="273" y="1454"/>
                    </a:lnTo>
                    <a:lnTo>
                      <a:pt x="278" y="1427"/>
                    </a:lnTo>
                    <a:lnTo>
                      <a:pt x="283" y="1397"/>
                    </a:lnTo>
                    <a:lnTo>
                      <a:pt x="288" y="1365"/>
                    </a:lnTo>
                    <a:lnTo>
                      <a:pt x="294" y="1330"/>
                    </a:lnTo>
                    <a:lnTo>
                      <a:pt x="299" y="1292"/>
                    </a:lnTo>
                    <a:lnTo>
                      <a:pt x="304" y="1252"/>
                    </a:lnTo>
                    <a:lnTo>
                      <a:pt x="310" y="1209"/>
                    </a:lnTo>
                    <a:lnTo>
                      <a:pt x="314" y="1165"/>
                    </a:lnTo>
                    <a:lnTo>
                      <a:pt x="320" y="1119"/>
                    </a:lnTo>
                    <a:lnTo>
                      <a:pt x="324" y="1071"/>
                    </a:lnTo>
                    <a:lnTo>
                      <a:pt x="327" y="1021"/>
                    </a:lnTo>
                    <a:lnTo>
                      <a:pt x="330" y="971"/>
                    </a:lnTo>
                    <a:lnTo>
                      <a:pt x="332" y="919"/>
                    </a:lnTo>
                    <a:lnTo>
                      <a:pt x="332" y="868"/>
                    </a:lnTo>
                    <a:lnTo>
                      <a:pt x="332" y="815"/>
                    </a:lnTo>
                    <a:lnTo>
                      <a:pt x="332" y="762"/>
                    </a:lnTo>
                    <a:lnTo>
                      <a:pt x="329" y="710"/>
                    </a:lnTo>
                    <a:lnTo>
                      <a:pt x="326" y="657"/>
                    </a:lnTo>
                    <a:lnTo>
                      <a:pt x="320" y="605"/>
                    </a:lnTo>
                    <a:lnTo>
                      <a:pt x="314" y="552"/>
                    </a:lnTo>
                    <a:lnTo>
                      <a:pt x="306" y="501"/>
                    </a:lnTo>
                    <a:lnTo>
                      <a:pt x="296" y="451"/>
                    </a:lnTo>
                    <a:lnTo>
                      <a:pt x="284" y="402"/>
                    </a:lnTo>
                    <a:lnTo>
                      <a:pt x="270" y="354"/>
                    </a:lnTo>
                    <a:lnTo>
                      <a:pt x="254" y="308"/>
                    </a:lnTo>
                    <a:lnTo>
                      <a:pt x="236" y="264"/>
                    </a:lnTo>
                    <a:lnTo>
                      <a:pt x="215" y="222"/>
                    </a:lnTo>
                    <a:lnTo>
                      <a:pt x="192" y="181"/>
                    </a:lnTo>
                    <a:lnTo>
                      <a:pt x="168" y="145"/>
                    </a:lnTo>
                    <a:lnTo>
                      <a:pt x="139" y="109"/>
                    </a:lnTo>
                    <a:lnTo>
                      <a:pt x="109" y="77"/>
                    </a:lnTo>
                    <a:lnTo>
                      <a:pt x="75" y="48"/>
                    </a:lnTo>
                    <a:lnTo>
                      <a:pt x="39" y="22"/>
                    </a:lnTo>
                    <a:lnTo>
                      <a:pt x="0" y="0"/>
                    </a:lnTo>
                    <a:close/>
                  </a:path>
                </a:pathLst>
              </a:custGeom>
              <a:solidFill>
                <a:schemeClr val="accent1">
                  <a:lumMod val="40000"/>
                  <a:lumOff val="60000"/>
                  <a:alpha val="7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7">
                <a:extLst>
                  <a:ext uri="{FF2B5EF4-FFF2-40B4-BE49-F238E27FC236}">
                    <a16:creationId xmlns:a16="http://schemas.microsoft.com/office/drawing/2014/main" id="{C819F283-ECB3-9041-A9FC-50BFB0453122}"/>
                  </a:ext>
                </a:extLst>
              </p:cNvPr>
              <p:cNvSpPr>
                <a:spLocks/>
              </p:cNvSpPr>
              <p:nvPr/>
            </p:nvSpPr>
            <p:spPr bwMode="auto">
              <a:xfrm>
                <a:off x="1676192" y="1485164"/>
                <a:ext cx="2485798" cy="1805109"/>
              </a:xfrm>
              <a:custGeom>
                <a:avLst/>
                <a:gdLst/>
                <a:ahLst/>
                <a:cxnLst>
                  <a:cxn ang="0">
                    <a:pos x="1599" y="1"/>
                  </a:cxn>
                  <a:cxn ang="0">
                    <a:pos x="1634" y="12"/>
                  </a:cxn>
                  <a:cxn ang="0">
                    <a:pos x="1647" y="38"/>
                  </a:cxn>
                  <a:cxn ang="0">
                    <a:pos x="1632" y="79"/>
                  </a:cxn>
                  <a:cxn ang="0">
                    <a:pos x="1574" y="152"/>
                  </a:cxn>
                  <a:cxn ang="0">
                    <a:pos x="1464" y="283"/>
                  </a:cxn>
                  <a:cxn ang="0">
                    <a:pos x="1372" y="417"/>
                  </a:cxn>
                  <a:cxn ang="0">
                    <a:pos x="1317" y="529"/>
                  </a:cxn>
                  <a:cxn ang="0">
                    <a:pos x="1274" y="660"/>
                  </a:cxn>
                  <a:cxn ang="0">
                    <a:pos x="1246" y="815"/>
                  </a:cxn>
                  <a:cxn ang="0">
                    <a:pos x="1234" y="1002"/>
                  </a:cxn>
                  <a:cxn ang="0">
                    <a:pos x="1201" y="1016"/>
                  </a:cxn>
                  <a:cxn ang="0">
                    <a:pos x="1139" y="1042"/>
                  </a:cxn>
                  <a:cxn ang="0">
                    <a:pos x="1047" y="1076"/>
                  </a:cxn>
                  <a:cxn ang="0">
                    <a:pos x="933" y="1112"/>
                  </a:cxn>
                  <a:cxn ang="0">
                    <a:pos x="798" y="1147"/>
                  </a:cxn>
                  <a:cxn ang="0">
                    <a:pos x="647" y="1175"/>
                  </a:cxn>
                  <a:cxn ang="0">
                    <a:pos x="485" y="1193"/>
                  </a:cxn>
                  <a:cxn ang="0">
                    <a:pos x="322" y="1194"/>
                  </a:cxn>
                  <a:cxn ang="0">
                    <a:pos x="194" y="1174"/>
                  </a:cxn>
                  <a:cxn ang="0">
                    <a:pos x="99" y="1134"/>
                  </a:cxn>
                  <a:cxn ang="0">
                    <a:pos x="36" y="1078"/>
                  </a:cxn>
                  <a:cxn ang="0">
                    <a:pos x="4" y="1013"/>
                  </a:cxn>
                  <a:cxn ang="0">
                    <a:pos x="1" y="942"/>
                  </a:cxn>
                  <a:cxn ang="0">
                    <a:pos x="26" y="870"/>
                  </a:cxn>
                  <a:cxn ang="0">
                    <a:pos x="77" y="803"/>
                  </a:cxn>
                  <a:cxn ang="0">
                    <a:pos x="152" y="743"/>
                  </a:cxn>
                  <a:cxn ang="0">
                    <a:pos x="235" y="697"/>
                  </a:cxn>
                  <a:cxn ang="0">
                    <a:pos x="330" y="643"/>
                  </a:cxn>
                  <a:cxn ang="0">
                    <a:pos x="438" y="577"/>
                  </a:cxn>
                  <a:cxn ang="0">
                    <a:pos x="597" y="479"/>
                  </a:cxn>
                  <a:cxn ang="0">
                    <a:pos x="759" y="377"/>
                  </a:cxn>
                  <a:cxn ang="0">
                    <a:pos x="876" y="301"/>
                  </a:cxn>
                  <a:cxn ang="0">
                    <a:pos x="983" y="232"/>
                  </a:cxn>
                  <a:cxn ang="0">
                    <a:pos x="1076" y="172"/>
                  </a:cxn>
                  <a:cxn ang="0">
                    <a:pos x="1147" y="125"/>
                  </a:cxn>
                  <a:cxn ang="0">
                    <a:pos x="1194" y="95"/>
                  </a:cxn>
                  <a:cxn ang="0">
                    <a:pos x="1213" y="83"/>
                  </a:cxn>
                  <a:cxn ang="0">
                    <a:pos x="1235" y="76"/>
                  </a:cxn>
                  <a:cxn ang="0">
                    <a:pos x="1276" y="63"/>
                  </a:cxn>
                  <a:cxn ang="0">
                    <a:pos x="1331" y="46"/>
                  </a:cxn>
                  <a:cxn ang="0">
                    <a:pos x="1396" y="29"/>
                  </a:cxn>
                  <a:cxn ang="0">
                    <a:pos x="1464" y="13"/>
                  </a:cxn>
                  <a:cxn ang="0">
                    <a:pos x="1528" y="3"/>
                  </a:cxn>
                </a:cxnLst>
                <a:rect l="0" t="0" r="r" b="b"/>
                <a:pathLst>
                  <a:path w="1647" h="1196">
                    <a:moveTo>
                      <a:pt x="1567" y="0"/>
                    </a:moveTo>
                    <a:lnTo>
                      <a:pt x="1584" y="0"/>
                    </a:lnTo>
                    <a:lnTo>
                      <a:pt x="1599" y="1"/>
                    </a:lnTo>
                    <a:lnTo>
                      <a:pt x="1613" y="4"/>
                    </a:lnTo>
                    <a:lnTo>
                      <a:pt x="1625" y="7"/>
                    </a:lnTo>
                    <a:lnTo>
                      <a:pt x="1634" y="12"/>
                    </a:lnTo>
                    <a:lnTo>
                      <a:pt x="1641" y="19"/>
                    </a:lnTo>
                    <a:lnTo>
                      <a:pt x="1646" y="28"/>
                    </a:lnTo>
                    <a:lnTo>
                      <a:pt x="1647" y="38"/>
                    </a:lnTo>
                    <a:lnTo>
                      <a:pt x="1646" y="49"/>
                    </a:lnTo>
                    <a:lnTo>
                      <a:pt x="1640" y="64"/>
                    </a:lnTo>
                    <a:lnTo>
                      <a:pt x="1632" y="79"/>
                    </a:lnTo>
                    <a:lnTo>
                      <a:pt x="1619" y="97"/>
                    </a:lnTo>
                    <a:lnTo>
                      <a:pt x="1603" y="118"/>
                    </a:lnTo>
                    <a:lnTo>
                      <a:pt x="1574" y="152"/>
                    </a:lnTo>
                    <a:lnTo>
                      <a:pt x="1545" y="185"/>
                    </a:lnTo>
                    <a:lnTo>
                      <a:pt x="1490" y="250"/>
                    </a:lnTo>
                    <a:lnTo>
                      <a:pt x="1464" y="283"/>
                    </a:lnTo>
                    <a:lnTo>
                      <a:pt x="1440" y="315"/>
                    </a:lnTo>
                    <a:lnTo>
                      <a:pt x="1393" y="382"/>
                    </a:lnTo>
                    <a:lnTo>
                      <a:pt x="1372" y="417"/>
                    </a:lnTo>
                    <a:lnTo>
                      <a:pt x="1352" y="453"/>
                    </a:lnTo>
                    <a:lnTo>
                      <a:pt x="1334" y="490"/>
                    </a:lnTo>
                    <a:lnTo>
                      <a:pt x="1317" y="529"/>
                    </a:lnTo>
                    <a:lnTo>
                      <a:pt x="1300" y="571"/>
                    </a:lnTo>
                    <a:lnTo>
                      <a:pt x="1287" y="614"/>
                    </a:lnTo>
                    <a:lnTo>
                      <a:pt x="1274" y="660"/>
                    </a:lnTo>
                    <a:lnTo>
                      <a:pt x="1263" y="709"/>
                    </a:lnTo>
                    <a:lnTo>
                      <a:pt x="1253" y="760"/>
                    </a:lnTo>
                    <a:lnTo>
                      <a:pt x="1246" y="815"/>
                    </a:lnTo>
                    <a:lnTo>
                      <a:pt x="1240" y="874"/>
                    </a:lnTo>
                    <a:lnTo>
                      <a:pt x="1235" y="936"/>
                    </a:lnTo>
                    <a:lnTo>
                      <a:pt x="1234" y="1002"/>
                    </a:lnTo>
                    <a:lnTo>
                      <a:pt x="1225" y="1006"/>
                    </a:lnTo>
                    <a:lnTo>
                      <a:pt x="1216" y="1010"/>
                    </a:lnTo>
                    <a:lnTo>
                      <a:pt x="1201" y="1016"/>
                    </a:lnTo>
                    <a:lnTo>
                      <a:pt x="1184" y="1024"/>
                    </a:lnTo>
                    <a:lnTo>
                      <a:pt x="1163" y="1033"/>
                    </a:lnTo>
                    <a:lnTo>
                      <a:pt x="1139" y="1042"/>
                    </a:lnTo>
                    <a:lnTo>
                      <a:pt x="1111" y="1053"/>
                    </a:lnTo>
                    <a:lnTo>
                      <a:pt x="1081" y="1064"/>
                    </a:lnTo>
                    <a:lnTo>
                      <a:pt x="1047" y="1076"/>
                    </a:lnTo>
                    <a:lnTo>
                      <a:pt x="1011" y="1088"/>
                    </a:lnTo>
                    <a:lnTo>
                      <a:pt x="973" y="1100"/>
                    </a:lnTo>
                    <a:lnTo>
                      <a:pt x="933" y="1112"/>
                    </a:lnTo>
                    <a:lnTo>
                      <a:pt x="889" y="1124"/>
                    </a:lnTo>
                    <a:lnTo>
                      <a:pt x="845" y="1136"/>
                    </a:lnTo>
                    <a:lnTo>
                      <a:pt x="798" y="1147"/>
                    </a:lnTo>
                    <a:lnTo>
                      <a:pt x="749" y="1158"/>
                    </a:lnTo>
                    <a:lnTo>
                      <a:pt x="699" y="1167"/>
                    </a:lnTo>
                    <a:lnTo>
                      <a:pt x="647" y="1175"/>
                    </a:lnTo>
                    <a:lnTo>
                      <a:pt x="594" y="1183"/>
                    </a:lnTo>
                    <a:lnTo>
                      <a:pt x="540" y="1188"/>
                    </a:lnTo>
                    <a:lnTo>
                      <a:pt x="485" y="1193"/>
                    </a:lnTo>
                    <a:lnTo>
                      <a:pt x="429" y="1195"/>
                    </a:lnTo>
                    <a:lnTo>
                      <a:pt x="372" y="1196"/>
                    </a:lnTo>
                    <a:lnTo>
                      <a:pt x="322" y="1194"/>
                    </a:lnTo>
                    <a:lnTo>
                      <a:pt x="275" y="1190"/>
                    </a:lnTo>
                    <a:lnTo>
                      <a:pt x="232" y="1183"/>
                    </a:lnTo>
                    <a:lnTo>
                      <a:pt x="194" y="1174"/>
                    </a:lnTo>
                    <a:lnTo>
                      <a:pt x="158" y="1162"/>
                    </a:lnTo>
                    <a:lnTo>
                      <a:pt x="126" y="1148"/>
                    </a:lnTo>
                    <a:lnTo>
                      <a:pt x="99" y="1134"/>
                    </a:lnTo>
                    <a:lnTo>
                      <a:pt x="74" y="1116"/>
                    </a:lnTo>
                    <a:lnTo>
                      <a:pt x="54" y="1098"/>
                    </a:lnTo>
                    <a:lnTo>
                      <a:pt x="36" y="1078"/>
                    </a:lnTo>
                    <a:lnTo>
                      <a:pt x="22" y="1057"/>
                    </a:lnTo>
                    <a:lnTo>
                      <a:pt x="12" y="1035"/>
                    </a:lnTo>
                    <a:lnTo>
                      <a:pt x="4" y="1013"/>
                    </a:lnTo>
                    <a:lnTo>
                      <a:pt x="1" y="990"/>
                    </a:lnTo>
                    <a:lnTo>
                      <a:pt x="0" y="966"/>
                    </a:lnTo>
                    <a:lnTo>
                      <a:pt x="1" y="942"/>
                    </a:lnTo>
                    <a:lnTo>
                      <a:pt x="7" y="918"/>
                    </a:lnTo>
                    <a:lnTo>
                      <a:pt x="15" y="894"/>
                    </a:lnTo>
                    <a:lnTo>
                      <a:pt x="26" y="870"/>
                    </a:lnTo>
                    <a:lnTo>
                      <a:pt x="40" y="847"/>
                    </a:lnTo>
                    <a:lnTo>
                      <a:pt x="57" y="824"/>
                    </a:lnTo>
                    <a:lnTo>
                      <a:pt x="77" y="803"/>
                    </a:lnTo>
                    <a:lnTo>
                      <a:pt x="99" y="781"/>
                    </a:lnTo>
                    <a:lnTo>
                      <a:pt x="124" y="762"/>
                    </a:lnTo>
                    <a:lnTo>
                      <a:pt x="152" y="743"/>
                    </a:lnTo>
                    <a:lnTo>
                      <a:pt x="182" y="726"/>
                    </a:lnTo>
                    <a:lnTo>
                      <a:pt x="207" y="712"/>
                    </a:lnTo>
                    <a:lnTo>
                      <a:pt x="235" y="697"/>
                    </a:lnTo>
                    <a:lnTo>
                      <a:pt x="265" y="680"/>
                    </a:lnTo>
                    <a:lnTo>
                      <a:pt x="296" y="662"/>
                    </a:lnTo>
                    <a:lnTo>
                      <a:pt x="330" y="643"/>
                    </a:lnTo>
                    <a:lnTo>
                      <a:pt x="365" y="621"/>
                    </a:lnTo>
                    <a:lnTo>
                      <a:pt x="400" y="600"/>
                    </a:lnTo>
                    <a:lnTo>
                      <a:pt x="438" y="577"/>
                    </a:lnTo>
                    <a:lnTo>
                      <a:pt x="477" y="554"/>
                    </a:lnTo>
                    <a:lnTo>
                      <a:pt x="556" y="504"/>
                    </a:lnTo>
                    <a:lnTo>
                      <a:pt x="597" y="479"/>
                    </a:lnTo>
                    <a:lnTo>
                      <a:pt x="637" y="454"/>
                    </a:lnTo>
                    <a:lnTo>
                      <a:pt x="719" y="402"/>
                    </a:lnTo>
                    <a:lnTo>
                      <a:pt x="759" y="377"/>
                    </a:lnTo>
                    <a:lnTo>
                      <a:pt x="799" y="351"/>
                    </a:lnTo>
                    <a:lnTo>
                      <a:pt x="838" y="326"/>
                    </a:lnTo>
                    <a:lnTo>
                      <a:pt x="876" y="301"/>
                    </a:lnTo>
                    <a:lnTo>
                      <a:pt x="913" y="278"/>
                    </a:lnTo>
                    <a:lnTo>
                      <a:pt x="949" y="254"/>
                    </a:lnTo>
                    <a:lnTo>
                      <a:pt x="983" y="232"/>
                    </a:lnTo>
                    <a:lnTo>
                      <a:pt x="1016" y="212"/>
                    </a:lnTo>
                    <a:lnTo>
                      <a:pt x="1047" y="191"/>
                    </a:lnTo>
                    <a:lnTo>
                      <a:pt x="1076" y="172"/>
                    </a:lnTo>
                    <a:lnTo>
                      <a:pt x="1102" y="155"/>
                    </a:lnTo>
                    <a:lnTo>
                      <a:pt x="1126" y="140"/>
                    </a:lnTo>
                    <a:lnTo>
                      <a:pt x="1147" y="125"/>
                    </a:lnTo>
                    <a:lnTo>
                      <a:pt x="1166" y="113"/>
                    </a:lnTo>
                    <a:lnTo>
                      <a:pt x="1182" y="103"/>
                    </a:lnTo>
                    <a:lnTo>
                      <a:pt x="1194" y="95"/>
                    </a:lnTo>
                    <a:lnTo>
                      <a:pt x="1204" y="89"/>
                    </a:lnTo>
                    <a:lnTo>
                      <a:pt x="1210" y="84"/>
                    </a:lnTo>
                    <a:lnTo>
                      <a:pt x="1213" y="83"/>
                    </a:lnTo>
                    <a:lnTo>
                      <a:pt x="1217" y="82"/>
                    </a:lnTo>
                    <a:lnTo>
                      <a:pt x="1224" y="79"/>
                    </a:lnTo>
                    <a:lnTo>
                      <a:pt x="1235" y="76"/>
                    </a:lnTo>
                    <a:lnTo>
                      <a:pt x="1246" y="72"/>
                    </a:lnTo>
                    <a:lnTo>
                      <a:pt x="1260" y="67"/>
                    </a:lnTo>
                    <a:lnTo>
                      <a:pt x="1276" y="63"/>
                    </a:lnTo>
                    <a:lnTo>
                      <a:pt x="1293" y="58"/>
                    </a:lnTo>
                    <a:lnTo>
                      <a:pt x="1311" y="52"/>
                    </a:lnTo>
                    <a:lnTo>
                      <a:pt x="1331" y="46"/>
                    </a:lnTo>
                    <a:lnTo>
                      <a:pt x="1352" y="41"/>
                    </a:lnTo>
                    <a:lnTo>
                      <a:pt x="1374" y="35"/>
                    </a:lnTo>
                    <a:lnTo>
                      <a:pt x="1396" y="29"/>
                    </a:lnTo>
                    <a:lnTo>
                      <a:pt x="1418" y="24"/>
                    </a:lnTo>
                    <a:lnTo>
                      <a:pt x="1441" y="18"/>
                    </a:lnTo>
                    <a:lnTo>
                      <a:pt x="1464" y="13"/>
                    </a:lnTo>
                    <a:lnTo>
                      <a:pt x="1486" y="9"/>
                    </a:lnTo>
                    <a:lnTo>
                      <a:pt x="1507" y="6"/>
                    </a:lnTo>
                    <a:lnTo>
                      <a:pt x="1528" y="3"/>
                    </a:lnTo>
                    <a:lnTo>
                      <a:pt x="1548" y="1"/>
                    </a:lnTo>
                    <a:lnTo>
                      <a:pt x="1567" y="0"/>
                    </a:lnTo>
                    <a:close/>
                  </a:path>
                </a:pathLst>
              </a:custGeom>
              <a:solidFill>
                <a:schemeClr val="accent1">
                  <a:lumMod val="40000"/>
                  <a:lumOff val="60000"/>
                  <a:alpha val="7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9">
                <a:extLst>
                  <a:ext uri="{FF2B5EF4-FFF2-40B4-BE49-F238E27FC236}">
                    <a16:creationId xmlns:a16="http://schemas.microsoft.com/office/drawing/2014/main" id="{78C6117A-216D-CF42-B62F-73C43B0FC521}"/>
                  </a:ext>
                </a:extLst>
              </p:cNvPr>
              <p:cNvSpPr>
                <a:spLocks/>
              </p:cNvSpPr>
              <p:nvPr/>
            </p:nvSpPr>
            <p:spPr bwMode="auto">
              <a:xfrm>
                <a:off x="3736370" y="1637603"/>
                <a:ext cx="1550039" cy="1611920"/>
              </a:xfrm>
              <a:custGeom>
                <a:avLst/>
                <a:gdLst/>
                <a:ahLst/>
                <a:cxnLst>
                  <a:cxn ang="0">
                    <a:pos x="513" y="0"/>
                  </a:cxn>
                  <a:cxn ang="0">
                    <a:pos x="519" y="3"/>
                  </a:cxn>
                  <a:cxn ang="0">
                    <a:pos x="536" y="12"/>
                  </a:cxn>
                  <a:cxn ang="0">
                    <a:pos x="563" y="28"/>
                  </a:cxn>
                  <a:cxn ang="0">
                    <a:pos x="596" y="50"/>
                  </a:cxn>
                  <a:cxn ang="0">
                    <a:pos x="636" y="79"/>
                  </a:cxn>
                  <a:cxn ang="0">
                    <a:pos x="681" y="116"/>
                  </a:cxn>
                  <a:cxn ang="0">
                    <a:pos x="729" y="161"/>
                  </a:cxn>
                  <a:cxn ang="0">
                    <a:pos x="778" y="215"/>
                  </a:cxn>
                  <a:cxn ang="0">
                    <a:pos x="827" y="277"/>
                  </a:cxn>
                  <a:cxn ang="0">
                    <a:pos x="874" y="349"/>
                  </a:cxn>
                  <a:cxn ang="0">
                    <a:pos x="917" y="431"/>
                  </a:cxn>
                  <a:cxn ang="0">
                    <a:pos x="955" y="521"/>
                  </a:cxn>
                  <a:cxn ang="0">
                    <a:pos x="987" y="623"/>
                  </a:cxn>
                  <a:cxn ang="0">
                    <a:pos x="1010" y="736"/>
                  </a:cxn>
                  <a:cxn ang="0">
                    <a:pos x="1024" y="860"/>
                  </a:cxn>
                  <a:cxn ang="0">
                    <a:pos x="1026" y="996"/>
                  </a:cxn>
                  <a:cxn ang="0">
                    <a:pos x="1022" y="1067"/>
                  </a:cxn>
                  <a:cxn ang="0">
                    <a:pos x="1018" y="1061"/>
                  </a:cxn>
                  <a:cxn ang="0">
                    <a:pos x="1010" y="1050"/>
                  </a:cxn>
                  <a:cxn ang="0">
                    <a:pos x="998" y="1035"/>
                  </a:cxn>
                  <a:cxn ang="0">
                    <a:pos x="978" y="1017"/>
                  </a:cxn>
                  <a:cxn ang="0">
                    <a:pos x="951" y="997"/>
                  </a:cxn>
                  <a:cxn ang="0">
                    <a:pos x="916" y="975"/>
                  </a:cxn>
                  <a:cxn ang="0">
                    <a:pos x="873" y="954"/>
                  </a:cxn>
                  <a:cxn ang="0">
                    <a:pos x="819" y="933"/>
                  </a:cxn>
                  <a:cxn ang="0">
                    <a:pos x="754" y="914"/>
                  </a:cxn>
                  <a:cxn ang="0">
                    <a:pos x="677" y="897"/>
                  </a:cxn>
                  <a:cxn ang="0">
                    <a:pos x="587" y="885"/>
                  </a:cxn>
                  <a:cxn ang="0">
                    <a:pos x="484" y="876"/>
                  </a:cxn>
                  <a:cxn ang="0">
                    <a:pos x="366" y="873"/>
                  </a:cxn>
                  <a:cxn ang="0">
                    <a:pos x="233" y="876"/>
                  </a:cxn>
                  <a:cxn ang="0">
                    <a:pos x="82" y="887"/>
                  </a:cxn>
                  <a:cxn ang="0">
                    <a:pos x="1" y="893"/>
                  </a:cxn>
                  <a:cxn ang="0">
                    <a:pos x="5" y="873"/>
                  </a:cxn>
                  <a:cxn ang="0">
                    <a:pos x="12" y="835"/>
                  </a:cxn>
                  <a:cxn ang="0">
                    <a:pos x="24" y="783"/>
                  </a:cxn>
                  <a:cxn ang="0">
                    <a:pos x="40" y="719"/>
                  </a:cxn>
                  <a:cxn ang="0">
                    <a:pos x="59" y="644"/>
                  </a:cxn>
                  <a:cxn ang="0">
                    <a:pos x="83" y="565"/>
                  </a:cxn>
                  <a:cxn ang="0">
                    <a:pos x="110" y="480"/>
                  </a:cxn>
                  <a:cxn ang="0">
                    <a:pos x="160" y="354"/>
                  </a:cxn>
                  <a:cxn ang="0">
                    <a:pos x="198" y="271"/>
                  </a:cxn>
                  <a:cxn ang="0">
                    <a:pos x="240" y="196"/>
                  </a:cxn>
                  <a:cxn ang="0">
                    <a:pos x="287" y="129"/>
                  </a:cxn>
                  <a:cxn ang="0">
                    <a:pos x="336" y="73"/>
                  </a:cxn>
                  <a:cxn ang="0">
                    <a:pos x="391" y="31"/>
                  </a:cxn>
                  <a:cxn ang="0">
                    <a:pos x="450" y="5"/>
                  </a:cxn>
                </a:cxnLst>
                <a:rect l="0" t="0" r="r" b="b"/>
                <a:pathLst>
                  <a:path w="1027" h="1068">
                    <a:moveTo>
                      <a:pt x="481" y="0"/>
                    </a:moveTo>
                    <a:lnTo>
                      <a:pt x="513" y="0"/>
                    </a:lnTo>
                    <a:lnTo>
                      <a:pt x="515" y="1"/>
                    </a:lnTo>
                    <a:lnTo>
                      <a:pt x="519" y="3"/>
                    </a:lnTo>
                    <a:lnTo>
                      <a:pt x="526" y="7"/>
                    </a:lnTo>
                    <a:lnTo>
                      <a:pt x="536" y="12"/>
                    </a:lnTo>
                    <a:lnTo>
                      <a:pt x="548" y="19"/>
                    </a:lnTo>
                    <a:lnTo>
                      <a:pt x="563" y="28"/>
                    </a:lnTo>
                    <a:lnTo>
                      <a:pt x="579" y="38"/>
                    </a:lnTo>
                    <a:lnTo>
                      <a:pt x="596" y="50"/>
                    </a:lnTo>
                    <a:lnTo>
                      <a:pt x="616" y="64"/>
                    </a:lnTo>
                    <a:lnTo>
                      <a:pt x="636" y="79"/>
                    </a:lnTo>
                    <a:lnTo>
                      <a:pt x="658" y="97"/>
                    </a:lnTo>
                    <a:lnTo>
                      <a:pt x="681" y="116"/>
                    </a:lnTo>
                    <a:lnTo>
                      <a:pt x="704" y="138"/>
                    </a:lnTo>
                    <a:lnTo>
                      <a:pt x="729" y="161"/>
                    </a:lnTo>
                    <a:lnTo>
                      <a:pt x="753" y="187"/>
                    </a:lnTo>
                    <a:lnTo>
                      <a:pt x="778" y="215"/>
                    </a:lnTo>
                    <a:lnTo>
                      <a:pt x="803" y="245"/>
                    </a:lnTo>
                    <a:lnTo>
                      <a:pt x="827" y="277"/>
                    </a:lnTo>
                    <a:lnTo>
                      <a:pt x="851" y="312"/>
                    </a:lnTo>
                    <a:lnTo>
                      <a:pt x="874" y="349"/>
                    </a:lnTo>
                    <a:lnTo>
                      <a:pt x="896" y="389"/>
                    </a:lnTo>
                    <a:lnTo>
                      <a:pt x="917" y="431"/>
                    </a:lnTo>
                    <a:lnTo>
                      <a:pt x="937" y="475"/>
                    </a:lnTo>
                    <a:lnTo>
                      <a:pt x="955" y="521"/>
                    </a:lnTo>
                    <a:lnTo>
                      <a:pt x="972" y="571"/>
                    </a:lnTo>
                    <a:lnTo>
                      <a:pt x="987" y="623"/>
                    </a:lnTo>
                    <a:lnTo>
                      <a:pt x="1000" y="679"/>
                    </a:lnTo>
                    <a:lnTo>
                      <a:pt x="1010" y="736"/>
                    </a:lnTo>
                    <a:lnTo>
                      <a:pt x="1019" y="797"/>
                    </a:lnTo>
                    <a:lnTo>
                      <a:pt x="1024" y="860"/>
                    </a:lnTo>
                    <a:lnTo>
                      <a:pt x="1027" y="927"/>
                    </a:lnTo>
                    <a:lnTo>
                      <a:pt x="1026" y="996"/>
                    </a:lnTo>
                    <a:lnTo>
                      <a:pt x="1022" y="1068"/>
                    </a:lnTo>
                    <a:lnTo>
                      <a:pt x="1022" y="1067"/>
                    </a:lnTo>
                    <a:lnTo>
                      <a:pt x="1021" y="1064"/>
                    </a:lnTo>
                    <a:lnTo>
                      <a:pt x="1018" y="1061"/>
                    </a:lnTo>
                    <a:lnTo>
                      <a:pt x="1015" y="1056"/>
                    </a:lnTo>
                    <a:lnTo>
                      <a:pt x="1010" y="1050"/>
                    </a:lnTo>
                    <a:lnTo>
                      <a:pt x="1004" y="1043"/>
                    </a:lnTo>
                    <a:lnTo>
                      <a:pt x="998" y="1035"/>
                    </a:lnTo>
                    <a:lnTo>
                      <a:pt x="989" y="1027"/>
                    </a:lnTo>
                    <a:lnTo>
                      <a:pt x="978" y="1017"/>
                    </a:lnTo>
                    <a:lnTo>
                      <a:pt x="966" y="1007"/>
                    </a:lnTo>
                    <a:lnTo>
                      <a:pt x="951" y="997"/>
                    </a:lnTo>
                    <a:lnTo>
                      <a:pt x="935" y="986"/>
                    </a:lnTo>
                    <a:lnTo>
                      <a:pt x="916" y="975"/>
                    </a:lnTo>
                    <a:lnTo>
                      <a:pt x="896" y="965"/>
                    </a:lnTo>
                    <a:lnTo>
                      <a:pt x="873" y="954"/>
                    </a:lnTo>
                    <a:lnTo>
                      <a:pt x="847" y="944"/>
                    </a:lnTo>
                    <a:lnTo>
                      <a:pt x="819" y="933"/>
                    </a:lnTo>
                    <a:lnTo>
                      <a:pt x="788" y="923"/>
                    </a:lnTo>
                    <a:lnTo>
                      <a:pt x="754" y="914"/>
                    </a:lnTo>
                    <a:lnTo>
                      <a:pt x="717" y="905"/>
                    </a:lnTo>
                    <a:lnTo>
                      <a:pt x="677" y="897"/>
                    </a:lnTo>
                    <a:lnTo>
                      <a:pt x="634" y="891"/>
                    </a:lnTo>
                    <a:lnTo>
                      <a:pt x="587" y="885"/>
                    </a:lnTo>
                    <a:lnTo>
                      <a:pt x="538" y="879"/>
                    </a:lnTo>
                    <a:lnTo>
                      <a:pt x="484" y="876"/>
                    </a:lnTo>
                    <a:lnTo>
                      <a:pt x="428" y="874"/>
                    </a:lnTo>
                    <a:lnTo>
                      <a:pt x="366" y="873"/>
                    </a:lnTo>
                    <a:lnTo>
                      <a:pt x="301" y="874"/>
                    </a:lnTo>
                    <a:lnTo>
                      <a:pt x="233" y="876"/>
                    </a:lnTo>
                    <a:lnTo>
                      <a:pt x="159" y="881"/>
                    </a:lnTo>
                    <a:lnTo>
                      <a:pt x="82" y="887"/>
                    </a:lnTo>
                    <a:lnTo>
                      <a:pt x="0" y="896"/>
                    </a:lnTo>
                    <a:lnTo>
                      <a:pt x="1" y="893"/>
                    </a:lnTo>
                    <a:lnTo>
                      <a:pt x="2" y="885"/>
                    </a:lnTo>
                    <a:lnTo>
                      <a:pt x="5" y="873"/>
                    </a:lnTo>
                    <a:lnTo>
                      <a:pt x="8" y="856"/>
                    </a:lnTo>
                    <a:lnTo>
                      <a:pt x="12" y="835"/>
                    </a:lnTo>
                    <a:lnTo>
                      <a:pt x="17" y="811"/>
                    </a:lnTo>
                    <a:lnTo>
                      <a:pt x="24" y="783"/>
                    </a:lnTo>
                    <a:lnTo>
                      <a:pt x="32" y="752"/>
                    </a:lnTo>
                    <a:lnTo>
                      <a:pt x="40" y="719"/>
                    </a:lnTo>
                    <a:lnTo>
                      <a:pt x="49" y="683"/>
                    </a:lnTo>
                    <a:lnTo>
                      <a:pt x="59" y="644"/>
                    </a:lnTo>
                    <a:lnTo>
                      <a:pt x="71" y="605"/>
                    </a:lnTo>
                    <a:lnTo>
                      <a:pt x="83" y="565"/>
                    </a:lnTo>
                    <a:lnTo>
                      <a:pt x="97" y="523"/>
                    </a:lnTo>
                    <a:lnTo>
                      <a:pt x="110" y="480"/>
                    </a:lnTo>
                    <a:lnTo>
                      <a:pt x="126" y="437"/>
                    </a:lnTo>
                    <a:lnTo>
                      <a:pt x="160" y="354"/>
                    </a:lnTo>
                    <a:lnTo>
                      <a:pt x="179" y="312"/>
                    </a:lnTo>
                    <a:lnTo>
                      <a:pt x="198" y="271"/>
                    </a:lnTo>
                    <a:lnTo>
                      <a:pt x="218" y="233"/>
                    </a:lnTo>
                    <a:lnTo>
                      <a:pt x="240" y="196"/>
                    </a:lnTo>
                    <a:lnTo>
                      <a:pt x="263" y="161"/>
                    </a:lnTo>
                    <a:lnTo>
                      <a:pt x="287" y="129"/>
                    </a:lnTo>
                    <a:lnTo>
                      <a:pt x="310" y="100"/>
                    </a:lnTo>
                    <a:lnTo>
                      <a:pt x="336" y="73"/>
                    </a:lnTo>
                    <a:lnTo>
                      <a:pt x="363" y="50"/>
                    </a:lnTo>
                    <a:lnTo>
                      <a:pt x="391" y="31"/>
                    </a:lnTo>
                    <a:lnTo>
                      <a:pt x="420" y="16"/>
                    </a:lnTo>
                    <a:lnTo>
                      <a:pt x="450" y="5"/>
                    </a:lnTo>
                    <a:lnTo>
                      <a:pt x="481" y="0"/>
                    </a:lnTo>
                    <a:close/>
                  </a:path>
                </a:pathLst>
              </a:custGeom>
              <a:solidFill>
                <a:schemeClr val="accent1">
                  <a:lumMod val="40000"/>
                  <a:lumOff val="60000"/>
                  <a:alpha val="7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12">
                <a:extLst>
                  <a:ext uri="{FF2B5EF4-FFF2-40B4-BE49-F238E27FC236}">
                    <a16:creationId xmlns:a16="http://schemas.microsoft.com/office/drawing/2014/main" id="{2622EB98-621B-A84F-AE7D-8B967F214BDF}"/>
                  </a:ext>
                </a:extLst>
              </p:cNvPr>
              <p:cNvSpPr>
                <a:spLocks/>
              </p:cNvSpPr>
              <p:nvPr/>
            </p:nvSpPr>
            <p:spPr bwMode="auto">
              <a:xfrm>
                <a:off x="1978050" y="3183114"/>
                <a:ext cx="1847369" cy="2259405"/>
              </a:xfrm>
              <a:custGeom>
                <a:avLst/>
                <a:gdLst/>
                <a:ahLst/>
                <a:cxnLst>
                  <a:cxn ang="0">
                    <a:pos x="1051" y="2"/>
                  </a:cxn>
                  <a:cxn ang="0">
                    <a:pos x="1061" y="15"/>
                  </a:cxn>
                  <a:cxn ang="0">
                    <a:pos x="1079" y="43"/>
                  </a:cxn>
                  <a:cxn ang="0">
                    <a:pos x="1102" y="83"/>
                  </a:cxn>
                  <a:cxn ang="0">
                    <a:pos x="1129" y="136"/>
                  </a:cxn>
                  <a:cxn ang="0">
                    <a:pos x="1156" y="201"/>
                  </a:cxn>
                  <a:cxn ang="0">
                    <a:pos x="1181" y="278"/>
                  </a:cxn>
                  <a:cxn ang="0">
                    <a:pos x="1203" y="366"/>
                  </a:cxn>
                  <a:cxn ang="0">
                    <a:pos x="1218" y="464"/>
                  </a:cxn>
                  <a:cxn ang="0">
                    <a:pos x="1224" y="574"/>
                  </a:cxn>
                  <a:cxn ang="0">
                    <a:pos x="1219" y="693"/>
                  </a:cxn>
                  <a:cxn ang="0">
                    <a:pos x="1200" y="822"/>
                  </a:cxn>
                  <a:cxn ang="0">
                    <a:pos x="1165" y="960"/>
                  </a:cxn>
                  <a:cxn ang="0">
                    <a:pos x="1123" y="1081"/>
                  </a:cxn>
                  <a:cxn ang="0">
                    <a:pos x="1076" y="1183"/>
                  </a:cxn>
                  <a:cxn ang="0">
                    <a:pos x="1026" y="1266"/>
                  </a:cxn>
                  <a:cxn ang="0">
                    <a:pos x="976" y="1333"/>
                  </a:cxn>
                  <a:cxn ang="0">
                    <a:pos x="923" y="1386"/>
                  </a:cxn>
                  <a:cxn ang="0">
                    <a:pos x="873" y="1427"/>
                  </a:cxn>
                  <a:cxn ang="0">
                    <a:pos x="824" y="1456"/>
                  </a:cxn>
                  <a:cxn ang="0">
                    <a:pos x="779" y="1475"/>
                  </a:cxn>
                  <a:cxn ang="0">
                    <a:pos x="738" y="1488"/>
                  </a:cxn>
                  <a:cxn ang="0">
                    <a:pos x="703" y="1494"/>
                  </a:cxn>
                  <a:cxn ang="0">
                    <a:pos x="675" y="1497"/>
                  </a:cxn>
                  <a:cxn ang="0">
                    <a:pos x="655" y="1496"/>
                  </a:cxn>
                  <a:cxn ang="0">
                    <a:pos x="645" y="1495"/>
                  </a:cxn>
                  <a:cxn ang="0">
                    <a:pos x="616" y="1497"/>
                  </a:cxn>
                  <a:cxn ang="0">
                    <a:pos x="562" y="1484"/>
                  </a:cxn>
                  <a:cxn ang="0">
                    <a:pos x="508" y="1451"/>
                  </a:cxn>
                  <a:cxn ang="0">
                    <a:pos x="457" y="1403"/>
                  </a:cxn>
                  <a:cxn ang="0">
                    <a:pos x="406" y="1339"/>
                  </a:cxn>
                  <a:cxn ang="0">
                    <a:pos x="358" y="1264"/>
                  </a:cxn>
                  <a:cxn ang="0">
                    <a:pos x="311" y="1178"/>
                  </a:cxn>
                  <a:cxn ang="0">
                    <a:pos x="266" y="1087"/>
                  </a:cxn>
                  <a:cxn ang="0">
                    <a:pos x="224" y="989"/>
                  </a:cxn>
                  <a:cxn ang="0">
                    <a:pos x="185" y="890"/>
                  </a:cxn>
                  <a:cxn ang="0">
                    <a:pos x="132" y="743"/>
                  </a:cxn>
                  <a:cxn ang="0">
                    <a:pos x="100" y="648"/>
                  </a:cxn>
                  <a:cxn ang="0">
                    <a:pos x="73" y="560"/>
                  </a:cxn>
                  <a:cxn ang="0">
                    <a:pos x="50" y="481"/>
                  </a:cxn>
                  <a:cxn ang="0">
                    <a:pos x="30" y="412"/>
                  </a:cxn>
                  <a:cxn ang="0">
                    <a:pos x="16" y="358"/>
                  </a:cxn>
                  <a:cxn ang="0">
                    <a:pos x="6" y="318"/>
                  </a:cxn>
                  <a:cxn ang="0">
                    <a:pos x="1" y="298"/>
                  </a:cxn>
                  <a:cxn ang="0">
                    <a:pos x="62" y="306"/>
                  </a:cxn>
                  <a:cxn ang="0">
                    <a:pos x="183" y="317"/>
                  </a:cxn>
                  <a:cxn ang="0">
                    <a:pos x="300" y="315"/>
                  </a:cxn>
                  <a:cxn ang="0">
                    <a:pos x="411" y="300"/>
                  </a:cxn>
                  <a:cxn ang="0">
                    <a:pos x="516" y="277"/>
                  </a:cxn>
                  <a:cxn ang="0">
                    <a:pos x="613" y="247"/>
                  </a:cxn>
                  <a:cxn ang="0">
                    <a:pos x="703" y="212"/>
                  </a:cxn>
                  <a:cxn ang="0">
                    <a:pos x="783" y="174"/>
                  </a:cxn>
                  <a:cxn ang="0">
                    <a:pos x="855" y="135"/>
                  </a:cxn>
                  <a:cxn ang="0">
                    <a:pos x="917" y="98"/>
                  </a:cxn>
                  <a:cxn ang="0">
                    <a:pos x="968" y="63"/>
                  </a:cxn>
                  <a:cxn ang="0">
                    <a:pos x="1006" y="34"/>
                  </a:cxn>
                  <a:cxn ang="0">
                    <a:pos x="1034" y="13"/>
                  </a:cxn>
                  <a:cxn ang="0">
                    <a:pos x="1047" y="2"/>
                  </a:cxn>
                </a:cxnLst>
                <a:rect l="0" t="0" r="r" b="b"/>
                <a:pathLst>
                  <a:path w="1224" h="1497">
                    <a:moveTo>
                      <a:pt x="1049" y="0"/>
                    </a:moveTo>
                    <a:lnTo>
                      <a:pt x="1051" y="2"/>
                    </a:lnTo>
                    <a:lnTo>
                      <a:pt x="1054" y="7"/>
                    </a:lnTo>
                    <a:lnTo>
                      <a:pt x="1061" y="15"/>
                    </a:lnTo>
                    <a:lnTo>
                      <a:pt x="1069" y="27"/>
                    </a:lnTo>
                    <a:lnTo>
                      <a:pt x="1079" y="43"/>
                    </a:lnTo>
                    <a:lnTo>
                      <a:pt x="1090" y="62"/>
                    </a:lnTo>
                    <a:lnTo>
                      <a:pt x="1102" y="83"/>
                    </a:lnTo>
                    <a:lnTo>
                      <a:pt x="1115" y="108"/>
                    </a:lnTo>
                    <a:lnTo>
                      <a:pt x="1129" y="136"/>
                    </a:lnTo>
                    <a:lnTo>
                      <a:pt x="1142" y="167"/>
                    </a:lnTo>
                    <a:lnTo>
                      <a:pt x="1156" y="201"/>
                    </a:lnTo>
                    <a:lnTo>
                      <a:pt x="1169" y="238"/>
                    </a:lnTo>
                    <a:lnTo>
                      <a:pt x="1181" y="278"/>
                    </a:lnTo>
                    <a:lnTo>
                      <a:pt x="1193" y="321"/>
                    </a:lnTo>
                    <a:lnTo>
                      <a:pt x="1203" y="366"/>
                    </a:lnTo>
                    <a:lnTo>
                      <a:pt x="1211" y="414"/>
                    </a:lnTo>
                    <a:lnTo>
                      <a:pt x="1218" y="464"/>
                    </a:lnTo>
                    <a:lnTo>
                      <a:pt x="1223" y="518"/>
                    </a:lnTo>
                    <a:lnTo>
                      <a:pt x="1224" y="574"/>
                    </a:lnTo>
                    <a:lnTo>
                      <a:pt x="1223" y="632"/>
                    </a:lnTo>
                    <a:lnTo>
                      <a:pt x="1219" y="693"/>
                    </a:lnTo>
                    <a:lnTo>
                      <a:pt x="1211" y="756"/>
                    </a:lnTo>
                    <a:lnTo>
                      <a:pt x="1200" y="822"/>
                    </a:lnTo>
                    <a:lnTo>
                      <a:pt x="1185" y="889"/>
                    </a:lnTo>
                    <a:lnTo>
                      <a:pt x="1165" y="960"/>
                    </a:lnTo>
                    <a:lnTo>
                      <a:pt x="1145" y="1023"/>
                    </a:lnTo>
                    <a:lnTo>
                      <a:pt x="1123" y="1081"/>
                    </a:lnTo>
                    <a:lnTo>
                      <a:pt x="1099" y="1134"/>
                    </a:lnTo>
                    <a:lnTo>
                      <a:pt x="1076" y="1183"/>
                    </a:lnTo>
                    <a:lnTo>
                      <a:pt x="1052" y="1226"/>
                    </a:lnTo>
                    <a:lnTo>
                      <a:pt x="1026" y="1266"/>
                    </a:lnTo>
                    <a:lnTo>
                      <a:pt x="1001" y="1302"/>
                    </a:lnTo>
                    <a:lnTo>
                      <a:pt x="976" y="1333"/>
                    </a:lnTo>
                    <a:lnTo>
                      <a:pt x="949" y="1362"/>
                    </a:lnTo>
                    <a:lnTo>
                      <a:pt x="923" y="1386"/>
                    </a:lnTo>
                    <a:lnTo>
                      <a:pt x="898" y="1408"/>
                    </a:lnTo>
                    <a:lnTo>
                      <a:pt x="873" y="1427"/>
                    </a:lnTo>
                    <a:lnTo>
                      <a:pt x="848" y="1443"/>
                    </a:lnTo>
                    <a:lnTo>
                      <a:pt x="824" y="1456"/>
                    </a:lnTo>
                    <a:lnTo>
                      <a:pt x="801" y="1467"/>
                    </a:lnTo>
                    <a:lnTo>
                      <a:pt x="779" y="1475"/>
                    </a:lnTo>
                    <a:lnTo>
                      <a:pt x="758" y="1483"/>
                    </a:lnTo>
                    <a:lnTo>
                      <a:pt x="738" y="1488"/>
                    </a:lnTo>
                    <a:lnTo>
                      <a:pt x="720" y="1491"/>
                    </a:lnTo>
                    <a:lnTo>
                      <a:pt x="703" y="1494"/>
                    </a:lnTo>
                    <a:lnTo>
                      <a:pt x="688" y="1496"/>
                    </a:lnTo>
                    <a:lnTo>
                      <a:pt x="675" y="1497"/>
                    </a:lnTo>
                    <a:lnTo>
                      <a:pt x="664" y="1497"/>
                    </a:lnTo>
                    <a:lnTo>
                      <a:pt x="655" y="1496"/>
                    </a:lnTo>
                    <a:lnTo>
                      <a:pt x="648" y="1496"/>
                    </a:lnTo>
                    <a:lnTo>
                      <a:pt x="645" y="1495"/>
                    </a:lnTo>
                    <a:lnTo>
                      <a:pt x="643" y="1495"/>
                    </a:lnTo>
                    <a:lnTo>
                      <a:pt x="616" y="1497"/>
                    </a:lnTo>
                    <a:lnTo>
                      <a:pt x="588" y="1492"/>
                    </a:lnTo>
                    <a:lnTo>
                      <a:pt x="562" y="1484"/>
                    </a:lnTo>
                    <a:lnTo>
                      <a:pt x="535" y="1470"/>
                    </a:lnTo>
                    <a:lnTo>
                      <a:pt x="508" y="1451"/>
                    </a:lnTo>
                    <a:lnTo>
                      <a:pt x="482" y="1429"/>
                    </a:lnTo>
                    <a:lnTo>
                      <a:pt x="457" y="1403"/>
                    </a:lnTo>
                    <a:lnTo>
                      <a:pt x="431" y="1373"/>
                    </a:lnTo>
                    <a:lnTo>
                      <a:pt x="406" y="1339"/>
                    </a:lnTo>
                    <a:lnTo>
                      <a:pt x="382" y="1303"/>
                    </a:lnTo>
                    <a:lnTo>
                      <a:pt x="358" y="1264"/>
                    </a:lnTo>
                    <a:lnTo>
                      <a:pt x="334" y="1222"/>
                    </a:lnTo>
                    <a:lnTo>
                      <a:pt x="311" y="1178"/>
                    </a:lnTo>
                    <a:lnTo>
                      <a:pt x="288" y="1133"/>
                    </a:lnTo>
                    <a:lnTo>
                      <a:pt x="266" y="1087"/>
                    </a:lnTo>
                    <a:lnTo>
                      <a:pt x="245" y="1039"/>
                    </a:lnTo>
                    <a:lnTo>
                      <a:pt x="224" y="989"/>
                    </a:lnTo>
                    <a:lnTo>
                      <a:pt x="204" y="941"/>
                    </a:lnTo>
                    <a:lnTo>
                      <a:pt x="185" y="890"/>
                    </a:lnTo>
                    <a:lnTo>
                      <a:pt x="166" y="841"/>
                    </a:lnTo>
                    <a:lnTo>
                      <a:pt x="132" y="743"/>
                    </a:lnTo>
                    <a:lnTo>
                      <a:pt x="116" y="695"/>
                    </a:lnTo>
                    <a:lnTo>
                      <a:pt x="100" y="648"/>
                    </a:lnTo>
                    <a:lnTo>
                      <a:pt x="87" y="604"/>
                    </a:lnTo>
                    <a:lnTo>
                      <a:pt x="73" y="560"/>
                    </a:lnTo>
                    <a:lnTo>
                      <a:pt x="61" y="519"/>
                    </a:lnTo>
                    <a:lnTo>
                      <a:pt x="50" y="481"/>
                    </a:lnTo>
                    <a:lnTo>
                      <a:pt x="40" y="445"/>
                    </a:lnTo>
                    <a:lnTo>
                      <a:pt x="30" y="412"/>
                    </a:lnTo>
                    <a:lnTo>
                      <a:pt x="23" y="383"/>
                    </a:lnTo>
                    <a:lnTo>
                      <a:pt x="16" y="358"/>
                    </a:lnTo>
                    <a:lnTo>
                      <a:pt x="10" y="336"/>
                    </a:lnTo>
                    <a:lnTo>
                      <a:pt x="6" y="318"/>
                    </a:lnTo>
                    <a:lnTo>
                      <a:pt x="2" y="305"/>
                    </a:lnTo>
                    <a:lnTo>
                      <a:pt x="1" y="298"/>
                    </a:lnTo>
                    <a:lnTo>
                      <a:pt x="0" y="295"/>
                    </a:lnTo>
                    <a:lnTo>
                      <a:pt x="62" y="306"/>
                    </a:lnTo>
                    <a:lnTo>
                      <a:pt x="124" y="313"/>
                    </a:lnTo>
                    <a:lnTo>
                      <a:pt x="183" y="317"/>
                    </a:lnTo>
                    <a:lnTo>
                      <a:pt x="242" y="317"/>
                    </a:lnTo>
                    <a:lnTo>
                      <a:pt x="300" y="315"/>
                    </a:lnTo>
                    <a:lnTo>
                      <a:pt x="356" y="309"/>
                    </a:lnTo>
                    <a:lnTo>
                      <a:pt x="411" y="300"/>
                    </a:lnTo>
                    <a:lnTo>
                      <a:pt x="464" y="290"/>
                    </a:lnTo>
                    <a:lnTo>
                      <a:pt x="516" y="277"/>
                    </a:lnTo>
                    <a:lnTo>
                      <a:pt x="565" y="263"/>
                    </a:lnTo>
                    <a:lnTo>
                      <a:pt x="613" y="247"/>
                    </a:lnTo>
                    <a:lnTo>
                      <a:pt x="659" y="230"/>
                    </a:lnTo>
                    <a:lnTo>
                      <a:pt x="703" y="212"/>
                    </a:lnTo>
                    <a:lnTo>
                      <a:pt x="744" y="193"/>
                    </a:lnTo>
                    <a:lnTo>
                      <a:pt x="783" y="174"/>
                    </a:lnTo>
                    <a:lnTo>
                      <a:pt x="821" y="155"/>
                    </a:lnTo>
                    <a:lnTo>
                      <a:pt x="855" y="135"/>
                    </a:lnTo>
                    <a:lnTo>
                      <a:pt x="888" y="116"/>
                    </a:lnTo>
                    <a:lnTo>
                      <a:pt x="917" y="98"/>
                    </a:lnTo>
                    <a:lnTo>
                      <a:pt x="944" y="80"/>
                    </a:lnTo>
                    <a:lnTo>
                      <a:pt x="968" y="63"/>
                    </a:lnTo>
                    <a:lnTo>
                      <a:pt x="988" y="48"/>
                    </a:lnTo>
                    <a:lnTo>
                      <a:pt x="1006" y="34"/>
                    </a:lnTo>
                    <a:lnTo>
                      <a:pt x="1022" y="23"/>
                    </a:lnTo>
                    <a:lnTo>
                      <a:pt x="1034" y="13"/>
                    </a:lnTo>
                    <a:lnTo>
                      <a:pt x="1042" y="6"/>
                    </a:lnTo>
                    <a:lnTo>
                      <a:pt x="1047" y="2"/>
                    </a:lnTo>
                    <a:lnTo>
                      <a:pt x="1049" y="0"/>
                    </a:lnTo>
                    <a:close/>
                  </a:path>
                </a:pathLst>
              </a:custGeom>
              <a:solidFill>
                <a:schemeClr val="accent1">
                  <a:lumMod val="40000"/>
                  <a:lumOff val="60000"/>
                  <a:alpha val="7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1" name="Oval 50">
              <a:extLst>
                <a:ext uri="{FF2B5EF4-FFF2-40B4-BE49-F238E27FC236}">
                  <a16:creationId xmlns:a16="http://schemas.microsoft.com/office/drawing/2014/main" id="{0307E1F7-CC1C-114F-A01C-6D310FF4C469}"/>
                </a:ext>
              </a:extLst>
            </p:cNvPr>
            <p:cNvSpPr/>
            <p:nvPr/>
          </p:nvSpPr>
          <p:spPr>
            <a:xfrm flipV="1">
              <a:off x="1635124" y="5732079"/>
              <a:ext cx="4117976" cy="411798"/>
            </a:xfrm>
            <a:prstGeom prst="ellipse">
              <a:avLst/>
            </a:prstGeom>
            <a:gradFill flip="none" rotWithShape="1">
              <a:gsLst>
                <a:gs pos="0">
                  <a:schemeClr val="tx1">
                    <a:lumMod val="95000"/>
                    <a:lumOff val="5000"/>
                    <a:alpha val="23000"/>
                  </a:schemeClr>
                </a:gs>
                <a:gs pos="100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a:solidFill>
                  <a:sysClr val="window" lastClr="FFFFFF"/>
                </a:solidFill>
                <a:latin typeface="Calibri"/>
              </a:endParaRPr>
            </a:p>
          </p:txBody>
        </p:sp>
        <p:sp>
          <p:nvSpPr>
            <p:cNvPr id="52" name="Oval 51">
              <a:extLst>
                <a:ext uri="{FF2B5EF4-FFF2-40B4-BE49-F238E27FC236}">
                  <a16:creationId xmlns:a16="http://schemas.microsoft.com/office/drawing/2014/main" id="{BD1E923D-6628-8B46-AB04-757B630DF95E}"/>
                </a:ext>
              </a:extLst>
            </p:cNvPr>
            <p:cNvSpPr/>
            <p:nvPr/>
          </p:nvSpPr>
          <p:spPr>
            <a:xfrm>
              <a:off x="1830878" y="1680066"/>
              <a:ext cx="3734350" cy="3734350"/>
            </a:xfrm>
            <a:prstGeom prst="ellipse">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B0B443FC-F342-514C-922E-8FBE839B7C2B}"/>
                </a:ext>
              </a:extLst>
            </p:cNvPr>
            <p:cNvGrpSpPr/>
            <p:nvPr/>
          </p:nvGrpSpPr>
          <p:grpSpPr>
            <a:xfrm>
              <a:off x="1593181" y="1409700"/>
              <a:ext cx="4201858" cy="4259212"/>
              <a:chOff x="1593181" y="1409700"/>
              <a:chExt cx="4201858" cy="4259212"/>
            </a:xfrm>
          </p:grpSpPr>
          <p:sp>
            <p:nvSpPr>
              <p:cNvPr id="56" name="Freeform 8">
                <a:extLst>
                  <a:ext uri="{FF2B5EF4-FFF2-40B4-BE49-F238E27FC236}">
                    <a16:creationId xmlns:a16="http://schemas.microsoft.com/office/drawing/2014/main" id="{1CFC1C45-20D2-1F46-8135-18AFD58F8818}"/>
                  </a:ext>
                </a:extLst>
              </p:cNvPr>
              <p:cNvSpPr>
                <a:spLocks/>
              </p:cNvSpPr>
              <p:nvPr/>
            </p:nvSpPr>
            <p:spPr bwMode="auto">
              <a:xfrm>
                <a:off x="1674683" y="1409700"/>
                <a:ext cx="2482779" cy="1492686"/>
              </a:xfrm>
              <a:custGeom>
                <a:avLst/>
                <a:gdLst/>
                <a:ahLst/>
                <a:cxnLst>
                  <a:cxn ang="0">
                    <a:pos x="1413" y="2"/>
                  </a:cxn>
                  <a:cxn ang="0">
                    <a:pos x="1498" y="10"/>
                  </a:cxn>
                  <a:cxn ang="0">
                    <a:pos x="1565" y="25"/>
                  </a:cxn>
                  <a:cxn ang="0">
                    <a:pos x="1613" y="43"/>
                  </a:cxn>
                  <a:cxn ang="0">
                    <a:pos x="1640" y="62"/>
                  </a:cxn>
                  <a:cxn ang="0">
                    <a:pos x="1644" y="73"/>
                  </a:cxn>
                  <a:cxn ang="0">
                    <a:pos x="1635" y="71"/>
                  </a:cxn>
                  <a:cxn ang="0">
                    <a:pos x="1593" y="70"/>
                  </a:cxn>
                  <a:cxn ang="0">
                    <a:pos x="1561" y="74"/>
                  </a:cxn>
                  <a:cxn ang="0">
                    <a:pos x="1523" y="81"/>
                  </a:cxn>
                  <a:cxn ang="0">
                    <a:pos x="1482" y="95"/>
                  </a:cxn>
                  <a:cxn ang="0">
                    <a:pos x="1436" y="115"/>
                  </a:cxn>
                  <a:cxn ang="0">
                    <a:pos x="1388" y="145"/>
                  </a:cxn>
                  <a:cxn ang="0">
                    <a:pos x="1336" y="185"/>
                  </a:cxn>
                  <a:cxn ang="0">
                    <a:pos x="1283" y="236"/>
                  </a:cxn>
                  <a:cxn ang="0">
                    <a:pos x="1230" y="300"/>
                  </a:cxn>
                  <a:cxn ang="0">
                    <a:pos x="1178" y="379"/>
                  </a:cxn>
                  <a:cxn ang="0">
                    <a:pos x="1127" y="473"/>
                  </a:cxn>
                  <a:cxn ang="0">
                    <a:pos x="1077" y="585"/>
                  </a:cxn>
                  <a:cxn ang="0">
                    <a:pos x="1031" y="715"/>
                  </a:cxn>
                  <a:cxn ang="0">
                    <a:pos x="989" y="865"/>
                  </a:cxn>
                  <a:cxn ang="0">
                    <a:pos x="980" y="862"/>
                  </a:cxn>
                  <a:cxn ang="0">
                    <a:pos x="954" y="854"/>
                  </a:cxn>
                  <a:cxn ang="0">
                    <a:pos x="914" y="843"/>
                  </a:cxn>
                  <a:cxn ang="0">
                    <a:pos x="861" y="830"/>
                  </a:cxn>
                  <a:cxn ang="0">
                    <a:pos x="798" y="815"/>
                  </a:cxn>
                  <a:cxn ang="0">
                    <a:pos x="726" y="802"/>
                  </a:cxn>
                  <a:cxn ang="0">
                    <a:pos x="648" y="792"/>
                  </a:cxn>
                  <a:cxn ang="0">
                    <a:pos x="563" y="786"/>
                  </a:cxn>
                  <a:cxn ang="0">
                    <a:pos x="477" y="786"/>
                  </a:cxn>
                  <a:cxn ang="0">
                    <a:pos x="389" y="793"/>
                  </a:cxn>
                  <a:cxn ang="0">
                    <a:pos x="301" y="808"/>
                  </a:cxn>
                  <a:cxn ang="0">
                    <a:pos x="217" y="835"/>
                  </a:cxn>
                  <a:cxn ang="0">
                    <a:pos x="137" y="872"/>
                  </a:cxn>
                  <a:cxn ang="0">
                    <a:pos x="64" y="924"/>
                  </a:cxn>
                  <a:cxn ang="0">
                    <a:pos x="0" y="989"/>
                  </a:cxn>
                  <a:cxn ang="0">
                    <a:pos x="2" y="979"/>
                  </a:cxn>
                  <a:cxn ang="0">
                    <a:pos x="11" y="951"/>
                  </a:cxn>
                  <a:cxn ang="0">
                    <a:pos x="25" y="907"/>
                  </a:cxn>
                  <a:cxn ang="0">
                    <a:pos x="49" y="849"/>
                  </a:cxn>
                  <a:cxn ang="0">
                    <a:pos x="81" y="781"/>
                  </a:cxn>
                  <a:cxn ang="0">
                    <a:pos x="123" y="704"/>
                  </a:cxn>
                  <a:cxn ang="0">
                    <a:pos x="177" y="620"/>
                  </a:cxn>
                  <a:cxn ang="0">
                    <a:pos x="243" y="533"/>
                  </a:cxn>
                  <a:cxn ang="0">
                    <a:pos x="321" y="445"/>
                  </a:cxn>
                  <a:cxn ang="0">
                    <a:pos x="415" y="357"/>
                  </a:cxn>
                  <a:cxn ang="0">
                    <a:pos x="525" y="274"/>
                  </a:cxn>
                  <a:cxn ang="0">
                    <a:pos x="650" y="196"/>
                  </a:cxn>
                  <a:cxn ang="0">
                    <a:pos x="798" y="123"/>
                  </a:cxn>
                  <a:cxn ang="0">
                    <a:pos x="940" y="70"/>
                  </a:cxn>
                  <a:cxn ang="0">
                    <a:pos x="1075" y="33"/>
                  </a:cxn>
                  <a:cxn ang="0">
                    <a:pos x="1200" y="11"/>
                  </a:cxn>
                  <a:cxn ang="0">
                    <a:pos x="1313" y="1"/>
                  </a:cxn>
                </a:cxnLst>
                <a:rect l="0" t="0" r="r" b="b"/>
                <a:pathLst>
                  <a:path w="1645" h="989">
                    <a:moveTo>
                      <a:pt x="1365" y="0"/>
                    </a:moveTo>
                    <a:lnTo>
                      <a:pt x="1413" y="2"/>
                    </a:lnTo>
                    <a:lnTo>
                      <a:pt x="1458" y="5"/>
                    </a:lnTo>
                    <a:lnTo>
                      <a:pt x="1498" y="10"/>
                    </a:lnTo>
                    <a:lnTo>
                      <a:pt x="1534" y="16"/>
                    </a:lnTo>
                    <a:lnTo>
                      <a:pt x="1565" y="25"/>
                    </a:lnTo>
                    <a:lnTo>
                      <a:pt x="1592" y="33"/>
                    </a:lnTo>
                    <a:lnTo>
                      <a:pt x="1613" y="43"/>
                    </a:lnTo>
                    <a:lnTo>
                      <a:pt x="1629" y="53"/>
                    </a:lnTo>
                    <a:lnTo>
                      <a:pt x="1640" y="62"/>
                    </a:lnTo>
                    <a:lnTo>
                      <a:pt x="1645" y="73"/>
                    </a:lnTo>
                    <a:lnTo>
                      <a:pt x="1644" y="73"/>
                    </a:lnTo>
                    <a:lnTo>
                      <a:pt x="1641" y="72"/>
                    </a:lnTo>
                    <a:lnTo>
                      <a:pt x="1635" y="71"/>
                    </a:lnTo>
                    <a:lnTo>
                      <a:pt x="1627" y="70"/>
                    </a:lnTo>
                    <a:lnTo>
                      <a:pt x="1593" y="70"/>
                    </a:lnTo>
                    <a:lnTo>
                      <a:pt x="1577" y="72"/>
                    </a:lnTo>
                    <a:lnTo>
                      <a:pt x="1561" y="74"/>
                    </a:lnTo>
                    <a:lnTo>
                      <a:pt x="1543" y="77"/>
                    </a:lnTo>
                    <a:lnTo>
                      <a:pt x="1523" y="81"/>
                    </a:lnTo>
                    <a:lnTo>
                      <a:pt x="1504" y="87"/>
                    </a:lnTo>
                    <a:lnTo>
                      <a:pt x="1482" y="95"/>
                    </a:lnTo>
                    <a:lnTo>
                      <a:pt x="1459" y="104"/>
                    </a:lnTo>
                    <a:lnTo>
                      <a:pt x="1436" y="115"/>
                    </a:lnTo>
                    <a:lnTo>
                      <a:pt x="1412" y="129"/>
                    </a:lnTo>
                    <a:lnTo>
                      <a:pt x="1388" y="145"/>
                    </a:lnTo>
                    <a:lnTo>
                      <a:pt x="1362" y="163"/>
                    </a:lnTo>
                    <a:lnTo>
                      <a:pt x="1336" y="185"/>
                    </a:lnTo>
                    <a:lnTo>
                      <a:pt x="1310" y="209"/>
                    </a:lnTo>
                    <a:lnTo>
                      <a:pt x="1283" y="236"/>
                    </a:lnTo>
                    <a:lnTo>
                      <a:pt x="1257" y="266"/>
                    </a:lnTo>
                    <a:lnTo>
                      <a:pt x="1230" y="300"/>
                    </a:lnTo>
                    <a:lnTo>
                      <a:pt x="1204" y="337"/>
                    </a:lnTo>
                    <a:lnTo>
                      <a:pt x="1178" y="379"/>
                    </a:lnTo>
                    <a:lnTo>
                      <a:pt x="1152" y="423"/>
                    </a:lnTo>
                    <a:lnTo>
                      <a:pt x="1127" y="473"/>
                    </a:lnTo>
                    <a:lnTo>
                      <a:pt x="1101" y="527"/>
                    </a:lnTo>
                    <a:lnTo>
                      <a:pt x="1077" y="585"/>
                    </a:lnTo>
                    <a:lnTo>
                      <a:pt x="1053" y="647"/>
                    </a:lnTo>
                    <a:lnTo>
                      <a:pt x="1031" y="715"/>
                    </a:lnTo>
                    <a:lnTo>
                      <a:pt x="1009" y="788"/>
                    </a:lnTo>
                    <a:lnTo>
                      <a:pt x="989" y="865"/>
                    </a:lnTo>
                    <a:lnTo>
                      <a:pt x="986" y="865"/>
                    </a:lnTo>
                    <a:lnTo>
                      <a:pt x="980" y="862"/>
                    </a:lnTo>
                    <a:lnTo>
                      <a:pt x="969" y="859"/>
                    </a:lnTo>
                    <a:lnTo>
                      <a:pt x="954" y="854"/>
                    </a:lnTo>
                    <a:lnTo>
                      <a:pt x="936" y="849"/>
                    </a:lnTo>
                    <a:lnTo>
                      <a:pt x="914" y="843"/>
                    </a:lnTo>
                    <a:lnTo>
                      <a:pt x="889" y="836"/>
                    </a:lnTo>
                    <a:lnTo>
                      <a:pt x="861" y="830"/>
                    </a:lnTo>
                    <a:lnTo>
                      <a:pt x="831" y="822"/>
                    </a:lnTo>
                    <a:lnTo>
                      <a:pt x="798" y="815"/>
                    </a:lnTo>
                    <a:lnTo>
                      <a:pt x="763" y="809"/>
                    </a:lnTo>
                    <a:lnTo>
                      <a:pt x="726" y="802"/>
                    </a:lnTo>
                    <a:lnTo>
                      <a:pt x="688" y="797"/>
                    </a:lnTo>
                    <a:lnTo>
                      <a:pt x="648" y="792"/>
                    </a:lnTo>
                    <a:lnTo>
                      <a:pt x="606" y="788"/>
                    </a:lnTo>
                    <a:lnTo>
                      <a:pt x="563" y="786"/>
                    </a:lnTo>
                    <a:lnTo>
                      <a:pt x="520" y="785"/>
                    </a:lnTo>
                    <a:lnTo>
                      <a:pt x="477" y="786"/>
                    </a:lnTo>
                    <a:lnTo>
                      <a:pt x="432" y="788"/>
                    </a:lnTo>
                    <a:lnTo>
                      <a:pt x="389" y="793"/>
                    </a:lnTo>
                    <a:lnTo>
                      <a:pt x="344" y="800"/>
                    </a:lnTo>
                    <a:lnTo>
                      <a:pt x="301" y="808"/>
                    </a:lnTo>
                    <a:lnTo>
                      <a:pt x="259" y="820"/>
                    </a:lnTo>
                    <a:lnTo>
                      <a:pt x="217" y="835"/>
                    </a:lnTo>
                    <a:lnTo>
                      <a:pt x="177" y="852"/>
                    </a:lnTo>
                    <a:lnTo>
                      <a:pt x="137" y="872"/>
                    </a:lnTo>
                    <a:lnTo>
                      <a:pt x="100" y="896"/>
                    </a:lnTo>
                    <a:lnTo>
                      <a:pt x="64" y="924"/>
                    </a:lnTo>
                    <a:lnTo>
                      <a:pt x="31" y="954"/>
                    </a:lnTo>
                    <a:lnTo>
                      <a:pt x="0" y="989"/>
                    </a:lnTo>
                    <a:lnTo>
                      <a:pt x="1" y="987"/>
                    </a:lnTo>
                    <a:lnTo>
                      <a:pt x="2" y="979"/>
                    </a:lnTo>
                    <a:lnTo>
                      <a:pt x="6" y="967"/>
                    </a:lnTo>
                    <a:lnTo>
                      <a:pt x="11" y="951"/>
                    </a:lnTo>
                    <a:lnTo>
                      <a:pt x="17" y="931"/>
                    </a:lnTo>
                    <a:lnTo>
                      <a:pt x="25" y="907"/>
                    </a:lnTo>
                    <a:lnTo>
                      <a:pt x="37" y="880"/>
                    </a:lnTo>
                    <a:lnTo>
                      <a:pt x="49" y="849"/>
                    </a:lnTo>
                    <a:lnTo>
                      <a:pt x="64" y="817"/>
                    </a:lnTo>
                    <a:lnTo>
                      <a:pt x="81" y="781"/>
                    </a:lnTo>
                    <a:lnTo>
                      <a:pt x="101" y="743"/>
                    </a:lnTo>
                    <a:lnTo>
                      <a:pt x="123" y="704"/>
                    </a:lnTo>
                    <a:lnTo>
                      <a:pt x="149" y="663"/>
                    </a:lnTo>
                    <a:lnTo>
                      <a:pt x="177" y="620"/>
                    </a:lnTo>
                    <a:lnTo>
                      <a:pt x="207" y="577"/>
                    </a:lnTo>
                    <a:lnTo>
                      <a:pt x="243" y="533"/>
                    </a:lnTo>
                    <a:lnTo>
                      <a:pt x="280" y="489"/>
                    </a:lnTo>
                    <a:lnTo>
                      <a:pt x="321" y="445"/>
                    </a:lnTo>
                    <a:lnTo>
                      <a:pt x="366" y="401"/>
                    </a:lnTo>
                    <a:lnTo>
                      <a:pt x="415" y="357"/>
                    </a:lnTo>
                    <a:lnTo>
                      <a:pt x="467" y="315"/>
                    </a:lnTo>
                    <a:lnTo>
                      <a:pt x="525" y="274"/>
                    </a:lnTo>
                    <a:lnTo>
                      <a:pt x="585" y="233"/>
                    </a:lnTo>
                    <a:lnTo>
                      <a:pt x="650" y="196"/>
                    </a:lnTo>
                    <a:lnTo>
                      <a:pt x="724" y="157"/>
                    </a:lnTo>
                    <a:lnTo>
                      <a:pt x="798" y="123"/>
                    </a:lnTo>
                    <a:lnTo>
                      <a:pt x="870" y="94"/>
                    </a:lnTo>
                    <a:lnTo>
                      <a:pt x="940" y="70"/>
                    </a:lnTo>
                    <a:lnTo>
                      <a:pt x="1008" y="50"/>
                    </a:lnTo>
                    <a:lnTo>
                      <a:pt x="1075" y="33"/>
                    </a:lnTo>
                    <a:lnTo>
                      <a:pt x="1138" y="21"/>
                    </a:lnTo>
                    <a:lnTo>
                      <a:pt x="1200" y="11"/>
                    </a:lnTo>
                    <a:lnTo>
                      <a:pt x="1258" y="4"/>
                    </a:lnTo>
                    <a:lnTo>
                      <a:pt x="1313" y="1"/>
                    </a:lnTo>
                    <a:lnTo>
                      <a:pt x="1365" y="0"/>
                    </a:lnTo>
                    <a:close/>
                  </a:path>
                </a:pathLst>
              </a:custGeom>
              <a:gradFill flip="none" rotWithShape="1">
                <a:gsLst>
                  <a:gs pos="0">
                    <a:schemeClr val="accent1">
                      <a:lumMod val="75000"/>
                    </a:schemeClr>
                  </a:gs>
                  <a:gs pos="50000">
                    <a:schemeClr val="accent1">
                      <a:lumMod val="75000"/>
                    </a:schemeClr>
                  </a:gs>
                  <a:gs pos="100000">
                    <a:schemeClr val="accent1"/>
                  </a:gs>
                </a:gsLst>
                <a:lin ang="27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10">
                <a:extLst>
                  <a:ext uri="{FF2B5EF4-FFF2-40B4-BE49-F238E27FC236}">
                    <a16:creationId xmlns:a16="http://schemas.microsoft.com/office/drawing/2014/main" id="{5CDA6340-F078-DA46-A21D-4A6D5246E7C0}"/>
                  </a:ext>
                </a:extLst>
              </p:cNvPr>
              <p:cNvSpPr>
                <a:spLocks/>
              </p:cNvSpPr>
              <p:nvPr/>
            </p:nvSpPr>
            <p:spPr bwMode="auto">
              <a:xfrm>
                <a:off x="4388383" y="1637603"/>
                <a:ext cx="1406656" cy="2109985"/>
              </a:xfrm>
              <a:custGeom>
                <a:avLst/>
                <a:gdLst/>
                <a:ahLst/>
                <a:cxnLst>
                  <a:cxn ang="0">
                    <a:pos x="120" y="2"/>
                  </a:cxn>
                  <a:cxn ang="0">
                    <a:pos x="188" y="15"/>
                  </a:cxn>
                  <a:cxn ang="0">
                    <a:pos x="260" y="41"/>
                  </a:cxn>
                  <a:cxn ang="0">
                    <a:pos x="336" y="80"/>
                  </a:cxn>
                  <a:cxn ang="0">
                    <a:pos x="417" y="135"/>
                  </a:cxn>
                  <a:cxn ang="0">
                    <a:pos x="501" y="209"/>
                  </a:cxn>
                  <a:cxn ang="0">
                    <a:pos x="589" y="301"/>
                  </a:cxn>
                  <a:cxn ang="0">
                    <a:pos x="680" y="414"/>
                  </a:cxn>
                  <a:cxn ang="0">
                    <a:pos x="762" y="533"/>
                  </a:cxn>
                  <a:cxn ang="0">
                    <a:pos x="821" y="642"/>
                  </a:cxn>
                  <a:cxn ang="0">
                    <a:pos x="865" y="750"/>
                  </a:cxn>
                  <a:cxn ang="0">
                    <a:pos x="896" y="856"/>
                  </a:cxn>
                  <a:cxn ang="0">
                    <a:pos x="917" y="958"/>
                  </a:cxn>
                  <a:cxn ang="0">
                    <a:pos x="928" y="1055"/>
                  </a:cxn>
                  <a:cxn ang="0">
                    <a:pos x="932" y="1142"/>
                  </a:cxn>
                  <a:cxn ang="0">
                    <a:pos x="931" y="1221"/>
                  </a:cxn>
                  <a:cxn ang="0">
                    <a:pos x="926" y="1287"/>
                  </a:cxn>
                  <a:cxn ang="0">
                    <a:pos x="920" y="1339"/>
                  </a:cxn>
                  <a:cxn ang="0">
                    <a:pos x="914" y="1376"/>
                  </a:cxn>
                  <a:cxn ang="0">
                    <a:pos x="911" y="1395"/>
                  </a:cxn>
                  <a:cxn ang="0">
                    <a:pos x="865" y="1346"/>
                  </a:cxn>
                  <a:cxn ang="0">
                    <a:pos x="770" y="1253"/>
                  </a:cxn>
                  <a:cxn ang="0">
                    <a:pos x="671" y="1173"/>
                  </a:cxn>
                  <a:cxn ang="0">
                    <a:pos x="571" y="1105"/>
                  </a:cxn>
                  <a:cxn ang="0">
                    <a:pos x="473" y="1050"/>
                  </a:cxn>
                  <a:cxn ang="0">
                    <a:pos x="380" y="1004"/>
                  </a:cxn>
                  <a:cxn ang="0">
                    <a:pos x="293" y="968"/>
                  </a:cxn>
                  <a:cxn ang="0">
                    <a:pos x="216" y="941"/>
                  </a:cxn>
                  <a:cxn ang="0">
                    <a:pos x="152" y="921"/>
                  </a:cxn>
                  <a:cxn ang="0">
                    <a:pos x="102" y="909"/>
                  </a:cxn>
                  <a:cxn ang="0">
                    <a:pos x="71" y="901"/>
                  </a:cxn>
                  <a:cxn ang="0">
                    <a:pos x="60" y="899"/>
                  </a:cxn>
                  <a:cxn ang="0">
                    <a:pos x="91" y="826"/>
                  </a:cxn>
                  <a:cxn ang="0">
                    <a:pos x="114" y="770"/>
                  </a:cxn>
                  <a:cxn ang="0">
                    <a:pos x="137" y="706"/>
                  </a:cxn>
                  <a:cxn ang="0">
                    <a:pos x="158" y="631"/>
                  </a:cxn>
                  <a:cxn ang="0">
                    <a:pos x="178" y="544"/>
                  </a:cxn>
                  <a:cxn ang="0">
                    <a:pos x="194" y="442"/>
                  </a:cxn>
                  <a:cxn ang="0">
                    <a:pos x="205" y="321"/>
                  </a:cxn>
                  <a:cxn ang="0">
                    <a:pos x="206" y="243"/>
                  </a:cxn>
                  <a:cxn ang="0">
                    <a:pos x="196" y="180"/>
                  </a:cxn>
                  <a:cxn ang="0">
                    <a:pos x="180" y="129"/>
                  </a:cxn>
                  <a:cxn ang="0">
                    <a:pos x="158" y="89"/>
                  </a:cxn>
                  <a:cxn ang="0">
                    <a:pos x="132" y="59"/>
                  </a:cxn>
                  <a:cxn ang="0">
                    <a:pos x="104" y="38"/>
                  </a:cxn>
                  <a:cxn ang="0">
                    <a:pos x="76" y="23"/>
                  </a:cxn>
                  <a:cxn ang="0">
                    <a:pos x="49" y="15"/>
                  </a:cxn>
                  <a:cxn ang="0">
                    <a:pos x="27" y="11"/>
                  </a:cxn>
                  <a:cxn ang="0">
                    <a:pos x="10" y="9"/>
                  </a:cxn>
                  <a:cxn ang="0">
                    <a:pos x="28" y="4"/>
                  </a:cxn>
                  <a:cxn ang="0">
                    <a:pos x="88" y="0"/>
                  </a:cxn>
                </a:cxnLst>
                <a:rect l="0" t="0" r="r" b="b"/>
                <a:pathLst>
                  <a:path w="932" h="1398">
                    <a:moveTo>
                      <a:pt x="88" y="0"/>
                    </a:moveTo>
                    <a:lnTo>
                      <a:pt x="120" y="2"/>
                    </a:lnTo>
                    <a:lnTo>
                      <a:pt x="153" y="7"/>
                    </a:lnTo>
                    <a:lnTo>
                      <a:pt x="188" y="15"/>
                    </a:lnTo>
                    <a:lnTo>
                      <a:pt x="223" y="26"/>
                    </a:lnTo>
                    <a:lnTo>
                      <a:pt x="260" y="41"/>
                    </a:lnTo>
                    <a:lnTo>
                      <a:pt x="297" y="59"/>
                    </a:lnTo>
                    <a:lnTo>
                      <a:pt x="336" y="80"/>
                    </a:lnTo>
                    <a:lnTo>
                      <a:pt x="376" y="106"/>
                    </a:lnTo>
                    <a:lnTo>
                      <a:pt x="417" y="135"/>
                    </a:lnTo>
                    <a:lnTo>
                      <a:pt x="459" y="170"/>
                    </a:lnTo>
                    <a:lnTo>
                      <a:pt x="501" y="209"/>
                    </a:lnTo>
                    <a:lnTo>
                      <a:pt x="545" y="253"/>
                    </a:lnTo>
                    <a:lnTo>
                      <a:pt x="589" y="301"/>
                    </a:lnTo>
                    <a:lnTo>
                      <a:pt x="635" y="355"/>
                    </a:lnTo>
                    <a:lnTo>
                      <a:pt x="680" y="414"/>
                    </a:lnTo>
                    <a:lnTo>
                      <a:pt x="727" y="479"/>
                    </a:lnTo>
                    <a:lnTo>
                      <a:pt x="762" y="533"/>
                    </a:lnTo>
                    <a:lnTo>
                      <a:pt x="794" y="588"/>
                    </a:lnTo>
                    <a:lnTo>
                      <a:pt x="821" y="642"/>
                    </a:lnTo>
                    <a:lnTo>
                      <a:pt x="844" y="696"/>
                    </a:lnTo>
                    <a:lnTo>
                      <a:pt x="865" y="750"/>
                    </a:lnTo>
                    <a:lnTo>
                      <a:pt x="882" y="804"/>
                    </a:lnTo>
                    <a:lnTo>
                      <a:pt x="896" y="856"/>
                    </a:lnTo>
                    <a:lnTo>
                      <a:pt x="907" y="909"/>
                    </a:lnTo>
                    <a:lnTo>
                      <a:pt x="917" y="958"/>
                    </a:lnTo>
                    <a:lnTo>
                      <a:pt x="923" y="1008"/>
                    </a:lnTo>
                    <a:lnTo>
                      <a:pt x="928" y="1055"/>
                    </a:lnTo>
                    <a:lnTo>
                      <a:pt x="930" y="1099"/>
                    </a:lnTo>
                    <a:lnTo>
                      <a:pt x="932" y="1142"/>
                    </a:lnTo>
                    <a:lnTo>
                      <a:pt x="932" y="1183"/>
                    </a:lnTo>
                    <a:lnTo>
                      <a:pt x="931" y="1221"/>
                    </a:lnTo>
                    <a:lnTo>
                      <a:pt x="929" y="1255"/>
                    </a:lnTo>
                    <a:lnTo>
                      <a:pt x="926" y="1287"/>
                    </a:lnTo>
                    <a:lnTo>
                      <a:pt x="924" y="1315"/>
                    </a:lnTo>
                    <a:lnTo>
                      <a:pt x="920" y="1339"/>
                    </a:lnTo>
                    <a:lnTo>
                      <a:pt x="917" y="1359"/>
                    </a:lnTo>
                    <a:lnTo>
                      <a:pt x="914" y="1376"/>
                    </a:lnTo>
                    <a:lnTo>
                      <a:pt x="912" y="1387"/>
                    </a:lnTo>
                    <a:lnTo>
                      <a:pt x="911" y="1395"/>
                    </a:lnTo>
                    <a:lnTo>
                      <a:pt x="910" y="1398"/>
                    </a:lnTo>
                    <a:lnTo>
                      <a:pt x="865" y="1346"/>
                    </a:lnTo>
                    <a:lnTo>
                      <a:pt x="818" y="1298"/>
                    </a:lnTo>
                    <a:lnTo>
                      <a:pt x="770" y="1253"/>
                    </a:lnTo>
                    <a:lnTo>
                      <a:pt x="721" y="1211"/>
                    </a:lnTo>
                    <a:lnTo>
                      <a:pt x="671" y="1173"/>
                    </a:lnTo>
                    <a:lnTo>
                      <a:pt x="621" y="1138"/>
                    </a:lnTo>
                    <a:lnTo>
                      <a:pt x="571" y="1105"/>
                    </a:lnTo>
                    <a:lnTo>
                      <a:pt x="522" y="1076"/>
                    </a:lnTo>
                    <a:lnTo>
                      <a:pt x="473" y="1050"/>
                    </a:lnTo>
                    <a:lnTo>
                      <a:pt x="426" y="1026"/>
                    </a:lnTo>
                    <a:lnTo>
                      <a:pt x="380" y="1004"/>
                    </a:lnTo>
                    <a:lnTo>
                      <a:pt x="336" y="985"/>
                    </a:lnTo>
                    <a:lnTo>
                      <a:pt x="293" y="968"/>
                    </a:lnTo>
                    <a:lnTo>
                      <a:pt x="254" y="953"/>
                    </a:lnTo>
                    <a:lnTo>
                      <a:pt x="216" y="941"/>
                    </a:lnTo>
                    <a:lnTo>
                      <a:pt x="183" y="930"/>
                    </a:lnTo>
                    <a:lnTo>
                      <a:pt x="152" y="921"/>
                    </a:lnTo>
                    <a:lnTo>
                      <a:pt x="125" y="914"/>
                    </a:lnTo>
                    <a:lnTo>
                      <a:pt x="102" y="909"/>
                    </a:lnTo>
                    <a:lnTo>
                      <a:pt x="84" y="904"/>
                    </a:lnTo>
                    <a:lnTo>
                      <a:pt x="71" y="901"/>
                    </a:lnTo>
                    <a:lnTo>
                      <a:pt x="62" y="900"/>
                    </a:lnTo>
                    <a:lnTo>
                      <a:pt x="60" y="899"/>
                    </a:lnTo>
                    <a:lnTo>
                      <a:pt x="80" y="851"/>
                    </a:lnTo>
                    <a:lnTo>
                      <a:pt x="91" y="826"/>
                    </a:lnTo>
                    <a:lnTo>
                      <a:pt x="102" y="799"/>
                    </a:lnTo>
                    <a:lnTo>
                      <a:pt x="114" y="770"/>
                    </a:lnTo>
                    <a:lnTo>
                      <a:pt x="125" y="739"/>
                    </a:lnTo>
                    <a:lnTo>
                      <a:pt x="137" y="706"/>
                    </a:lnTo>
                    <a:lnTo>
                      <a:pt x="148" y="671"/>
                    </a:lnTo>
                    <a:lnTo>
                      <a:pt x="158" y="631"/>
                    </a:lnTo>
                    <a:lnTo>
                      <a:pt x="168" y="590"/>
                    </a:lnTo>
                    <a:lnTo>
                      <a:pt x="178" y="544"/>
                    </a:lnTo>
                    <a:lnTo>
                      <a:pt x="186" y="496"/>
                    </a:lnTo>
                    <a:lnTo>
                      <a:pt x="194" y="442"/>
                    </a:lnTo>
                    <a:lnTo>
                      <a:pt x="200" y="383"/>
                    </a:lnTo>
                    <a:lnTo>
                      <a:pt x="205" y="321"/>
                    </a:lnTo>
                    <a:lnTo>
                      <a:pt x="207" y="281"/>
                    </a:lnTo>
                    <a:lnTo>
                      <a:pt x="206" y="243"/>
                    </a:lnTo>
                    <a:lnTo>
                      <a:pt x="202" y="210"/>
                    </a:lnTo>
                    <a:lnTo>
                      <a:pt x="196" y="180"/>
                    </a:lnTo>
                    <a:lnTo>
                      <a:pt x="190" y="153"/>
                    </a:lnTo>
                    <a:lnTo>
                      <a:pt x="180" y="129"/>
                    </a:lnTo>
                    <a:lnTo>
                      <a:pt x="170" y="108"/>
                    </a:lnTo>
                    <a:lnTo>
                      <a:pt x="158" y="89"/>
                    </a:lnTo>
                    <a:lnTo>
                      <a:pt x="145" y="73"/>
                    </a:lnTo>
                    <a:lnTo>
                      <a:pt x="132" y="59"/>
                    </a:lnTo>
                    <a:lnTo>
                      <a:pt x="118" y="48"/>
                    </a:lnTo>
                    <a:lnTo>
                      <a:pt x="104" y="38"/>
                    </a:lnTo>
                    <a:lnTo>
                      <a:pt x="90" y="30"/>
                    </a:lnTo>
                    <a:lnTo>
                      <a:pt x="76" y="23"/>
                    </a:lnTo>
                    <a:lnTo>
                      <a:pt x="62" y="19"/>
                    </a:lnTo>
                    <a:lnTo>
                      <a:pt x="49" y="15"/>
                    </a:lnTo>
                    <a:lnTo>
                      <a:pt x="38" y="12"/>
                    </a:lnTo>
                    <a:lnTo>
                      <a:pt x="27" y="11"/>
                    </a:lnTo>
                    <a:lnTo>
                      <a:pt x="18" y="10"/>
                    </a:lnTo>
                    <a:lnTo>
                      <a:pt x="10" y="9"/>
                    </a:lnTo>
                    <a:lnTo>
                      <a:pt x="0" y="9"/>
                    </a:lnTo>
                    <a:lnTo>
                      <a:pt x="28" y="4"/>
                    </a:lnTo>
                    <a:lnTo>
                      <a:pt x="57" y="1"/>
                    </a:lnTo>
                    <a:lnTo>
                      <a:pt x="88" y="0"/>
                    </a:lnTo>
                    <a:close/>
                  </a:path>
                </a:pathLst>
              </a:custGeom>
              <a:gradFill flip="none" rotWithShape="1">
                <a:gsLst>
                  <a:gs pos="0">
                    <a:schemeClr val="accent1">
                      <a:lumMod val="75000"/>
                    </a:schemeClr>
                  </a:gs>
                  <a:gs pos="50000">
                    <a:schemeClr val="accent1">
                      <a:lumMod val="75000"/>
                    </a:schemeClr>
                  </a:gs>
                  <a:gs pos="100000">
                    <a:schemeClr val="accent1"/>
                  </a:gs>
                </a:gsLst>
                <a:lin ang="27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11">
                <a:extLst>
                  <a:ext uri="{FF2B5EF4-FFF2-40B4-BE49-F238E27FC236}">
                    <a16:creationId xmlns:a16="http://schemas.microsoft.com/office/drawing/2014/main" id="{32CB8C5C-A803-074C-9185-EF57B8CFD119}"/>
                  </a:ext>
                </a:extLst>
              </p:cNvPr>
              <p:cNvSpPr>
                <a:spLocks/>
              </p:cNvSpPr>
              <p:nvPr/>
            </p:nvSpPr>
            <p:spPr bwMode="auto">
              <a:xfrm>
                <a:off x="3324335" y="3952851"/>
                <a:ext cx="2392222" cy="1716061"/>
              </a:xfrm>
              <a:custGeom>
                <a:avLst/>
                <a:gdLst/>
                <a:ahLst/>
                <a:cxnLst>
                  <a:cxn ang="0">
                    <a:pos x="1566" y="1"/>
                  </a:cxn>
                  <a:cxn ang="0">
                    <a:pos x="1570" y="10"/>
                  </a:cxn>
                  <a:cxn ang="0">
                    <a:pos x="1578" y="41"/>
                  </a:cxn>
                  <a:cxn ang="0">
                    <a:pos x="1583" y="73"/>
                  </a:cxn>
                  <a:cxn ang="0">
                    <a:pos x="1585" y="115"/>
                  </a:cxn>
                  <a:cxn ang="0">
                    <a:pos x="1581" y="166"/>
                  </a:cxn>
                  <a:cxn ang="0">
                    <a:pos x="1569" y="228"/>
                  </a:cxn>
                  <a:cxn ang="0">
                    <a:pos x="1547" y="300"/>
                  </a:cxn>
                  <a:cxn ang="0">
                    <a:pos x="1515" y="381"/>
                  </a:cxn>
                  <a:cxn ang="0">
                    <a:pos x="1468" y="474"/>
                  </a:cxn>
                  <a:cxn ang="0">
                    <a:pos x="1424" y="544"/>
                  </a:cxn>
                  <a:cxn ang="0">
                    <a:pos x="1372" y="617"/>
                  </a:cxn>
                  <a:cxn ang="0">
                    <a:pos x="1311" y="691"/>
                  </a:cxn>
                  <a:cxn ang="0">
                    <a:pos x="1241" y="763"/>
                  </a:cxn>
                  <a:cxn ang="0">
                    <a:pos x="1160" y="833"/>
                  </a:cxn>
                  <a:cxn ang="0">
                    <a:pos x="1071" y="899"/>
                  </a:cxn>
                  <a:cxn ang="0">
                    <a:pos x="971" y="959"/>
                  </a:cxn>
                  <a:cxn ang="0">
                    <a:pos x="863" y="1014"/>
                  </a:cxn>
                  <a:cxn ang="0">
                    <a:pos x="744" y="1059"/>
                  </a:cxn>
                  <a:cxn ang="0">
                    <a:pos x="616" y="1096"/>
                  </a:cxn>
                  <a:cxn ang="0">
                    <a:pos x="477" y="1122"/>
                  </a:cxn>
                  <a:cxn ang="0">
                    <a:pos x="328" y="1135"/>
                  </a:cxn>
                  <a:cxn ang="0">
                    <a:pos x="169" y="1135"/>
                  </a:cxn>
                  <a:cxn ang="0">
                    <a:pos x="0" y="1119"/>
                  </a:cxn>
                  <a:cxn ang="0">
                    <a:pos x="6" y="1117"/>
                  </a:cxn>
                  <a:cxn ang="0">
                    <a:pos x="22" y="1113"/>
                  </a:cxn>
                  <a:cxn ang="0">
                    <a:pos x="47" y="1104"/>
                  </a:cxn>
                  <a:cxn ang="0">
                    <a:pos x="80" y="1089"/>
                  </a:cxn>
                  <a:cxn ang="0">
                    <a:pos x="119" y="1069"/>
                  </a:cxn>
                  <a:cxn ang="0">
                    <a:pos x="164" y="1041"/>
                  </a:cxn>
                  <a:cxn ang="0">
                    <a:pos x="212" y="1004"/>
                  </a:cxn>
                  <a:cxn ang="0">
                    <a:pos x="262" y="958"/>
                  </a:cxn>
                  <a:cxn ang="0">
                    <a:pos x="313" y="903"/>
                  </a:cxn>
                  <a:cxn ang="0">
                    <a:pos x="364" y="836"/>
                  </a:cxn>
                  <a:cxn ang="0">
                    <a:pos x="413" y="757"/>
                  </a:cxn>
                  <a:cxn ang="0">
                    <a:pos x="460" y="665"/>
                  </a:cxn>
                  <a:cxn ang="0">
                    <a:pos x="501" y="559"/>
                  </a:cxn>
                  <a:cxn ang="0">
                    <a:pos x="536" y="438"/>
                  </a:cxn>
                  <a:cxn ang="0">
                    <a:pos x="566" y="301"/>
                  </a:cxn>
                  <a:cxn ang="0">
                    <a:pos x="578" y="226"/>
                  </a:cxn>
                  <a:cxn ang="0">
                    <a:pos x="592" y="230"/>
                  </a:cxn>
                  <a:cxn ang="0">
                    <a:pos x="634" y="241"/>
                  </a:cxn>
                  <a:cxn ang="0">
                    <a:pos x="675" y="251"/>
                  </a:cxn>
                  <a:cxn ang="0">
                    <a:pos x="724" y="262"/>
                  </a:cxn>
                  <a:cxn ang="0">
                    <a:pos x="782" y="273"/>
                  </a:cxn>
                  <a:cxn ang="0">
                    <a:pos x="844" y="285"/>
                  </a:cxn>
                  <a:cxn ang="0">
                    <a:pos x="912" y="295"/>
                  </a:cxn>
                  <a:cxn ang="0">
                    <a:pos x="1018" y="307"/>
                  </a:cxn>
                  <a:cxn ang="0">
                    <a:pos x="1090" y="312"/>
                  </a:cxn>
                  <a:cxn ang="0">
                    <a:pos x="1162" y="313"/>
                  </a:cxn>
                  <a:cxn ang="0">
                    <a:pos x="1232" y="308"/>
                  </a:cxn>
                  <a:cxn ang="0">
                    <a:pos x="1300" y="300"/>
                  </a:cxn>
                  <a:cxn ang="0">
                    <a:pos x="1362" y="286"/>
                  </a:cxn>
                  <a:cxn ang="0">
                    <a:pos x="1419" y="265"/>
                  </a:cxn>
                  <a:cxn ang="0">
                    <a:pos x="1469" y="237"/>
                  </a:cxn>
                  <a:cxn ang="0">
                    <a:pos x="1510" y="201"/>
                  </a:cxn>
                  <a:cxn ang="0">
                    <a:pos x="1541" y="155"/>
                  </a:cxn>
                  <a:cxn ang="0">
                    <a:pos x="1560" y="101"/>
                  </a:cxn>
                  <a:cxn ang="0">
                    <a:pos x="1567" y="36"/>
                  </a:cxn>
                </a:cxnLst>
                <a:rect l="0" t="0" r="r" b="b"/>
                <a:pathLst>
                  <a:path w="1585" h="1137">
                    <a:moveTo>
                      <a:pt x="1565" y="0"/>
                    </a:moveTo>
                    <a:lnTo>
                      <a:pt x="1566" y="1"/>
                    </a:lnTo>
                    <a:lnTo>
                      <a:pt x="1568" y="4"/>
                    </a:lnTo>
                    <a:lnTo>
                      <a:pt x="1570" y="10"/>
                    </a:lnTo>
                    <a:lnTo>
                      <a:pt x="1576" y="28"/>
                    </a:lnTo>
                    <a:lnTo>
                      <a:pt x="1578" y="41"/>
                    </a:lnTo>
                    <a:lnTo>
                      <a:pt x="1582" y="56"/>
                    </a:lnTo>
                    <a:lnTo>
                      <a:pt x="1583" y="73"/>
                    </a:lnTo>
                    <a:lnTo>
                      <a:pt x="1584" y="93"/>
                    </a:lnTo>
                    <a:lnTo>
                      <a:pt x="1585" y="115"/>
                    </a:lnTo>
                    <a:lnTo>
                      <a:pt x="1583" y="140"/>
                    </a:lnTo>
                    <a:lnTo>
                      <a:pt x="1581" y="166"/>
                    </a:lnTo>
                    <a:lnTo>
                      <a:pt x="1576" y="196"/>
                    </a:lnTo>
                    <a:lnTo>
                      <a:pt x="1569" y="228"/>
                    </a:lnTo>
                    <a:lnTo>
                      <a:pt x="1559" y="263"/>
                    </a:lnTo>
                    <a:lnTo>
                      <a:pt x="1547" y="300"/>
                    </a:lnTo>
                    <a:lnTo>
                      <a:pt x="1533" y="339"/>
                    </a:lnTo>
                    <a:lnTo>
                      <a:pt x="1515" y="381"/>
                    </a:lnTo>
                    <a:lnTo>
                      <a:pt x="1494" y="426"/>
                    </a:lnTo>
                    <a:lnTo>
                      <a:pt x="1468" y="474"/>
                    </a:lnTo>
                    <a:lnTo>
                      <a:pt x="1447" y="509"/>
                    </a:lnTo>
                    <a:lnTo>
                      <a:pt x="1424" y="544"/>
                    </a:lnTo>
                    <a:lnTo>
                      <a:pt x="1400" y="580"/>
                    </a:lnTo>
                    <a:lnTo>
                      <a:pt x="1372" y="617"/>
                    </a:lnTo>
                    <a:lnTo>
                      <a:pt x="1343" y="654"/>
                    </a:lnTo>
                    <a:lnTo>
                      <a:pt x="1311" y="691"/>
                    </a:lnTo>
                    <a:lnTo>
                      <a:pt x="1276" y="727"/>
                    </a:lnTo>
                    <a:lnTo>
                      <a:pt x="1241" y="763"/>
                    </a:lnTo>
                    <a:lnTo>
                      <a:pt x="1201" y="798"/>
                    </a:lnTo>
                    <a:lnTo>
                      <a:pt x="1160" y="833"/>
                    </a:lnTo>
                    <a:lnTo>
                      <a:pt x="1117" y="866"/>
                    </a:lnTo>
                    <a:lnTo>
                      <a:pt x="1071" y="899"/>
                    </a:lnTo>
                    <a:lnTo>
                      <a:pt x="1023" y="930"/>
                    </a:lnTo>
                    <a:lnTo>
                      <a:pt x="971" y="959"/>
                    </a:lnTo>
                    <a:lnTo>
                      <a:pt x="918" y="987"/>
                    </a:lnTo>
                    <a:lnTo>
                      <a:pt x="863" y="1014"/>
                    </a:lnTo>
                    <a:lnTo>
                      <a:pt x="805" y="1038"/>
                    </a:lnTo>
                    <a:lnTo>
                      <a:pt x="744" y="1059"/>
                    </a:lnTo>
                    <a:lnTo>
                      <a:pt x="681" y="1079"/>
                    </a:lnTo>
                    <a:lnTo>
                      <a:pt x="616" y="1096"/>
                    </a:lnTo>
                    <a:lnTo>
                      <a:pt x="548" y="1111"/>
                    </a:lnTo>
                    <a:lnTo>
                      <a:pt x="477" y="1122"/>
                    </a:lnTo>
                    <a:lnTo>
                      <a:pt x="404" y="1130"/>
                    </a:lnTo>
                    <a:lnTo>
                      <a:pt x="328" y="1135"/>
                    </a:lnTo>
                    <a:lnTo>
                      <a:pt x="250" y="1137"/>
                    </a:lnTo>
                    <a:lnTo>
                      <a:pt x="169" y="1135"/>
                    </a:lnTo>
                    <a:lnTo>
                      <a:pt x="86" y="1129"/>
                    </a:lnTo>
                    <a:lnTo>
                      <a:pt x="0" y="1119"/>
                    </a:lnTo>
                    <a:lnTo>
                      <a:pt x="2" y="1119"/>
                    </a:lnTo>
                    <a:lnTo>
                      <a:pt x="6" y="1117"/>
                    </a:lnTo>
                    <a:lnTo>
                      <a:pt x="13" y="1116"/>
                    </a:lnTo>
                    <a:lnTo>
                      <a:pt x="22" y="1113"/>
                    </a:lnTo>
                    <a:lnTo>
                      <a:pt x="33" y="1109"/>
                    </a:lnTo>
                    <a:lnTo>
                      <a:pt x="47" y="1104"/>
                    </a:lnTo>
                    <a:lnTo>
                      <a:pt x="62" y="1097"/>
                    </a:lnTo>
                    <a:lnTo>
                      <a:pt x="80" y="1089"/>
                    </a:lnTo>
                    <a:lnTo>
                      <a:pt x="99" y="1080"/>
                    </a:lnTo>
                    <a:lnTo>
                      <a:pt x="119" y="1069"/>
                    </a:lnTo>
                    <a:lnTo>
                      <a:pt x="141" y="1056"/>
                    </a:lnTo>
                    <a:lnTo>
                      <a:pt x="164" y="1041"/>
                    </a:lnTo>
                    <a:lnTo>
                      <a:pt x="187" y="1023"/>
                    </a:lnTo>
                    <a:lnTo>
                      <a:pt x="212" y="1004"/>
                    </a:lnTo>
                    <a:lnTo>
                      <a:pt x="237" y="982"/>
                    </a:lnTo>
                    <a:lnTo>
                      <a:pt x="262" y="958"/>
                    </a:lnTo>
                    <a:lnTo>
                      <a:pt x="288" y="932"/>
                    </a:lnTo>
                    <a:lnTo>
                      <a:pt x="313" y="903"/>
                    </a:lnTo>
                    <a:lnTo>
                      <a:pt x="339" y="871"/>
                    </a:lnTo>
                    <a:lnTo>
                      <a:pt x="364" y="836"/>
                    </a:lnTo>
                    <a:lnTo>
                      <a:pt x="389" y="798"/>
                    </a:lnTo>
                    <a:lnTo>
                      <a:pt x="413" y="757"/>
                    </a:lnTo>
                    <a:lnTo>
                      <a:pt x="436" y="713"/>
                    </a:lnTo>
                    <a:lnTo>
                      <a:pt x="460" y="665"/>
                    </a:lnTo>
                    <a:lnTo>
                      <a:pt x="481" y="614"/>
                    </a:lnTo>
                    <a:lnTo>
                      <a:pt x="501" y="559"/>
                    </a:lnTo>
                    <a:lnTo>
                      <a:pt x="519" y="500"/>
                    </a:lnTo>
                    <a:lnTo>
                      <a:pt x="536" y="438"/>
                    </a:lnTo>
                    <a:lnTo>
                      <a:pt x="552" y="371"/>
                    </a:lnTo>
                    <a:lnTo>
                      <a:pt x="566" y="301"/>
                    </a:lnTo>
                    <a:lnTo>
                      <a:pt x="577" y="225"/>
                    </a:lnTo>
                    <a:lnTo>
                      <a:pt x="578" y="226"/>
                    </a:lnTo>
                    <a:lnTo>
                      <a:pt x="583" y="227"/>
                    </a:lnTo>
                    <a:lnTo>
                      <a:pt x="592" y="230"/>
                    </a:lnTo>
                    <a:lnTo>
                      <a:pt x="603" y="233"/>
                    </a:lnTo>
                    <a:lnTo>
                      <a:pt x="634" y="241"/>
                    </a:lnTo>
                    <a:lnTo>
                      <a:pt x="654" y="246"/>
                    </a:lnTo>
                    <a:lnTo>
                      <a:pt x="675" y="251"/>
                    </a:lnTo>
                    <a:lnTo>
                      <a:pt x="699" y="256"/>
                    </a:lnTo>
                    <a:lnTo>
                      <a:pt x="724" y="262"/>
                    </a:lnTo>
                    <a:lnTo>
                      <a:pt x="752" y="267"/>
                    </a:lnTo>
                    <a:lnTo>
                      <a:pt x="782" y="273"/>
                    </a:lnTo>
                    <a:lnTo>
                      <a:pt x="812" y="279"/>
                    </a:lnTo>
                    <a:lnTo>
                      <a:pt x="844" y="285"/>
                    </a:lnTo>
                    <a:lnTo>
                      <a:pt x="877" y="290"/>
                    </a:lnTo>
                    <a:lnTo>
                      <a:pt x="912" y="295"/>
                    </a:lnTo>
                    <a:lnTo>
                      <a:pt x="946" y="300"/>
                    </a:lnTo>
                    <a:lnTo>
                      <a:pt x="1018" y="307"/>
                    </a:lnTo>
                    <a:lnTo>
                      <a:pt x="1053" y="309"/>
                    </a:lnTo>
                    <a:lnTo>
                      <a:pt x="1090" y="312"/>
                    </a:lnTo>
                    <a:lnTo>
                      <a:pt x="1126" y="313"/>
                    </a:lnTo>
                    <a:lnTo>
                      <a:pt x="1162" y="313"/>
                    </a:lnTo>
                    <a:lnTo>
                      <a:pt x="1197" y="311"/>
                    </a:lnTo>
                    <a:lnTo>
                      <a:pt x="1232" y="308"/>
                    </a:lnTo>
                    <a:lnTo>
                      <a:pt x="1266" y="305"/>
                    </a:lnTo>
                    <a:lnTo>
                      <a:pt x="1300" y="300"/>
                    </a:lnTo>
                    <a:lnTo>
                      <a:pt x="1331" y="294"/>
                    </a:lnTo>
                    <a:lnTo>
                      <a:pt x="1362" y="286"/>
                    </a:lnTo>
                    <a:lnTo>
                      <a:pt x="1391" y="276"/>
                    </a:lnTo>
                    <a:lnTo>
                      <a:pt x="1419" y="265"/>
                    </a:lnTo>
                    <a:lnTo>
                      <a:pt x="1445" y="252"/>
                    </a:lnTo>
                    <a:lnTo>
                      <a:pt x="1469" y="237"/>
                    </a:lnTo>
                    <a:lnTo>
                      <a:pt x="1490" y="220"/>
                    </a:lnTo>
                    <a:lnTo>
                      <a:pt x="1510" y="201"/>
                    </a:lnTo>
                    <a:lnTo>
                      <a:pt x="1526" y="179"/>
                    </a:lnTo>
                    <a:lnTo>
                      <a:pt x="1541" y="155"/>
                    </a:lnTo>
                    <a:lnTo>
                      <a:pt x="1552" y="130"/>
                    </a:lnTo>
                    <a:lnTo>
                      <a:pt x="1560" y="101"/>
                    </a:lnTo>
                    <a:lnTo>
                      <a:pt x="1565" y="70"/>
                    </a:lnTo>
                    <a:lnTo>
                      <a:pt x="1567" y="36"/>
                    </a:lnTo>
                    <a:lnTo>
                      <a:pt x="1565" y="0"/>
                    </a:lnTo>
                    <a:close/>
                  </a:path>
                </a:pathLst>
              </a:custGeom>
              <a:gradFill flip="none" rotWithShape="1">
                <a:gsLst>
                  <a:gs pos="0">
                    <a:schemeClr val="accent1">
                      <a:lumMod val="75000"/>
                    </a:schemeClr>
                  </a:gs>
                  <a:gs pos="50000">
                    <a:schemeClr val="accent1">
                      <a:lumMod val="75000"/>
                    </a:schemeClr>
                  </a:gs>
                  <a:gs pos="100000">
                    <a:schemeClr val="accent1"/>
                  </a:gs>
                </a:gsLst>
                <a:lin ang="27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13">
                <a:extLst>
                  <a:ext uri="{FF2B5EF4-FFF2-40B4-BE49-F238E27FC236}">
                    <a16:creationId xmlns:a16="http://schemas.microsoft.com/office/drawing/2014/main" id="{EE4DB899-D4C2-0643-8C5D-E8D038708B1A}"/>
                  </a:ext>
                </a:extLst>
              </p:cNvPr>
              <p:cNvSpPr>
                <a:spLocks/>
              </p:cNvSpPr>
              <p:nvPr/>
            </p:nvSpPr>
            <p:spPr bwMode="auto">
              <a:xfrm>
                <a:off x="1593181" y="3158965"/>
                <a:ext cx="1281386" cy="2280535"/>
              </a:xfrm>
              <a:custGeom>
                <a:avLst/>
                <a:gdLst/>
                <a:ahLst/>
                <a:cxnLst>
                  <a:cxn ang="0">
                    <a:pos x="24" y="1"/>
                  </a:cxn>
                  <a:cxn ang="0">
                    <a:pos x="33" y="17"/>
                  </a:cxn>
                  <a:cxn ang="0">
                    <a:pos x="52" y="44"/>
                  </a:cxn>
                  <a:cxn ang="0">
                    <a:pos x="82" y="82"/>
                  </a:cxn>
                  <a:cxn ang="0">
                    <a:pos x="121" y="127"/>
                  </a:cxn>
                  <a:cxn ang="0">
                    <a:pos x="173" y="179"/>
                  </a:cxn>
                  <a:cxn ang="0">
                    <a:pos x="236" y="235"/>
                  </a:cxn>
                  <a:cxn ang="0">
                    <a:pos x="311" y="292"/>
                  </a:cxn>
                  <a:cxn ang="0">
                    <a:pos x="399" y="349"/>
                  </a:cxn>
                  <a:cxn ang="0">
                    <a:pos x="500" y="402"/>
                  </a:cxn>
                  <a:cxn ang="0">
                    <a:pos x="614" y="450"/>
                  </a:cxn>
                  <a:cxn ang="0">
                    <a:pos x="743" y="491"/>
                  </a:cxn>
                  <a:cxn ang="0">
                    <a:pos x="813" y="510"/>
                  </a:cxn>
                  <a:cxn ang="0">
                    <a:pos x="805" y="527"/>
                  </a:cxn>
                  <a:cxn ang="0">
                    <a:pos x="791" y="559"/>
                  </a:cxn>
                  <a:cxn ang="0">
                    <a:pos x="774" y="605"/>
                  </a:cxn>
                  <a:cxn ang="0">
                    <a:pos x="754" y="663"/>
                  </a:cxn>
                  <a:cxn ang="0">
                    <a:pos x="733" y="729"/>
                  </a:cxn>
                  <a:cxn ang="0">
                    <a:pos x="714" y="805"/>
                  </a:cxn>
                  <a:cxn ang="0">
                    <a:pos x="697" y="886"/>
                  </a:cxn>
                  <a:cxn ang="0">
                    <a:pos x="686" y="971"/>
                  </a:cxn>
                  <a:cxn ang="0">
                    <a:pos x="681" y="1060"/>
                  </a:cxn>
                  <a:cxn ang="0">
                    <a:pos x="684" y="1149"/>
                  </a:cxn>
                  <a:cxn ang="0">
                    <a:pos x="697" y="1237"/>
                  </a:cxn>
                  <a:cxn ang="0">
                    <a:pos x="723" y="1322"/>
                  </a:cxn>
                  <a:cxn ang="0">
                    <a:pos x="761" y="1403"/>
                  </a:cxn>
                  <a:cxn ang="0">
                    <a:pos x="815" y="1477"/>
                  </a:cxn>
                  <a:cxn ang="0">
                    <a:pos x="847" y="1511"/>
                  </a:cxn>
                  <a:cxn ang="0">
                    <a:pos x="837" y="1508"/>
                  </a:cxn>
                  <a:cxn ang="0">
                    <a:pos x="815" y="1503"/>
                  </a:cxn>
                  <a:cxn ang="0">
                    <a:pos x="786" y="1495"/>
                  </a:cxn>
                  <a:cxn ang="0">
                    <a:pos x="749" y="1482"/>
                  </a:cxn>
                  <a:cxn ang="0">
                    <a:pos x="705" y="1466"/>
                  </a:cxn>
                  <a:cxn ang="0">
                    <a:pos x="655" y="1444"/>
                  </a:cxn>
                  <a:cxn ang="0">
                    <a:pos x="602" y="1418"/>
                  </a:cxn>
                  <a:cxn ang="0">
                    <a:pos x="545" y="1385"/>
                  </a:cxn>
                  <a:cxn ang="0">
                    <a:pos x="485" y="1347"/>
                  </a:cxn>
                  <a:cxn ang="0">
                    <a:pos x="426" y="1302"/>
                  </a:cxn>
                  <a:cxn ang="0">
                    <a:pos x="365" y="1250"/>
                  </a:cxn>
                  <a:cxn ang="0">
                    <a:pos x="306" y="1191"/>
                  </a:cxn>
                  <a:cxn ang="0">
                    <a:pos x="249" y="1124"/>
                  </a:cxn>
                  <a:cxn ang="0">
                    <a:pos x="195" y="1048"/>
                  </a:cxn>
                  <a:cxn ang="0">
                    <a:pos x="145" y="964"/>
                  </a:cxn>
                  <a:cxn ang="0">
                    <a:pos x="101" y="870"/>
                  </a:cxn>
                  <a:cxn ang="0">
                    <a:pos x="64" y="766"/>
                  </a:cxn>
                  <a:cxn ang="0">
                    <a:pos x="34" y="651"/>
                  </a:cxn>
                  <a:cxn ang="0">
                    <a:pos x="13" y="527"/>
                  </a:cxn>
                  <a:cxn ang="0">
                    <a:pos x="2" y="391"/>
                  </a:cxn>
                  <a:cxn ang="0">
                    <a:pos x="1" y="244"/>
                  </a:cxn>
                  <a:cxn ang="0">
                    <a:pos x="13" y="84"/>
                  </a:cxn>
                </a:cxnLst>
                <a:rect l="0" t="0" r="r" b="b"/>
                <a:pathLst>
                  <a:path w="849" h="1511">
                    <a:moveTo>
                      <a:pt x="23" y="0"/>
                    </a:moveTo>
                    <a:lnTo>
                      <a:pt x="24" y="1"/>
                    </a:lnTo>
                    <a:lnTo>
                      <a:pt x="27" y="7"/>
                    </a:lnTo>
                    <a:lnTo>
                      <a:pt x="33" y="17"/>
                    </a:lnTo>
                    <a:lnTo>
                      <a:pt x="42" y="29"/>
                    </a:lnTo>
                    <a:lnTo>
                      <a:pt x="52" y="44"/>
                    </a:lnTo>
                    <a:lnTo>
                      <a:pt x="66" y="61"/>
                    </a:lnTo>
                    <a:lnTo>
                      <a:pt x="82" y="82"/>
                    </a:lnTo>
                    <a:lnTo>
                      <a:pt x="100" y="104"/>
                    </a:lnTo>
                    <a:lnTo>
                      <a:pt x="121" y="127"/>
                    </a:lnTo>
                    <a:lnTo>
                      <a:pt x="146" y="153"/>
                    </a:lnTo>
                    <a:lnTo>
                      <a:pt x="173" y="179"/>
                    </a:lnTo>
                    <a:lnTo>
                      <a:pt x="203" y="207"/>
                    </a:lnTo>
                    <a:lnTo>
                      <a:pt x="236" y="235"/>
                    </a:lnTo>
                    <a:lnTo>
                      <a:pt x="272" y="263"/>
                    </a:lnTo>
                    <a:lnTo>
                      <a:pt x="311" y="292"/>
                    </a:lnTo>
                    <a:lnTo>
                      <a:pt x="354" y="320"/>
                    </a:lnTo>
                    <a:lnTo>
                      <a:pt x="399" y="349"/>
                    </a:lnTo>
                    <a:lnTo>
                      <a:pt x="448" y="376"/>
                    </a:lnTo>
                    <a:lnTo>
                      <a:pt x="500" y="402"/>
                    </a:lnTo>
                    <a:lnTo>
                      <a:pt x="555" y="427"/>
                    </a:lnTo>
                    <a:lnTo>
                      <a:pt x="614" y="450"/>
                    </a:lnTo>
                    <a:lnTo>
                      <a:pt x="678" y="472"/>
                    </a:lnTo>
                    <a:lnTo>
                      <a:pt x="743" y="491"/>
                    </a:lnTo>
                    <a:lnTo>
                      <a:pt x="814" y="508"/>
                    </a:lnTo>
                    <a:lnTo>
                      <a:pt x="813" y="510"/>
                    </a:lnTo>
                    <a:lnTo>
                      <a:pt x="809" y="516"/>
                    </a:lnTo>
                    <a:lnTo>
                      <a:pt x="805" y="527"/>
                    </a:lnTo>
                    <a:lnTo>
                      <a:pt x="799" y="541"/>
                    </a:lnTo>
                    <a:lnTo>
                      <a:pt x="791" y="559"/>
                    </a:lnTo>
                    <a:lnTo>
                      <a:pt x="783" y="580"/>
                    </a:lnTo>
                    <a:lnTo>
                      <a:pt x="774" y="605"/>
                    </a:lnTo>
                    <a:lnTo>
                      <a:pt x="764" y="633"/>
                    </a:lnTo>
                    <a:lnTo>
                      <a:pt x="754" y="663"/>
                    </a:lnTo>
                    <a:lnTo>
                      <a:pt x="743" y="695"/>
                    </a:lnTo>
                    <a:lnTo>
                      <a:pt x="733" y="729"/>
                    </a:lnTo>
                    <a:lnTo>
                      <a:pt x="724" y="766"/>
                    </a:lnTo>
                    <a:lnTo>
                      <a:pt x="714" y="805"/>
                    </a:lnTo>
                    <a:lnTo>
                      <a:pt x="706" y="845"/>
                    </a:lnTo>
                    <a:lnTo>
                      <a:pt x="697" y="886"/>
                    </a:lnTo>
                    <a:lnTo>
                      <a:pt x="691" y="929"/>
                    </a:lnTo>
                    <a:lnTo>
                      <a:pt x="686" y="971"/>
                    </a:lnTo>
                    <a:lnTo>
                      <a:pt x="683" y="1016"/>
                    </a:lnTo>
                    <a:lnTo>
                      <a:pt x="681" y="1060"/>
                    </a:lnTo>
                    <a:lnTo>
                      <a:pt x="681" y="1105"/>
                    </a:lnTo>
                    <a:lnTo>
                      <a:pt x="684" y="1149"/>
                    </a:lnTo>
                    <a:lnTo>
                      <a:pt x="690" y="1194"/>
                    </a:lnTo>
                    <a:lnTo>
                      <a:pt x="697" y="1237"/>
                    </a:lnTo>
                    <a:lnTo>
                      <a:pt x="708" y="1280"/>
                    </a:lnTo>
                    <a:lnTo>
                      <a:pt x="723" y="1322"/>
                    </a:lnTo>
                    <a:lnTo>
                      <a:pt x="740" y="1363"/>
                    </a:lnTo>
                    <a:lnTo>
                      <a:pt x="761" y="1403"/>
                    </a:lnTo>
                    <a:lnTo>
                      <a:pt x="786" y="1441"/>
                    </a:lnTo>
                    <a:lnTo>
                      <a:pt x="815" y="1477"/>
                    </a:lnTo>
                    <a:lnTo>
                      <a:pt x="849" y="1511"/>
                    </a:lnTo>
                    <a:lnTo>
                      <a:pt x="847" y="1511"/>
                    </a:lnTo>
                    <a:lnTo>
                      <a:pt x="843" y="1510"/>
                    </a:lnTo>
                    <a:lnTo>
                      <a:pt x="837" y="1508"/>
                    </a:lnTo>
                    <a:lnTo>
                      <a:pt x="827" y="1506"/>
                    </a:lnTo>
                    <a:lnTo>
                      <a:pt x="815" y="1503"/>
                    </a:lnTo>
                    <a:lnTo>
                      <a:pt x="802" y="1499"/>
                    </a:lnTo>
                    <a:lnTo>
                      <a:pt x="786" y="1495"/>
                    </a:lnTo>
                    <a:lnTo>
                      <a:pt x="768" y="1489"/>
                    </a:lnTo>
                    <a:lnTo>
                      <a:pt x="749" y="1482"/>
                    </a:lnTo>
                    <a:lnTo>
                      <a:pt x="727" y="1474"/>
                    </a:lnTo>
                    <a:lnTo>
                      <a:pt x="705" y="1466"/>
                    </a:lnTo>
                    <a:lnTo>
                      <a:pt x="681" y="1455"/>
                    </a:lnTo>
                    <a:lnTo>
                      <a:pt x="655" y="1444"/>
                    </a:lnTo>
                    <a:lnTo>
                      <a:pt x="629" y="1431"/>
                    </a:lnTo>
                    <a:lnTo>
                      <a:pt x="602" y="1418"/>
                    </a:lnTo>
                    <a:lnTo>
                      <a:pt x="573" y="1402"/>
                    </a:lnTo>
                    <a:lnTo>
                      <a:pt x="545" y="1385"/>
                    </a:lnTo>
                    <a:lnTo>
                      <a:pt x="515" y="1366"/>
                    </a:lnTo>
                    <a:lnTo>
                      <a:pt x="485" y="1347"/>
                    </a:lnTo>
                    <a:lnTo>
                      <a:pt x="455" y="1325"/>
                    </a:lnTo>
                    <a:lnTo>
                      <a:pt x="426" y="1302"/>
                    </a:lnTo>
                    <a:lnTo>
                      <a:pt x="395" y="1277"/>
                    </a:lnTo>
                    <a:lnTo>
                      <a:pt x="365" y="1250"/>
                    </a:lnTo>
                    <a:lnTo>
                      <a:pt x="335" y="1222"/>
                    </a:lnTo>
                    <a:lnTo>
                      <a:pt x="306" y="1191"/>
                    </a:lnTo>
                    <a:lnTo>
                      <a:pt x="277" y="1159"/>
                    </a:lnTo>
                    <a:lnTo>
                      <a:pt x="249" y="1124"/>
                    </a:lnTo>
                    <a:lnTo>
                      <a:pt x="221" y="1087"/>
                    </a:lnTo>
                    <a:lnTo>
                      <a:pt x="195" y="1048"/>
                    </a:lnTo>
                    <a:lnTo>
                      <a:pt x="169" y="1006"/>
                    </a:lnTo>
                    <a:lnTo>
                      <a:pt x="145" y="964"/>
                    </a:lnTo>
                    <a:lnTo>
                      <a:pt x="122" y="917"/>
                    </a:lnTo>
                    <a:lnTo>
                      <a:pt x="101" y="870"/>
                    </a:lnTo>
                    <a:lnTo>
                      <a:pt x="81" y="819"/>
                    </a:lnTo>
                    <a:lnTo>
                      <a:pt x="64" y="766"/>
                    </a:lnTo>
                    <a:lnTo>
                      <a:pt x="48" y="710"/>
                    </a:lnTo>
                    <a:lnTo>
                      <a:pt x="34" y="651"/>
                    </a:lnTo>
                    <a:lnTo>
                      <a:pt x="22" y="591"/>
                    </a:lnTo>
                    <a:lnTo>
                      <a:pt x="13" y="527"/>
                    </a:lnTo>
                    <a:lnTo>
                      <a:pt x="6" y="461"/>
                    </a:lnTo>
                    <a:lnTo>
                      <a:pt x="2" y="391"/>
                    </a:lnTo>
                    <a:lnTo>
                      <a:pt x="0" y="319"/>
                    </a:lnTo>
                    <a:lnTo>
                      <a:pt x="1" y="244"/>
                    </a:lnTo>
                    <a:lnTo>
                      <a:pt x="5" y="166"/>
                    </a:lnTo>
                    <a:lnTo>
                      <a:pt x="13" y="84"/>
                    </a:lnTo>
                    <a:lnTo>
                      <a:pt x="23" y="0"/>
                    </a:lnTo>
                    <a:close/>
                  </a:path>
                </a:pathLst>
              </a:custGeom>
              <a:gradFill flip="none" rotWithShape="1">
                <a:gsLst>
                  <a:gs pos="0">
                    <a:schemeClr val="accent1">
                      <a:lumMod val="75000"/>
                    </a:schemeClr>
                  </a:gs>
                  <a:gs pos="50000">
                    <a:schemeClr val="accent1">
                      <a:lumMod val="75000"/>
                    </a:schemeClr>
                  </a:gs>
                  <a:gs pos="100000">
                    <a:schemeClr val="accent1"/>
                  </a:gs>
                </a:gsLst>
                <a:lin ang="27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4" name="Title 3">
            <a:extLst>
              <a:ext uri="{FF2B5EF4-FFF2-40B4-BE49-F238E27FC236}">
                <a16:creationId xmlns:a16="http://schemas.microsoft.com/office/drawing/2014/main" id="{151E9B4C-AB23-42CD-9A74-0A3AA278CF35}"/>
              </a:ext>
            </a:extLst>
          </p:cNvPr>
          <p:cNvSpPr>
            <a:spLocks noGrp="1"/>
          </p:cNvSpPr>
          <p:nvPr>
            <p:ph type="title"/>
          </p:nvPr>
        </p:nvSpPr>
        <p:spPr/>
        <p:txBody>
          <a:bodyPr/>
          <a:lstStyle/>
          <a:p>
            <a:r>
              <a:rPr lang="en-US" dirty="0"/>
              <a:t>FOCUS AREAS – COMMON RFP REQUESTS</a:t>
            </a:r>
          </a:p>
        </p:txBody>
      </p:sp>
      <p:sp>
        <p:nvSpPr>
          <p:cNvPr id="25" name="TextBox 24">
            <a:extLst>
              <a:ext uri="{FF2B5EF4-FFF2-40B4-BE49-F238E27FC236}">
                <a16:creationId xmlns:a16="http://schemas.microsoft.com/office/drawing/2014/main" id="{38EC624E-C808-1947-ABF5-0DCD281F1DFE}"/>
              </a:ext>
            </a:extLst>
          </p:cNvPr>
          <p:cNvSpPr txBox="1"/>
          <p:nvPr/>
        </p:nvSpPr>
        <p:spPr>
          <a:xfrm>
            <a:off x="263352" y="1394095"/>
            <a:ext cx="4133753" cy="648896"/>
          </a:xfrm>
          <a:prstGeom prst="rect">
            <a:avLst/>
          </a:prstGeom>
          <a:noFill/>
        </p:spPr>
        <p:txBody>
          <a:bodyPr wrap="square" rtlCol="0">
            <a:spAutoFit/>
          </a:bodyPr>
          <a:lstStyle/>
          <a:p>
            <a:pPr algn="r" defTabSz="685800">
              <a:spcBef>
                <a:spcPts val="450"/>
              </a:spcBef>
            </a:pPr>
            <a:r>
              <a:rPr lang="en-US" b="1" dirty="0">
                <a:solidFill>
                  <a:srgbClr val="00B0F0"/>
                </a:solidFill>
              </a:rPr>
              <a:t>MULTI-APP PLATFORM</a:t>
            </a:r>
          </a:p>
          <a:p>
            <a:pPr algn="r" defTabSz="685800">
              <a:spcBef>
                <a:spcPts val="450"/>
              </a:spcBef>
            </a:pPr>
            <a:r>
              <a:rPr lang="en-US" sz="1400" dirty="0">
                <a:solidFill>
                  <a:schemeClr val="accent4"/>
                </a:solidFill>
              </a:rPr>
              <a:t>(STP, SIGFW, DSC…NP)</a:t>
            </a:r>
            <a:endParaRPr lang="en-US" sz="1200" dirty="0">
              <a:solidFill>
                <a:schemeClr val="accent4"/>
              </a:solidFill>
            </a:endParaRPr>
          </a:p>
        </p:txBody>
      </p:sp>
      <p:sp>
        <p:nvSpPr>
          <p:cNvPr id="26" name="TextBox 25">
            <a:extLst>
              <a:ext uri="{FF2B5EF4-FFF2-40B4-BE49-F238E27FC236}">
                <a16:creationId xmlns:a16="http://schemas.microsoft.com/office/drawing/2014/main" id="{194F6A8B-33B6-B348-A08D-81277A598D57}"/>
              </a:ext>
            </a:extLst>
          </p:cNvPr>
          <p:cNvSpPr txBox="1"/>
          <p:nvPr/>
        </p:nvSpPr>
        <p:spPr>
          <a:xfrm>
            <a:off x="8447661" y="2068066"/>
            <a:ext cx="3714408" cy="956672"/>
          </a:xfrm>
          <a:prstGeom prst="rect">
            <a:avLst/>
          </a:prstGeom>
          <a:noFill/>
        </p:spPr>
        <p:txBody>
          <a:bodyPr wrap="square" rtlCol="0">
            <a:spAutoFit/>
          </a:bodyPr>
          <a:lstStyle/>
          <a:p>
            <a:pPr defTabSz="685800">
              <a:spcBef>
                <a:spcPts val="450"/>
              </a:spcBef>
            </a:pPr>
            <a:r>
              <a:rPr lang="en-US" b="1" dirty="0">
                <a:solidFill>
                  <a:srgbClr val="00B0F0"/>
                </a:solidFill>
              </a:rPr>
              <a:t>FLEXIBLE SERVICE-LAYER CREATION</a:t>
            </a:r>
          </a:p>
          <a:p>
            <a:pPr defTabSz="685800">
              <a:spcBef>
                <a:spcPts val="450"/>
              </a:spcBef>
            </a:pPr>
            <a:r>
              <a:rPr lang="en-US" sz="1400" dirty="0">
                <a:solidFill>
                  <a:schemeClr val="accent4"/>
                </a:solidFill>
              </a:rPr>
              <a:t>(For customer-specific use cases)</a:t>
            </a:r>
          </a:p>
        </p:txBody>
      </p:sp>
      <p:sp>
        <p:nvSpPr>
          <p:cNvPr id="27" name="TextBox 26">
            <a:extLst>
              <a:ext uri="{FF2B5EF4-FFF2-40B4-BE49-F238E27FC236}">
                <a16:creationId xmlns:a16="http://schemas.microsoft.com/office/drawing/2014/main" id="{B5CD6FD9-94FD-B14A-BF98-19D8AE5C15AF}"/>
              </a:ext>
            </a:extLst>
          </p:cNvPr>
          <p:cNvSpPr txBox="1"/>
          <p:nvPr/>
        </p:nvSpPr>
        <p:spPr>
          <a:xfrm>
            <a:off x="153443" y="4262573"/>
            <a:ext cx="3359370" cy="1141338"/>
          </a:xfrm>
          <a:prstGeom prst="rect">
            <a:avLst/>
          </a:prstGeom>
          <a:noFill/>
        </p:spPr>
        <p:txBody>
          <a:bodyPr wrap="square" rtlCol="0">
            <a:spAutoFit/>
          </a:bodyPr>
          <a:lstStyle/>
          <a:p>
            <a:pPr algn="r" defTabSz="685800">
              <a:spcBef>
                <a:spcPts val="450"/>
              </a:spcBef>
            </a:pPr>
            <a:r>
              <a:rPr lang="en-US" b="1" dirty="0">
                <a:solidFill>
                  <a:srgbClr val="00B0F0"/>
                </a:solidFill>
              </a:rPr>
              <a:t>NEW ARCHITECTURAL CAPABILITIES</a:t>
            </a:r>
          </a:p>
          <a:p>
            <a:pPr algn="r" defTabSz="685800">
              <a:spcBef>
                <a:spcPts val="450"/>
              </a:spcBef>
            </a:pPr>
            <a:r>
              <a:rPr lang="en-US" sz="1400" dirty="0">
                <a:solidFill>
                  <a:schemeClr val="accent4"/>
                </a:solidFill>
              </a:rPr>
              <a:t>(NFV, Containers, Meshed Networks, Cloud-native, AI…)</a:t>
            </a:r>
          </a:p>
        </p:txBody>
      </p:sp>
      <p:sp>
        <p:nvSpPr>
          <p:cNvPr id="32" name="TextBox 31">
            <a:extLst>
              <a:ext uri="{FF2B5EF4-FFF2-40B4-BE49-F238E27FC236}">
                <a16:creationId xmlns:a16="http://schemas.microsoft.com/office/drawing/2014/main" id="{91D299F8-C310-6340-A391-745F24F589D8}"/>
              </a:ext>
            </a:extLst>
          </p:cNvPr>
          <p:cNvSpPr txBox="1"/>
          <p:nvPr/>
        </p:nvSpPr>
        <p:spPr>
          <a:xfrm>
            <a:off x="7875898" y="4957375"/>
            <a:ext cx="3031172" cy="646331"/>
          </a:xfrm>
          <a:prstGeom prst="rect">
            <a:avLst/>
          </a:prstGeom>
          <a:noFill/>
        </p:spPr>
        <p:txBody>
          <a:bodyPr wrap="square" rtlCol="0">
            <a:spAutoFit/>
          </a:bodyPr>
          <a:lstStyle/>
          <a:p>
            <a:pPr defTabSz="685800">
              <a:spcBef>
                <a:spcPts val="450"/>
              </a:spcBef>
            </a:pPr>
            <a:r>
              <a:rPr lang="en-US" b="1" dirty="0">
                <a:solidFill>
                  <a:srgbClr val="00B0F0"/>
                </a:solidFill>
              </a:rPr>
              <a:t>FUTURE 5G COMPATIBILITY</a:t>
            </a:r>
          </a:p>
        </p:txBody>
      </p:sp>
      <p:sp>
        <p:nvSpPr>
          <p:cNvPr id="33" name="TextBox 32">
            <a:extLst>
              <a:ext uri="{FF2B5EF4-FFF2-40B4-BE49-F238E27FC236}">
                <a16:creationId xmlns:a16="http://schemas.microsoft.com/office/drawing/2014/main" id="{5D980952-8007-5D41-84F6-05FB8A084FD2}"/>
              </a:ext>
            </a:extLst>
          </p:cNvPr>
          <p:cNvSpPr txBox="1"/>
          <p:nvPr/>
        </p:nvSpPr>
        <p:spPr>
          <a:xfrm>
            <a:off x="4725427" y="2827300"/>
            <a:ext cx="2742133" cy="1200329"/>
          </a:xfrm>
          <a:prstGeom prst="rect">
            <a:avLst/>
          </a:prstGeom>
          <a:noFill/>
        </p:spPr>
        <p:txBody>
          <a:bodyPr wrap="square" rtlCol="0">
            <a:spAutoFit/>
          </a:bodyPr>
          <a:lstStyle/>
          <a:p>
            <a:pPr algn="ctr"/>
            <a:r>
              <a:rPr lang="en-US" dirty="0">
                <a:solidFill>
                  <a:schemeClr val="bg1"/>
                </a:solidFill>
              </a:rPr>
              <a:t>FOCUS OF A PLATFORM-BASED STP MODERNIZATION STRATEGY</a:t>
            </a:r>
            <a:endParaRPr lang="en-US" sz="1600" dirty="0">
              <a:solidFill>
                <a:schemeClr val="bg1"/>
              </a:solidFill>
            </a:endParaRPr>
          </a:p>
        </p:txBody>
      </p:sp>
      <p:grpSp>
        <p:nvGrpSpPr>
          <p:cNvPr id="34" name="Group 33">
            <a:extLst>
              <a:ext uri="{FF2B5EF4-FFF2-40B4-BE49-F238E27FC236}">
                <a16:creationId xmlns:a16="http://schemas.microsoft.com/office/drawing/2014/main" id="{34943631-F8B6-B240-9588-A137A29627E5}"/>
              </a:ext>
            </a:extLst>
          </p:cNvPr>
          <p:cNvGrpSpPr/>
          <p:nvPr/>
        </p:nvGrpSpPr>
        <p:grpSpPr>
          <a:xfrm>
            <a:off x="3542831" y="3967282"/>
            <a:ext cx="1177251" cy="1177251"/>
            <a:chOff x="7222957" y="1884989"/>
            <a:chExt cx="891381" cy="891381"/>
          </a:xfrm>
        </p:grpSpPr>
        <p:sp>
          <p:nvSpPr>
            <p:cNvPr id="38" name="Oval 37">
              <a:extLst>
                <a:ext uri="{FF2B5EF4-FFF2-40B4-BE49-F238E27FC236}">
                  <a16:creationId xmlns:a16="http://schemas.microsoft.com/office/drawing/2014/main" id="{695AA614-29FF-2C45-BC8A-881730981F23}"/>
                </a:ext>
              </a:extLst>
            </p:cNvPr>
            <p:cNvSpPr/>
            <p:nvPr/>
          </p:nvSpPr>
          <p:spPr>
            <a:xfrm>
              <a:off x="7222957" y="1884989"/>
              <a:ext cx="891381" cy="891381"/>
            </a:xfrm>
            <a:prstGeom prst="ellipse">
              <a:avLst/>
            </a:prstGeom>
            <a:gradFill>
              <a:gsLst>
                <a:gs pos="0">
                  <a:schemeClr val="accent1">
                    <a:lumMod val="50000"/>
                  </a:schemeClr>
                </a:gs>
                <a:gs pos="57000">
                  <a:schemeClr val="accent1"/>
                </a:gs>
                <a:gs pos="100000">
                  <a:schemeClr val="accent1">
                    <a:lumMod val="60000"/>
                    <a:lumOff val="40000"/>
                  </a:schemeClr>
                </a:gs>
              </a:gsLst>
              <a:lin ang="1740000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Shape 68">
              <a:extLst>
                <a:ext uri="{FF2B5EF4-FFF2-40B4-BE49-F238E27FC236}">
                  <a16:creationId xmlns:a16="http://schemas.microsoft.com/office/drawing/2014/main" id="{9B11C4C6-ACD3-8948-8B97-BC91E2DD964A}"/>
                </a:ext>
              </a:extLst>
            </p:cNvPr>
            <p:cNvSpPr/>
            <p:nvPr/>
          </p:nvSpPr>
          <p:spPr>
            <a:xfrm>
              <a:off x="7417250" y="2088372"/>
              <a:ext cx="502795" cy="484614"/>
            </a:xfrm>
            <a:custGeom>
              <a:avLst/>
              <a:gdLst>
                <a:gd name="connsiteX0" fmla="*/ 214114 w 608383"/>
                <a:gd name="connsiteY0" fmla="*/ 409678 h 586383"/>
                <a:gd name="connsiteX1" fmla="*/ 227584 w 608383"/>
                <a:gd name="connsiteY1" fmla="*/ 409678 h 586383"/>
                <a:gd name="connsiteX2" fmla="*/ 259103 w 608383"/>
                <a:gd name="connsiteY2" fmla="*/ 441197 h 586383"/>
                <a:gd name="connsiteX3" fmla="*/ 259103 w 608383"/>
                <a:gd name="connsiteY3" fmla="*/ 454665 h 586383"/>
                <a:gd name="connsiteX4" fmla="*/ 245634 w 608383"/>
                <a:gd name="connsiteY4" fmla="*/ 454665 h 586383"/>
                <a:gd name="connsiteX5" fmla="*/ 230374 w 608383"/>
                <a:gd name="connsiteY5" fmla="*/ 439406 h 586383"/>
                <a:gd name="connsiteX6" fmla="*/ 230374 w 608383"/>
                <a:gd name="connsiteY6" fmla="*/ 513080 h 586383"/>
                <a:gd name="connsiteX7" fmla="*/ 220849 w 608383"/>
                <a:gd name="connsiteY7" fmla="*/ 522605 h 586383"/>
                <a:gd name="connsiteX8" fmla="*/ 9528 w 608383"/>
                <a:gd name="connsiteY8" fmla="*/ 522605 h 586383"/>
                <a:gd name="connsiteX9" fmla="*/ 3 w 608383"/>
                <a:gd name="connsiteY9" fmla="*/ 513080 h 586383"/>
                <a:gd name="connsiteX10" fmla="*/ 9528 w 608383"/>
                <a:gd name="connsiteY10" fmla="*/ 503555 h 586383"/>
                <a:gd name="connsiteX11" fmla="*/ 211324 w 608383"/>
                <a:gd name="connsiteY11" fmla="*/ 503555 h 586383"/>
                <a:gd name="connsiteX12" fmla="*/ 211324 w 608383"/>
                <a:gd name="connsiteY12" fmla="*/ 439408 h 586383"/>
                <a:gd name="connsiteX13" fmla="*/ 196069 w 608383"/>
                <a:gd name="connsiteY13" fmla="*/ 454665 h 586383"/>
                <a:gd name="connsiteX14" fmla="*/ 182600 w 608383"/>
                <a:gd name="connsiteY14" fmla="*/ 454665 h 586383"/>
                <a:gd name="connsiteX15" fmla="*/ 182600 w 608383"/>
                <a:gd name="connsiteY15" fmla="*/ 441197 h 586383"/>
                <a:gd name="connsiteX16" fmla="*/ 380805 w 608383"/>
                <a:gd name="connsiteY16" fmla="*/ 409674 h 586383"/>
                <a:gd name="connsiteX17" fmla="*/ 394271 w 608383"/>
                <a:gd name="connsiteY17" fmla="*/ 409678 h 586383"/>
                <a:gd name="connsiteX18" fmla="*/ 425785 w 608383"/>
                <a:gd name="connsiteY18" fmla="*/ 441197 h 586383"/>
                <a:gd name="connsiteX19" fmla="*/ 425785 w 608383"/>
                <a:gd name="connsiteY19" fmla="*/ 454665 h 586383"/>
                <a:gd name="connsiteX20" fmla="*/ 412317 w 608383"/>
                <a:gd name="connsiteY20" fmla="*/ 454665 h 586383"/>
                <a:gd name="connsiteX21" fmla="*/ 397062 w 608383"/>
                <a:gd name="connsiteY21" fmla="*/ 439408 h 586383"/>
                <a:gd name="connsiteX22" fmla="*/ 397062 w 608383"/>
                <a:gd name="connsiteY22" fmla="*/ 503555 h 586383"/>
                <a:gd name="connsiteX23" fmla="*/ 598858 w 608383"/>
                <a:gd name="connsiteY23" fmla="*/ 503555 h 586383"/>
                <a:gd name="connsiteX24" fmla="*/ 608383 w 608383"/>
                <a:gd name="connsiteY24" fmla="*/ 513080 h 586383"/>
                <a:gd name="connsiteX25" fmla="*/ 598858 w 608383"/>
                <a:gd name="connsiteY25" fmla="*/ 522605 h 586383"/>
                <a:gd name="connsiteX26" fmla="*/ 387537 w 608383"/>
                <a:gd name="connsiteY26" fmla="*/ 522605 h 586383"/>
                <a:gd name="connsiteX27" fmla="*/ 378012 w 608383"/>
                <a:gd name="connsiteY27" fmla="*/ 513080 h 586383"/>
                <a:gd name="connsiteX28" fmla="*/ 378012 w 608383"/>
                <a:gd name="connsiteY28" fmla="*/ 439406 h 586383"/>
                <a:gd name="connsiteX29" fmla="*/ 362752 w 608383"/>
                <a:gd name="connsiteY29" fmla="*/ 454665 h 586383"/>
                <a:gd name="connsiteX30" fmla="*/ 349283 w 608383"/>
                <a:gd name="connsiteY30" fmla="*/ 454665 h 586383"/>
                <a:gd name="connsiteX31" fmla="*/ 349283 w 608383"/>
                <a:gd name="connsiteY31" fmla="*/ 441197 h 586383"/>
                <a:gd name="connsiteX32" fmla="*/ 380802 w 608383"/>
                <a:gd name="connsiteY32" fmla="*/ 409678 h 586383"/>
                <a:gd name="connsiteX33" fmla="*/ 380805 w 608383"/>
                <a:gd name="connsiteY33" fmla="*/ 409674 h 586383"/>
                <a:gd name="connsiteX34" fmla="*/ 304188 w 608383"/>
                <a:gd name="connsiteY34" fmla="*/ 397367 h 586383"/>
                <a:gd name="connsiteX35" fmla="*/ 313713 w 608383"/>
                <a:gd name="connsiteY35" fmla="*/ 406892 h 586383"/>
                <a:gd name="connsiteX36" fmla="*/ 313718 w 608383"/>
                <a:gd name="connsiteY36" fmla="*/ 553864 h 586383"/>
                <a:gd name="connsiteX37" fmla="*/ 328978 w 608383"/>
                <a:gd name="connsiteY37" fmla="*/ 538604 h 586383"/>
                <a:gd name="connsiteX38" fmla="*/ 342446 w 608383"/>
                <a:gd name="connsiteY38" fmla="*/ 538604 h 586383"/>
                <a:gd name="connsiteX39" fmla="*/ 342446 w 608383"/>
                <a:gd name="connsiteY39" fmla="*/ 552074 h 586383"/>
                <a:gd name="connsiteX40" fmla="*/ 310928 w 608383"/>
                <a:gd name="connsiteY40" fmla="*/ 583593 h 586383"/>
                <a:gd name="connsiteX41" fmla="*/ 310924 w 608383"/>
                <a:gd name="connsiteY41" fmla="*/ 583596 h 586383"/>
                <a:gd name="connsiteX42" fmla="*/ 297458 w 608383"/>
                <a:gd name="connsiteY42" fmla="*/ 583593 h 586383"/>
                <a:gd name="connsiteX43" fmla="*/ 265939 w 608383"/>
                <a:gd name="connsiteY43" fmla="*/ 552074 h 586383"/>
                <a:gd name="connsiteX44" fmla="*/ 265935 w 608383"/>
                <a:gd name="connsiteY44" fmla="*/ 552070 h 586383"/>
                <a:gd name="connsiteX45" fmla="*/ 265939 w 608383"/>
                <a:gd name="connsiteY45" fmla="*/ 538604 h 586383"/>
                <a:gd name="connsiteX46" fmla="*/ 265942 w 608383"/>
                <a:gd name="connsiteY46" fmla="*/ 538602 h 586383"/>
                <a:gd name="connsiteX47" fmla="*/ 279408 w 608383"/>
                <a:gd name="connsiteY47" fmla="*/ 538604 h 586383"/>
                <a:gd name="connsiteX48" fmla="*/ 294667 w 608383"/>
                <a:gd name="connsiteY48" fmla="*/ 553863 h 586383"/>
                <a:gd name="connsiteX49" fmla="*/ 294663 w 608383"/>
                <a:gd name="connsiteY49" fmla="*/ 406892 h 586383"/>
                <a:gd name="connsiteX50" fmla="*/ 304188 w 608383"/>
                <a:gd name="connsiteY50" fmla="*/ 397367 h 586383"/>
                <a:gd name="connsiteX51" fmla="*/ 293193 w 608383"/>
                <a:gd name="connsiteY51" fmla="*/ 114268 h 586383"/>
                <a:gd name="connsiteX52" fmla="*/ 258075 w 608383"/>
                <a:gd name="connsiteY52" fmla="*/ 149383 h 586383"/>
                <a:gd name="connsiteX53" fmla="*/ 293189 w 608383"/>
                <a:gd name="connsiteY53" fmla="*/ 184501 h 586383"/>
                <a:gd name="connsiteX54" fmla="*/ 328307 w 608383"/>
                <a:gd name="connsiteY54" fmla="*/ 149386 h 586383"/>
                <a:gd name="connsiteX55" fmla="*/ 293193 w 608383"/>
                <a:gd name="connsiteY55" fmla="*/ 114268 h 586383"/>
                <a:gd name="connsiteX56" fmla="*/ 293189 w 608383"/>
                <a:gd name="connsiteY56" fmla="*/ 95218 h 586383"/>
                <a:gd name="connsiteX57" fmla="*/ 347357 w 608383"/>
                <a:gd name="connsiteY57" fmla="*/ 149383 h 586383"/>
                <a:gd name="connsiteX58" fmla="*/ 293193 w 608383"/>
                <a:gd name="connsiteY58" fmla="*/ 203551 h 586383"/>
                <a:gd name="connsiteX59" fmla="*/ 239025 w 608383"/>
                <a:gd name="connsiteY59" fmla="*/ 149383 h 586383"/>
                <a:gd name="connsiteX60" fmla="*/ 293189 w 608383"/>
                <a:gd name="connsiteY60" fmla="*/ 95218 h 586383"/>
                <a:gd name="connsiteX61" fmla="*/ 464411 w 608383"/>
                <a:gd name="connsiteY61" fmla="*/ 71313 h 586383"/>
                <a:gd name="connsiteX62" fmla="*/ 513669 w 608383"/>
                <a:gd name="connsiteY62" fmla="*/ 160694 h 586383"/>
                <a:gd name="connsiteX63" fmla="*/ 586385 w 608383"/>
                <a:gd name="connsiteY63" fmla="*/ 268184 h 586383"/>
                <a:gd name="connsiteX64" fmla="*/ 470601 w 608383"/>
                <a:gd name="connsiteY64" fmla="*/ 383875 h 586383"/>
                <a:gd name="connsiteX65" fmla="*/ 115786 w 608383"/>
                <a:gd name="connsiteY65" fmla="*/ 383875 h 586383"/>
                <a:gd name="connsiteX66" fmla="*/ 0 w 608383"/>
                <a:gd name="connsiteY66" fmla="*/ 268089 h 586383"/>
                <a:gd name="connsiteX67" fmla="*/ 115786 w 608383"/>
                <a:gd name="connsiteY67" fmla="*/ 152303 h 586383"/>
                <a:gd name="connsiteX68" fmla="*/ 125311 w 608383"/>
                <a:gd name="connsiteY68" fmla="*/ 161828 h 586383"/>
                <a:gd name="connsiteX69" fmla="*/ 115786 w 608383"/>
                <a:gd name="connsiteY69" fmla="*/ 171353 h 586383"/>
                <a:gd name="connsiteX70" fmla="*/ 19050 w 608383"/>
                <a:gd name="connsiteY70" fmla="*/ 268089 h 586383"/>
                <a:gd name="connsiteX71" fmla="*/ 115786 w 608383"/>
                <a:gd name="connsiteY71" fmla="*/ 364825 h 586383"/>
                <a:gd name="connsiteX72" fmla="*/ 470601 w 608383"/>
                <a:gd name="connsiteY72" fmla="*/ 364825 h 586383"/>
                <a:gd name="connsiteX73" fmla="*/ 562136 w 608383"/>
                <a:gd name="connsiteY73" fmla="*/ 299416 h 586383"/>
                <a:gd name="connsiteX74" fmla="*/ 501925 w 608383"/>
                <a:gd name="connsiteY74" fmla="*/ 176646 h 586383"/>
                <a:gd name="connsiteX75" fmla="*/ 495554 w 608383"/>
                <a:gd name="connsiteY75" fmla="*/ 168754 h 586383"/>
                <a:gd name="connsiteX76" fmla="*/ 451826 w 608383"/>
                <a:gd name="connsiteY76" fmla="*/ 85619 h 586383"/>
                <a:gd name="connsiteX77" fmla="*/ 450966 w 608383"/>
                <a:gd name="connsiteY77" fmla="*/ 72173 h 586383"/>
                <a:gd name="connsiteX78" fmla="*/ 464411 w 608383"/>
                <a:gd name="connsiteY78" fmla="*/ 71313 h 586383"/>
                <a:gd name="connsiteX79" fmla="*/ 276497 w 608383"/>
                <a:gd name="connsiteY79" fmla="*/ 19051 h 586383"/>
                <a:gd name="connsiteX80" fmla="*/ 276497 w 608383"/>
                <a:gd name="connsiteY80" fmla="*/ 58155 h 586383"/>
                <a:gd name="connsiteX81" fmla="*/ 269529 w 608383"/>
                <a:gd name="connsiteY81" fmla="*/ 67331 h 586383"/>
                <a:gd name="connsiteX82" fmla="*/ 251507 w 608383"/>
                <a:gd name="connsiteY82" fmla="*/ 74512 h 586383"/>
                <a:gd name="connsiteX83" fmla="*/ 240248 w 608383"/>
                <a:gd name="connsiteY83" fmla="*/ 72865 h 586383"/>
                <a:gd name="connsiteX84" fmla="*/ 212817 w 608383"/>
                <a:gd name="connsiteY84" fmla="*/ 45440 h 586383"/>
                <a:gd name="connsiteX85" fmla="*/ 189204 w 608383"/>
                <a:gd name="connsiteY85" fmla="*/ 69056 h 586383"/>
                <a:gd name="connsiteX86" fmla="*/ 216017 w 608383"/>
                <a:gd name="connsiteY86" fmla="*/ 95869 h 586383"/>
                <a:gd name="connsiteX87" fmla="*/ 217491 w 608383"/>
                <a:gd name="connsiteY87" fmla="*/ 107435 h 586383"/>
                <a:gd name="connsiteX88" fmla="*/ 209212 w 608383"/>
                <a:gd name="connsiteY88" fmla="*/ 125969 h 586383"/>
                <a:gd name="connsiteX89" fmla="*/ 200111 w 608383"/>
                <a:gd name="connsiteY89" fmla="*/ 132685 h 586383"/>
                <a:gd name="connsiteX90" fmla="*/ 162862 w 608383"/>
                <a:gd name="connsiteY90" fmla="*/ 132685 h 586383"/>
                <a:gd name="connsiteX91" fmla="*/ 162862 w 608383"/>
                <a:gd name="connsiteY91" fmla="*/ 166083 h 586383"/>
                <a:gd name="connsiteX92" fmla="*/ 198826 w 608383"/>
                <a:gd name="connsiteY92" fmla="*/ 166083 h 586383"/>
                <a:gd name="connsiteX93" fmla="*/ 208068 w 608383"/>
                <a:gd name="connsiteY93" fmla="*/ 173292 h 586383"/>
                <a:gd name="connsiteX94" fmla="*/ 216463 w 608383"/>
                <a:gd name="connsiteY94" fmla="*/ 194644 h 586383"/>
                <a:gd name="connsiteX95" fmla="*/ 214783 w 608383"/>
                <a:gd name="connsiteY95" fmla="*/ 206123 h 586383"/>
                <a:gd name="connsiteX96" fmla="*/ 190143 w 608383"/>
                <a:gd name="connsiteY96" fmla="*/ 230066 h 586383"/>
                <a:gd name="connsiteX97" fmla="*/ 212994 w 608383"/>
                <a:gd name="connsiteY97" fmla="*/ 253390 h 586383"/>
                <a:gd name="connsiteX98" fmla="*/ 237802 w 608383"/>
                <a:gd name="connsiteY98" fmla="*/ 229279 h 586383"/>
                <a:gd name="connsiteX99" fmla="*/ 249214 w 608383"/>
                <a:gd name="connsiteY99" fmla="*/ 227870 h 586383"/>
                <a:gd name="connsiteX100" fmla="*/ 269534 w 608383"/>
                <a:gd name="connsiteY100" fmla="*/ 236432 h 586383"/>
                <a:gd name="connsiteX101" fmla="*/ 276497 w 608383"/>
                <a:gd name="connsiteY101" fmla="*/ 245609 h 586383"/>
                <a:gd name="connsiteX102" fmla="*/ 276497 w 608383"/>
                <a:gd name="connsiteY102" fmla="*/ 279714 h 586383"/>
                <a:gd name="connsiteX103" fmla="*/ 309890 w 608383"/>
                <a:gd name="connsiteY103" fmla="*/ 279714 h 586383"/>
                <a:gd name="connsiteX104" fmla="*/ 309890 w 608383"/>
                <a:gd name="connsiteY104" fmla="*/ 245609 h 586383"/>
                <a:gd name="connsiteX105" fmla="*/ 316852 w 608383"/>
                <a:gd name="connsiteY105" fmla="*/ 236432 h 586383"/>
                <a:gd name="connsiteX106" fmla="*/ 337646 w 608383"/>
                <a:gd name="connsiteY106" fmla="*/ 227582 h 586383"/>
                <a:gd name="connsiteX107" fmla="*/ 349214 w 608383"/>
                <a:gd name="connsiteY107" fmla="*/ 229056 h 586383"/>
                <a:gd name="connsiteX108" fmla="*/ 373537 w 608383"/>
                <a:gd name="connsiteY108" fmla="*/ 253375 h 586383"/>
                <a:gd name="connsiteX109" fmla="*/ 397154 w 608383"/>
                <a:gd name="connsiteY109" fmla="*/ 229763 h 586383"/>
                <a:gd name="connsiteX110" fmla="*/ 372212 w 608383"/>
                <a:gd name="connsiteY110" fmla="*/ 204821 h 586383"/>
                <a:gd name="connsiteX111" fmla="*/ 370565 w 608383"/>
                <a:gd name="connsiteY111" fmla="*/ 193560 h 586383"/>
                <a:gd name="connsiteX112" fmla="*/ 378318 w 608383"/>
                <a:gd name="connsiteY112" fmla="*/ 173292 h 586383"/>
                <a:gd name="connsiteX113" fmla="*/ 387559 w 608383"/>
                <a:gd name="connsiteY113" fmla="*/ 166083 h 586383"/>
                <a:gd name="connsiteX114" fmla="*/ 423525 w 608383"/>
                <a:gd name="connsiteY114" fmla="*/ 166083 h 586383"/>
                <a:gd name="connsiteX115" fmla="*/ 423525 w 608383"/>
                <a:gd name="connsiteY115" fmla="*/ 132685 h 586383"/>
                <a:gd name="connsiteX116" fmla="*/ 386281 w 608383"/>
                <a:gd name="connsiteY116" fmla="*/ 132685 h 586383"/>
                <a:gd name="connsiteX117" fmla="*/ 377179 w 608383"/>
                <a:gd name="connsiteY117" fmla="*/ 125969 h 586383"/>
                <a:gd name="connsiteX118" fmla="*/ 370477 w 608383"/>
                <a:gd name="connsiteY118" fmla="*/ 110026 h 586383"/>
                <a:gd name="connsiteX119" fmla="*/ 372212 w 608383"/>
                <a:gd name="connsiteY119" fmla="*/ 98649 h 586383"/>
                <a:gd name="connsiteX120" fmla="*/ 402001 w 608383"/>
                <a:gd name="connsiteY120" fmla="*/ 69698 h 586383"/>
                <a:gd name="connsiteX121" fmla="*/ 379152 w 608383"/>
                <a:gd name="connsiteY121" fmla="*/ 46379 h 586383"/>
                <a:gd name="connsiteX122" fmla="*/ 349599 w 608383"/>
                <a:gd name="connsiteY122" fmla="*/ 75098 h 586383"/>
                <a:gd name="connsiteX123" fmla="*/ 338084 w 608383"/>
                <a:gd name="connsiteY123" fmla="*/ 76446 h 586383"/>
                <a:gd name="connsiteX124" fmla="*/ 316857 w 608383"/>
                <a:gd name="connsiteY124" fmla="*/ 67331 h 586383"/>
                <a:gd name="connsiteX125" fmla="*/ 309890 w 608383"/>
                <a:gd name="connsiteY125" fmla="*/ 58155 h 586383"/>
                <a:gd name="connsiteX126" fmla="*/ 309890 w 608383"/>
                <a:gd name="connsiteY126" fmla="*/ 19051 h 586383"/>
                <a:gd name="connsiteX127" fmla="*/ 266972 w 608383"/>
                <a:gd name="connsiteY127" fmla="*/ 0 h 586383"/>
                <a:gd name="connsiteX128" fmla="*/ 319416 w 608383"/>
                <a:gd name="connsiteY128" fmla="*/ 0 h 586383"/>
                <a:gd name="connsiteX129" fmla="*/ 328941 w 608383"/>
                <a:gd name="connsiteY129" fmla="*/ 9525 h 586383"/>
                <a:gd name="connsiteX130" fmla="*/ 328941 w 608383"/>
                <a:gd name="connsiteY130" fmla="*/ 51187 h 586383"/>
                <a:gd name="connsiteX131" fmla="*/ 341376 w 608383"/>
                <a:gd name="connsiteY131" fmla="*/ 56526 h 586383"/>
                <a:gd name="connsiteX132" fmla="*/ 372677 w 608383"/>
                <a:gd name="connsiteY132" fmla="*/ 26105 h 586383"/>
                <a:gd name="connsiteX133" fmla="*/ 386118 w 608383"/>
                <a:gd name="connsiteY133" fmla="*/ 26273 h 586383"/>
                <a:gd name="connsiteX134" fmla="*/ 422302 w 608383"/>
                <a:gd name="connsiteY134" fmla="*/ 63201 h 586383"/>
                <a:gd name="connsiteX135" fmla="*/ 422333 w 608383"/>
                <a:gd name="connsiteY135" fmla="*/ 63232 h 586383"/>
                <a:gd name="connsiteX136" fmla="*/ 422134 w 608383"/>
                <a:gd name="connsiteY136" fmla="*/ 76698 h 586383"/>
                <a:gd name="connsiteX137" fmla="*/ 390476 w 608383"/>
                <a:gd name="connsiteY137" fmla="*/ 107464 h 586383"/>
                <a:gd name="connsiteX138" fmla="*/ 393062 w 608383"/>
                <a:gd name="connsiteY138" fmla="*/ 113635 h 586383"/>
                <a:gd name="connsiteX139" fmla="*/ 433050 w 608383"/>
                <a:gd name="connsiteY139" fmla="*/ 113635 h 586383"/>
                <a:gd name="connsiteX140" fmla="*/ 442575 w 608383"/>
                <a:gd name="connsiteY140" fmla="*/ 123160 h 586383"/>
                <a:gd name="connsiteX141" fmla="*/ 442575 w 608383"/>
                <a:gd name="connsiteY141" fmla="*/ 175608 h 586383"/>
                <a:gd name="connsiteX142" fmla="*/ 433050 w 608383"/>
                <a:gd name="connsiteY142" fmla="*/ 185133 h 586383"/>
                <a:gd name="connsiteX143" fmla="*/ 394740 w 608383"/>
                <a:gd name="connsiteY143" fmla="*/ 185133 h 586383"/>
                <a:gd name="connsiteX144" fmla="*/ 390504 w 608383"/>
                <a:gd name="connsiteY144" fmla="*/ 196174 h 586383"/>
                <a:gd name="connsiteX145" fmla="*/ 417362 w 608383"/>
                <a:gd name="connsiteY145" fmla="*/ 223029 h 586383"/>
                <a:gd name="connsiteX146" fmla="*/ 417366 w 608383"/>
                <a:gd name="connsiteY146" fmla="*/ 223031 h 586383"/>
                <a:gd name="connsiteX147" fmla="*/ 417362 w 608383"/>
                <a:gd name="connsiteY147" fmla="*/ 236498 h 586383"/>
                <a:gd name="connsiteX148" fmla="*/ 380272 w 608383"/>
                <a:gd name="connsiteY148" fmla="*/ 273579 h 586383"/>
                <a:gd name="connsiteX149" fmla="*/ 380268 w 608383"/>
                <a:gd name="connsiteY149" fmla="*/ 273583 h 586383"/>
                <a:gd name="connsiteX150" fmla="*/ 366802 w 608383"/>
                <a:gd name="connsiteY150" fmla="*/ 273579 h 586383"/>
                <a:gd name="connsiteX151" fmla="*/ 340767 w 608383"/>
                <a:gd name="connsiteY151" fmla="*/ 247548 h 586383"/>
                <a:gd name="connsiteX152" fmla="*/ 328940 w 608383"/>
                <a:gd name="connsiteY152" fmla="*/ 252575 h 586383"/>
                <a:gd name="connsiteX153" fmla="*/ 328940 w 608383"/>
                <a:gd name="connsiteY153" fmla="*/ 289239 h 586383"/>
                <a:gd name="connsiteX154" fmla="*/ 319415 w 608383"/>
                <a:gd name="connsiteY154" fmla="*/ 298764 h 586383"/>
                <a:gd name="connsiteX155" fmla="*/ 266972 w 608383"/>
                <a:gd name="connsiteY155" fmla="*/ 298764 h 586383"/>
                <a:gd name="connsiteX156" fmla="*/ 257447 w 608383"/>
                <a:gd name="connsiteY156" fmla="*/ 289239 h 586383"/>
                <a:gd name="connsiteX157" fmla="*/ 257447 w 608383"/>
                <a:gd name="connsiteY157" fmla="*/ 252575 h 586383"/>
                <a:gd name="connsiteX158" fmla="*/ 246089 w 608383"/>
                <a:gd name="connsiteY158" fmla="*/ 247790 h 586383"/>
                <a:gd name="connsiteX159" fmla="*/ 219468 w 608383"/>
                <a:gd name="connsiteY159" fmla="*/ 273663 h 586383"/>
                <a:gd name="connsiteX160" fmla="*/ 206027 w 608383"/>
                <a:gd name="connsiteY160" fmla="*/ 273495 h 586383"/>
                <a:gd name="connsiteX161" fmla="*/ 169843 w 608383"/>
                <a:gd name="connsiteY161" fmla="*/ 236563 h 586383"/>
                <a:gd name="connsiteX162" fmla="*/ 169812 w 608383"/>
                <a:gd name="connsiteY162" fmla="*/ 236531 h 586383"/>
                <a:gd name="connsiteX163" fmla="*/ 170010 w 608383"/>
                <a:gd name="connsiteY163" fmla="*/ 223066 h 586383"/>
                <a:gd name="connsiteX164" fmla="*/ 196464 w 608383"/>
                <a:gd name="connsiteY164" fmla="*/ 197361 h 586383"/>
                <a:gd name="connsiteX165" fmla="*/ 191656 w 608383"/>
                <a:gd name="connsiteY165" fmla="*/ 185133 h 586383"/>
                <a:gd name="connsiteX166" fmla="*/ 153337 w 608383"/>
                <a:gd name="connsiteY166" fmla="*/ 185133 h 586383"/>
                <a:gd name="connsiteX167" fmla="*/ 143812 w 608383"/>
                <a:gd name="connsiteY167" fmla="*/ 175607 h 586383"/>
                <a:gd name="connsiteX168" fmla="*/ 143812 w 608383"/>
                <a:gd name="connsiteY168" fmla="*/ 123160 h 586383"/>
                <a:gd name="connsiteX169" fmla="*/ 153337 w 608383"/>
                <a:gd name="connsiteY169" fmla="*/ 113635 h 586383"/>
                <a:gd name="connsiteX170" fmla="*/ 193348 w 608383"/>
                <a:gd name="connsiteY170" fmla="*/ 113635 h 586383"/>
                <a:gd name="connsiteX171" fmla="*/ 197511 w 608383"/>
                <a:gd name="connsiteY171" fmla="*/ 104300 h 586383"/>
                <a:gd name="connsiteX172" fmla="*/ 169001 w 608383"/>
                <a:gd name="connsiteY172" fmla="*/ 75790 h 586383"/>
                <a:gd name="connsiteX173" fmla="*/ 168998 w 608383"/>
                <a:gd name="connsiteY173" fmla="*/ 75787 h 586383"/>
                <a:gd name="connsiteX174" fmla="*/ 169001 w 608383"/>
                <a:gd name="connsiteY174" fmla="*/ 62322 h 586383"/>
                <a:gd name="connsiteX175" fmla="*/ 206082 w 608383"/>
                <a:gd name="connsiteY175" fmla="*/ 25235 h 586383"/>
                <a:gd name="connsiteX176" fmla="*/ 206086 w 608383"/>
                <a:gd name="connsiteY176" fmla="*/ 25232 h 586383"/>
                <a:gd name="connsiteX177" fmla="*/ 219552 w 608383"/>
                <a:gd name="connsiteY177" fmla="*/ 25235 h 586383"/>
                <a:gd name="connsiteX178" fmla="*/ 248893 w 608383"/>
                <a:gd name="connsiteY178" fmla="*/ 54573 h 586383"/>
                <a:gd name="connsiteX179" fmla="*/ 257447 w 608383"/>
                <a:gd name="connsiteY179" fmla="*/ 51164 h 586383"/>
                <a:gd name="connsiteX180" fmla="*/ 257447 w 608383"/>
                <a:gd name="connsiteY180" fmla="*/ 9525 h 586383"/>
                <a:gd name="connsiteX181" fmla="*/ 266972 w 608383"/>
                <a:gd name="connsiteY181" fmla="*/ 0 h 586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608383" h="586383">
                  <a:moveTo>
                    <a:pt x="214114" y="409678"/>
                  </a:moveTo>
                  <a:cubicBezTo>
                    <a:pt x="217894" y="406106"/>
                    <a:pt x="223804" y="406106"/>
                    <a:pt x="227584" y="409678"/>
                  </a:cubicBezTo>
                  <a:lnTo>
                    <a:pt x="259103" y="441197"/>
                  </a:lnTo>
                  <a:cubicBezTo>
                    <a:pt x="262822" y="444916"/>
                    <a:pt x="262822" y="450947"/>
                    <a:pt x="259103" y="454665"/>
                  </a:cubicBezTo>
                  <a:cubicBezTo>
                    <a:pt x="255383" y="458385"/>
                    <a:pt x="249353" y="458385"/>
                    <a:pt x="245634" y="454665"/>
                  </a:cubicBezTo>
                  <a:lnTo>
                    <a:pt x="230374" y="439406"/>
                  </a:lnTo>
                  <a:lnTo>
                    <a:pt x="230374" y="513080"/>
                  </a:lnTo>
                  <a:cubicBezTo>
                    <a:pt x="230374" y="518341"/>
                    <a:pt x="226110" y="522605"/>
                    <a:pt x="220849" y="522605"/>
                  </a:cubicBezTo>
                  <a:lnTo>
                    <a:pt x="9528" y="522605"/>
                  </a:lnTo>
                  <a:cubicBezTo>
                    <a:pt x="4267" y="522605"/>
                    <a:pt x="3" y="518341"/>
                    <a:pt x="3" y="513080"/>
                  </a:cubicBezTo>
                  <a:cubicBezTo>
                    <a:pt x="3" y="507820"/>
                    <a:pt x="4267" y="503555"/>
                    <a:pt x="9528" y="503555"/>
                  </a:cubicBezTo>
                  <a:lnTo>
                    <a:pt x="211324" y="503555"/>
                  </a:lnTo>
                  <a:lnTo>
                    <a:pt x="211324" y="439408"/>
                  </a:lnTo>
                  <a:lnTo>
                    <a:pt x="196069" y="454665"/>
                  </a:lnTo>
                  <a:cubicBezTo>
                    <a:pt x="192350" y="458385"/>
                    <a:pt x="186319" y="458385"/>
                    <a:pt x="182600" y="454665"/>
                  </a:cubicBezTo>
                  <a:cubicBezTo>
                    <a:pt x="178881" y="450946"/>
                    <a:pt x="178881" y="444915"/>
                    <a:pt x="182600" y="441197"/>
                  </a:cubicBezTo>
                  <a:close/>
                  <a:moveTo>
                    <a:pt x="380805" y="409674"/>
                  </a:moveTo>
                  <a:cubicBezTo>
                    <a:pt x="384525" y="405956"/>
                    <a:pt x="390553" y="405958"/>
                    <a:pt x="394271" y="409678"/>
                  </a:cubicBezTo>
                  <a:lnTo>
                    <a:pt x="425785" y="441197"/>
                  </a:lnTo>
                  <a:cubicBezTo>
                    <a:pt x="429505" y="444916"/>
                    <a:pt x="429505" y="450947"/>
                    <a:pt x="425785" y="454665"/>
                  </a:cubicBezTo>
                  <a:cubicBezTo>
                    <a:pt x="422066" y="458385"/>
                    <a:pt x="416036" y="458385"/>
                    <a:pt x="412317" y="454665"/>
                  </a:cubicBezTo>
                  <a:lnTo>
                    <a:pt x="397062" y="439408"/>
                  </a:lnTo>
                  <a:lnTo>
                    <a:pt x="397062" y="503555"/>
                  </a:lnTo>
                  <a:lnTo>
                    <a:pt x="598858" y="503555"/>
                  </a:lnTo>
                  <a:cubicBezTo>
                    <a:pt x="604119" y="503555"/>
                    <a:pt x="608383" y="507820"/>
                    <a:pt x="608383" y="513080"/>
                  </a:cubicBezTo>
                  <a:cubicBezTo>
                    <a:pt x="608383" y="518341"/>
                    <a:pt x="604119" y="522605"/>
                    <a:pt x="598858" y="522605"/>
                  </a:cubicBezTo>
                  <a:lnTo>
                    <a:pt x="387537" y="522605"/>
                  </a:lnTo>
                  <a:cubicBezTo>
                    <a:pt x="382276" y="522605"/>
                    <a:pt x="378012" y="518341"/>
                    <a:pt x="378012" y="513080"/>
                  </a:cubicBezTo>
                  <a:lnTo>
                    <a:pt x="378012" y="439406"/>
                  </a:lnTo>
                  <a:lnTo>
                    <a:pt x="362752" y="454665"/>
                  </a:lnTo>
                  <a:cubicBezTo>
                    <a:pt x="359032" y="458385"/>
                    <a:pt x="353002" y="458385"/>
                    <a:pt x="349283" y="454665"/>
                  </a:cubicBezTo>
                  <a:cubicBezTo>
                    <a:pt x="345564" y="450946"/>
                    <a:pt x="345564" y="444915"/>
                    <a:pt x="349283" y="441197"/>
                  </a:cubicBezTo>
                  <a:lnTo>
                    <a:pt x="380802" y="409678"/>
                  </a:lnTo>
                  <a:cubicBezTo>
                    <a:pt x="380804" y="409677"/>
                    <a:pt x="380804" y="409676"/>
                    <a:pt x="380805" y="409674"/>
                  </a:cubicBezTo>
                  <a:close/>
                  <a:moveTo>
                    <a:pt x="304188" y="397367"/>
                  </a:moveTo>
                  <a:cubicBezTo>
                    <a:pt x="309448" y="397367"/>
                    <a:pt x="313713" y="401631"/>
                    <a:pt x="313713" y="406892"/>
                  </a:cubicBezTo>
                  <a:lnTo>
                    <a:pt x="313718" y="553864"/>
                  </a:lnTo>
                  <a:lnTo>
                    <a:pt x="328978" y="538604"/>
                  </a:lnTo>
                  <a:cubicBezTo>
                    <a:pt x="332697" y="534886"/>
                    <a:pt x="338727" y="534886"/>
                    <a:pt x="342446" y="538604"/>
                  </a:cubicBezTo>
                  <a:cubicBezTo>
                    <a:pt x="346165" y="542324"/>
                    <a:pt x="346165" y="548354"/>
                    <a:pt x="342446" y="552074"/>
                  </a:cubicBezTo>
                  <a:lnTo>
                    <a:pt x="310928" y="583593"/>
                  </a:lnTo>
                  <a:cubicBezTo>
                    <a:pt x="310926" y="583594"/>
                    <a:pt x="310925" y="583595"/>
                    <a:pt x="310924" y="583596"/>
                  </a:cubicBezTo>
                  <a:cubicBezTo>
                    <a:pt x="307204" y="587313"/>
                    <a:pt x="301176" y="587312"/>
                    <a:pt x="297458" y="583593"/>
                  </a:cubicBezTo>
                  <a:lnTo>
                    <a:pt x="265939" y="552074"/>
                  </a:lnTo>
                  <a:cubicBezTo>
                    <a:pt x="265938" y="552073"/>
                    <a:pt x="265937" y="552072"/>
                    <a:pt x="265935" y="552070"/>
                  </a:cubicBezTo>
                  <a:cubicBezTo>
                    <a:pt x="262219" y="548351"/>
                    <a:pt x="262220" y="542322"/>
                    <a:pt x="265939" y="538604"/>
                  </a:cubicBezTo>
                  <a:cubicBezTo>
                    <a:pt x="265940" y="538603"/>
                    <a:pt x="265941" y="538603"/>
                    <a:pt x="265942" y="538602"/>
                  </a:cubicBezTo>
                  <a:cubicBezTo>
                    <a:pt x="269662" y="534884"/>
                    <a:pt x="275690" y="534885"/>
                    <a:pt x="279408" y="538604"/>
                  </a:cubicBezTo>
                  <a:lnTo>
                    <a:pt x="294667" y="553863"/>
                  </a:lnTo>
                  <a:lnTo>
                    <a:pt x="294663" y="406892"/>
                  </a:lnTo>
                  <a:cubicBezTo>
                    <a:pt x="294663" y="401631"/>
                    <a:pt x="298927" y="397367"/>
                    <a:pt x="304188" y="397367"/>
                  </a:cubicBezTo>
                  <a:close/>
                  <a:moveTo>
                    <a:pt x="293193" y="114268"/>
                  </a:moveTo>
                  <a:cubicBezTo>
                    <a:pt x="273808" y="114289"/>
                    <a:pt x="258098" y="129997"/>
                    <a:pt x="258075" y="149383"/>
                  </a:cubicBezTo>
                  <a:cubicBezTo>
                    <a:pt x="258074" y="168776"/>
                    <a:pt x="273795" y="184499"/>
                    <a:pt x="293189" y="184501"/>
                  </a:cubicBezTo>
                  <a:cubicBezTo>
                    <a:pt x="312583" y="184502"/>
                    <a:pt x="328306" y="168781"/>
                    <a:pt x="328307" y="149386"/>
                  </a:cubicBezTo>
                  <a:cubicBezTo>
                    <a:pt x="328309" y="129993"/>
                    <a:pt x="312588" y="114270"/>
                    <a:pt x="293193" y="114268"/>
                  </a:cubicBezTo>
                  <a:close/>
                  <a:moveTo>
                    <a:pt x="293189" y="95218"/>
                  </a:moveTo>
                  <a:cubicBezTo>
                    <a:pt x="323105" y="95217"/>
                    <a:pt x="347356" y="119467"/>
                    <a:pt x="347357" y="149383"/>
                  </a:cubicBezTo>
                  <a:cubicBezTo>
                    <a:pt x="347359" y="179298"/>
                    <a:pt x="323109" y="203549"/>
                    <a:pt x="293193" y="203551"/>
                  </a:cubicBezTo>
                  <a:cubicBezTo>
                    <a:pt x="263292" y="203517"/>
                    <a:pt x="239059" y="179284"/>
                    <a:pt x="239025" y="149383"/>
                  </a:cubicBezTo>
                  <a:cubicBezTo>
                    <a:pt x="239026" y="119468"/>
                    <a:pt x="263275" y="95220"/>
                    <a:pt x="293189" y="95218"/>
                  </a:cubicBezTo>
                  <a:close/>
                  <a:moveTo>
                    <a:pt x="464411" y="71313"/>
                  </a:moveTo>
                  <a:cubicBezTo>
                    <a:pt x="490762" y="94442"/>
                    <a:pt x="508189" y="126063"/>
                    <a:pt x="513669" y="160694"/>
                  </a:cubicBezTo>
                  <a:cubicBezTo>
                    <a:pt x="557606" y="178285"/>
                    <a:pt x="586405" y="220856"/>
                    <a:pt x="586385" y="268184"/>
                  </a:cubicBezTo>
                  <a:cubicBezTo>
                    <a:pt x="586360" y="332104"/>
                    <a:pt x="534522" y="383901"/>
                    <a:pt x="470601" y="383875"/>
                  </a:cubicBezTo>
                  <a:lnTo>
                    <a:pt x="115786" y="383875"/>
                  </a:lnTo>
                  <a:cubicBezTo>
                    <a:pt x="51839" y="383875"/>
                    <a:pt x="0" y="332036"/>
                    <a:pt x="0" y="268089"/>
                  </a:cubicBezTo>
                  <a:cubicBezTo>
                    <a:pt x="0" y="204142"/>
                    <a:pt x="51839" y="152303"/>
                    <a:pt x="115786" y="152303"/>
                  </a:cubicBezTo>
                  <a:cubicBezTo>
                    <a:pt x="121046" y="152303"/>
                    <a:pt x="125311" y="156567"/>
                    <a:pt x="125311" y="161828"/>
                  </a:cubicBezTo>
                  <a:cubicBezTo>
                    <a:pt x="125311" y="167089"/>
                    <a:pt x="121046" y="171353"/>
                    <a:pt x="115786" y="171353"/>
                  </a:cubicBezTo>
                  <a:cubicBezTo>
                    <a:pt x="62360" y="171353"/>
                    <a:pt x="19050" y="214663"/>
                    <a:pt x="19050" y="268089"/>
                  </a:cubicBezTo>
                  <a:cubicBezTo>
                    <a:pt x="19050" y="321515"/>
                    <a:pt x="62360" y="364825"/>
                    <a:pt x="115786" y="364825"/>
                  </a:cubicBezTo>
                  <a:lnTo>
                    <a:pt x="470601" y="364825"/>
                  </a:lnTo>
                  <a:cubicBezTo>
                    <a:pt x="511963" y="364844"/>
                    <a:pt x="548755" y="338552"/>
                    <a:pt x="562136" y="299416"/>
                  </a:cubicBezTo>
                  <a:cubicBezTo>
                    <a:pt x="579411" y="248887"/>
                    <a:pt x="552454" y="193922"/>
                    <a:pt x="501925" y="176646"/>
                  </a:cubicBezTo>
                  <a:cubicBezTo>
                    <a:pt x="498460" y="175460"/>
                    <a:pt x="495983" y="172391"/>
                    <a:pt x="495554" y="168754"/>
                  </a:cubicBezTo>
                  <a:cubicBezTo>
                    <a:pt x="491748" y="136592"/>
                    <a:pt x="476172" y="106977"/>
                    <a:pt x="451826" y="85619"/>
                  </a:cubicBezTo>
                  <a:cubicBezTo>
                    <a:pt x="447876" y="82144"/>
                    <a:pt x="447490" y="76124"/>
                    <a:pt x="450966" y="72173"/>
                  </a:cubicBezTo>
                  <a:cubicBezTo>
                    <a:pt x="454440" y="68223"/>
                    <a:pt x="460461" y="67837"/>
                    <a:pt x="464411" y="71313"/>
                  </a:cubicBezTo>
                  <a:close/>
                  <a:moveTo>
                    <a:pt x="276497" y="19051"/>
                  </a:moveTo>
                  <a:lnTo>
                    <a:pt x="276497" y="58155"/>
                  </a:lnTo>
                  <a:cubicBezTo>
                    <a:pt x="276497" y="62430"/>
                    <a:pt x="273648" y="66182"/>
                    <a:pt x="269529" y="67331"/>
                  </a:cubicBezTo>
                  <a:cubicBezTo>
                    <a:pt x="263274" y="69048"/>
                    <a:pt x="257230" y="71457"/>
                    <a:pt x="251507" y="74512"/>
                  </a:cubicBezTo>
                  <a:cubicBezTo>
                    <a:pt x="247804" y="76518"/>
                    <a:pt x="243221" y="75848"/>
                    <a:pt x="240248" y="72865"/>
                  </a:cubicBezTo>
                  <a:lnTo>
                    <a:pt x="212817" y="45440"/>
                  </a:lnTo>
                  <a:lnTo>
                    <a:pt x="189204" y="69056"/>
                  </a:lnTo>
                  <a:lnTo>
                    <a:pt x="216017" y="95869"/>
                  </a:lnTo>
                  <a:cubicBezTo>
                    <a:pt x="219086" y="98938"/>
                    <a:pt x="219692" y="103695"/>
                    <a:pt x="217491" y="107435"/>
                  </a:cubicBezTo>
                  <a:cubicBezTo>
                    <a:pt x="214023" y="113272"/>
                    <a:pt x="211245" y="119492"/>
                    <a:pt x="209212" y="125969"/>
                  </a:cubicBezTo>
                  <a:cubicBezTo>
                    <a:pt x="207980" y="129962"/>
                    <a:pt x="204289" y="132685"/>
                    <a:pt x="200111" y="132685"/>
                  </a:cubicBezTo>
                  <a:lnTo>
                    <a:pt x="162862" y="132685"/>
                  </a:lnTo>
                  <a:lnTo>
                    <a:pt x="162862" y="166083"/>
                  </a:lnTo>
                  <a:lnTo>
                    <a:pt x="198826" y="166083"/>
                  </a:lnTo>
                  <a:cubicBezTo>
                    <a:pt x="203195" y="166084"/>
                    <a:pt x="207003" y="169055"/>
                    <a:pt x="208068" y="173292"/>
                  </a:cubicBezTo>
                  <a:cubicBezTo>
                    <a:pt x="209913" y="180748"/>
                    <a:pt x="212736" y="187928"/>
                    <a:pt x="216463" y="194644"/>
                  </a:cubicBezTo>
                  <a:cubicBezTo>
                    <a:pt x="218566" y="198409"/>
                    <a:pt x="217877" y="203118"/>
                    <a:pt x="214783" y="206123"/>
                  </a:cubicBezTo>
                  <a:lnTo>
                    <a:pt x="190143" y="230066"/>
                  </a:lnTo>
                  <a:lnTo>
                    <a:pt x="212994" y="253390"/>
                  </a:lnTo>
                  <a:lnTo>
                    <a:pt x="237802" y="229279"/>
                  </a:lnTo>
                  <a:cubicBezTo>
                    <a:pt x="240864" y="226314"/>
                    <a:pt x="245522" y="225738"/>
                    <a:pt x="249214" y="227870"/>
                  </a:cubicBezTo>
                  <a:cubicBezTo>
                    <a:pt x="255598" y="231572"/>
                    <a:pt x="262426" y="234449"/>
                    <a:pt x="269534" y="236432"/>
                  </a:cubicBezTo>
                  <a:cubicBezTo>
                    <a:pt x="273650" y="237584"/>
                    <a:pt x="276496" y="241335"/>
                    <a:pt x="276497" y="245609"/>
                  </a:cubicBezTo>
                  <a:lnTo>
                    <a:pt x="276497" y="279714"/>
                  </a:lnTo>
                  <a:lnTo>
                    <a:pt x="309890" y="279714"/>
                  </a:lnTo>
                  <a:lnTo>
                    <a:pt x="309890" y="245609"/>
                  </a:lnTo>
                  <a:cubicBezTo>
                    <a:pt x="309891" y="241335"/>
                    <a:pt x="312737" y="237584"/>
                    <a:pt x="316852" y="236432"/>
                  </a:cubicBezTo>
                  <a:cubicBezTo>
                    <a:pt x="324138" y="234396"/>
                    <a:pt x="331128" y="231421"/>
                    <a:pt x="337646" y="227582"/>
                  </a:cubicBezTo>
                  <a:cubicBezTo>
                    <a:pt x="341388" y="225383"/>
                    <a:pt x="346143" y="225990"/>
                    <a:pt x="349214" y="229056"/>
                  </a:cubicBezTo>
                  <a:lnTo>
                    <a:pt x="373537" y="253375"/>
                  </a:lnTo>
                  <a:lnTo>
                    <a:pt x="397154" y="229763"/>
                  </a:lnTo>
                  <a:lnTo>
                    <a:pt x="372212" y="204821"/>
                  </a:lnTo>
                  <a:cubicBezTo>
                    <a:pt x="369235" y="201843"/>
                    <a:pt x="368566" y="197265"/>
                    <a:pt x="370565" y="193560"/>
                  </a:cubicBezTo>
                  <a:cubicBezTo>
                    <a:pt x="373982" y="187153"/>
                    <a:pt x="376587" y="180344"/>
                    <a:pt x="378318" y="173292"/>
                  </a:cubicBezTo>
                  <a:cubicBezTo>
                    <a:pt x="379383" y="169055"/>
                    <a:pt x="383191" y="166084"/>
                    <a:pt x="387559" y="166083"/>
                  </a:cubicBezTo>
                  <a:lnTo>
                    <a:pt x="423525" y="166083"/>
                  </a:lnTo>
                  <a:lnTo>
                    <a:pt x="423525" y="132685"/>
                  </a:lnTo>
                  <a:lnTo>
                    <a:pt x="386281" y="132685"/>
                  </a:lnTo>
                  <a:cubicBezTo>
                    <a:pt x="382102" y="132686"/>
                    <a:pt x="378412" y="129962"/>
                    <a:pt x="377179" y="125969"/>
                  </a:cubicBezTo>
                  <a:cubicBezTo>
                    <a:pt x="375477" y="120446"/>
                    <a:pt x="373232" y="115107"/>
                    <a:pt x="370477" y="110026"/>
                  </a:cubicBezTo>
                  <a:cubicBezTo>
                    <a:pt x="368439" y="106274"/>
                    <a:pt x="369148" y="101624"/>
                    <a:pt x="372212" y="98649"/>
                  </a:cubicBezTo>
                  <a:lnTo>
                    <a:pt x="402001" y="69698"/>
                  </a:lnTo>
                  <a:lnTo>
                    <a:pt x="379152" y="46379"/>
                  </a:lnTo>
                  <a:lnTo>
                    <a:pt x="349599" y="75098"/>
                  </a:lnTo>
                  <a:cubicBezTo>
                    <a:pt x="346507" y="78097"/>
                    <a:pt x="341786" y="78650"/>
                    <a:pt x="338084" y="76446"/>
                  </a:cubicBezTo>
                  <a:cubicBezTo>
                    <a:pt x="331444" y="72481"/>
                    <a:pt x="324305" y="69416"/>
                    <a:pt x="316857" y="67331"/>
                  </a:cubicBezTo>
                  <a:cubicBezTo>
                    <a:pt x="312739" y="66182"/>
                    <a:pt x="309890" y="62430"/>
                    <a:pt x="309890" y="58155"/>
                  </a:cubicBezTo>
                  <a:lnTo>
                    <a:pt x="309890" y="19051"/>
                  </a:lnTo>
                  <a:close/>
                  <a:moveTo>
                    <a:pt x="266972" y="0"/>
                  </a:moveTo>
                  <a:lnTo>
                    <a:pt x="319416" y="0"/>
                  </a:lnTo>
                  <a:cubicBezTo>
                    <a:pt x="324675" y="0"/>
                    <a:pt x="328941" y="4264"/>
                    <a:pt x="328941" y="9525"/>
                  </a:cubicBezTo>
                  <a:lnTo>
                    <a:pt x="328941" y="51187"/>
                  </a:lnTo>
                  <a:cubicBezTo>
                    <a:pt x="333195" y="52700"/>
                    <a:pt x="337349" y="54483"/>
                    <a:pt x="341376" y="56526"/>
                  </a:cubicBezTo>
                  <a:lnTo>
                    <a:pt x="372677" y="26105"/>
                  </a:lnTo>
                  <a:cubicBezTo>
                    <a:pt x="376439" y="22449"/>
                    <a:pt x="382448" y="22524"/>
                    <a:pt x="386118" y="26273"/>
                  </a:cubicBezTo>
                  <a:lnTo>
                    <a:pt x="422302" y="63201"/>
                  </a:lnTo>
                  <a:cubicBezTo>
                    <a:pt x="422312" y="63211"/>
                    <a:pt x="422323" y="63222"/>
                    <a:pt x="422333" y="63232"/>
                  </a:cubicBezTo>
                  <a:cubicBezTo>
                    <a:pt x="425997" y="67005"/>
                    <a:pt x="425908" y="73035"/>
                    <a:pt x="422134" y="76698"/>
                  </a:cubicBezTo>
                  <a:lnTo>
                    <a:pt x="390476" y="107464"/>
                  </a:lnTo>
                  <a:cubicBezTo>
                    <a:pt x="391400" y="109494"/>
                    <a:pt x="392262" y="111552"/>
                    <a:pt x="393062" y="113635"/>
                  </a:cubicBezTo>
                  <a:lnTo>
                    <a:pt x="433050" y="113635"/>
                  </a:lnTo>
                  <a:cubicBezTo>
                    <a:pt x="438310" y="113635"/>
                    <a:pt x="442575" y="117899"/>
                    <a:pt x="442575" y="123160"/>
                  </a:cubicBezTo>
                  <a:lnTo>
                    <a:pt x="442575" y="175608"/>
                  </a:lnTo>
                  <a:cubicBezTo>
                    <a:pt x="442575" y="180869"/>
                    <a:pt x="438310" y="185133"/>
                    <a:pt x="433050" y="185133"/>
                  </a:cubicBezTo>
                  <a:lnTo>
                    <a:pt x="394740" y="185133"/>
                  </a:lnTo>
                  <a:cubicBezTo>
                    <a:pt x="393533" y="188889"/>
                    <a:pt x="392119" y="192575"/>
                    <a:pt x="390504" y="196174"/>
                  </a:cubicBezTo>
                  <a:lnTo>
                    <a:pt x="417362" y="223029"/>
                  </a:lnTo>
                  <a:cubicBezTo>
                    <a:pt x="417363" y="223030"/>
                    <a:pt x="417364" y="223030"/>
                    <a:pt x="417366" y="223031"/>
                  </a:cubicBezTo>
                  <a:cubicBezTo>
                    <a:pt x="421083" y="226751"/>
                    <a:pt x="421082" y="232780"/>
                    <a:pt x="417362" y="236498"/>
                  </a:cubicBezTo>
                  <a:lnTo>
                    <a:pt x="380272" y="273579"/>
                  </a:lnTo>
                  <a:cubicBezTo>
                    <a:pt x="380271" y="273580"/>
                    <a:pt x="380270" y="273582"/>
                    <a:pt x="380268" y="273583"/>
                  </a:cubicBezTo>
                  <a:cubicBezTo>
                    <a:pt x="376549" y="277300"/>
                    <a:pt x="370520" y="277298"/>
                    <a:pt x="366802" y="273579"/>
                  </a:cubicBezTo>
                  <a:lnTo>
                    <a:pt x="340767" y="247548"/>
                  </a:lnTo>
                  <a:cubicBezTo>
                    <a:pt x="336930" y="249462"/>
                    <a:pt x="332981" y="251142"/>
                    <a:pt x="328940" y="252575"/>
                  </a:cubicBezTo>
                  <a:lnTo>
                    <a:pt x="328940" y="289239"/>
                  </a:lnTo>
                  <a:cubicBezTo>
                    <a:pt x="328940" y="294499"/>
                    <a:pt x="324675" y="298764"/>
                    <a:pt x="319415" y="298764"/>
                  </a:cubicBezTo>
                  <a:lnTo>
                    <a:pt x="266972" y="298764"/>
                  </a:lnTo>
                  <a:cubicBezTo>
                    <a:pt x="261711" y="298764"/>
                    <a:pt x="257447" y="294499"/>
                    <a:pt x="257447" y="289239"/>
                  </a:cubicBezTo>
                  <a:lnTo>
                    <a:pt x="257447" y="252575"/>
                  </a:lnTo>
                  <a:cubicBezTo>
                    <a:pt x="253571" y="251203"/>
                    <a:pt x="249778" y="249604"/>
                    <a:pt x="246089" y="247790"/>
                  </a:cubicBezTo>
                  <a:lnTo>
                    <a:pt x="219468" y="273663"/>
                  </a:lnTo>
                  <a:cubicBezTo>
                    <a:pt x="215705" y="277316"/>
                    <a:pt x="209697" y="277241"/>
                    <a:pt x="206027" y="273495"/>
                  </a:cubicBezTo>
                  <a:lnTo>
                    <a:pt x="169843" y="236563"/>
                  </a:lnTo>
                  <a:cubicBezTo>
                    <a:pt x="169832" y="236552"/>
                    <a:pt x="169823" y="236542"/>
                    <a:pt x="169812" y="236531"/>
                  </a:cubicBezTo>
                  <a:cubicBezTo>
                    <a:pt x="166149" y="232758"/>
                    <a:pt x="166237" y="226729"/>
                    <a:pt x="170010" y="223066"/>
                  </a:cubicBezTo>
                  <a:lnTo>
                    <a:pt x="196464" y="197361"/>
                  </a:lnTo>
                  <a:cubicBezTo>
                    <a:pt x="194612" y="193387"/>
                    <a:pt x="193006" y="189303"/>
                    <a:pt x="191656" y="185133"/>
                  </a:cubicBezTo>
                  <a:lnTo>
                    <a:pt x="153337" y="185133"/>
                  </a:lnTo>
                  <a:cubicBezTo>
                    <a:pt x="148076" y="185133"/>
                    <a:pt x="143812" y="180868"/>
                    <a:pt x="143812" y="175607"/>
                  </a:cubicBezTo>
                  <a:lnTo>
                    <a:pt x="143812" y="123160"/>
                  </a:lnTo>
                  <a:cubicBezTo>
                    <a:pt x="143812" y="117899"/>
                    <a:pt x="148076" y="113635"/>
                    <a:pt x="153337" y="113635"/>
                  </a:cubicBezTo>
                  <a:lnTo>
                    <a:pt x="193348" y="113635"/>
                  </a:lnTo>
                  <a:cubicBezTo>
                    <a:pt x="194570" y="110495"/>
                    <a:pt x="195957" y="107384"/>
                    <a:pt x="197511" y="104300"/>
                  </a:cubicBezTo>
                  <a:lnTo>
                    <a:pt x="169001" y="75790"/>
                  </a:lnTo>
                  <a:cubicBezTo>
                    <a:pt x="169000" y="75789"/>
                    <a:pt x="168999" y="75788"/>
                    <a:pt x="168998" y="75787"/>
                  </a:cubicBezTo>
                  <a:cubicBezTo>
                    <a:pt x="165280" y="72068"/>
                    <a:pt x="165282" y="66038"/>
                    <a:pt x="169001" y="62322"/>
                  </a:cubicBezTo>
                  <a:lnTo>
                    <a:pt x="206082" y="25235"/>
                  </a:lnTo>
                  <a:cubicBezTo>
                    <a:pt x="206083" y="25234"/>
                    <a:pt x="206084" y="25233"/>
                    <a:pt x="206086" y="25232"/>
                  </a:cubicBezTo>
                  <a:cubicBezTo>
                    <a:pt x="209805" y="21515"/>
                    <a:pt x="215834" y="21516"/>
                    <a:pt x="219552" y="25235"/>
                  </a:cubicBezTo>
                  <a:lnTo>
                    <a:pt x="248893" y="54573"/>
                  </a:lnTo>
                  <a:cubicBezTo>
                    <a:pt x="251666" y="53328"/>
                    <a:pt x="254517" y="52192"/>
                    <a:pt x="257447" y="51164"/>
                  </a:cubicBezTo>
                  <a:lnTo>
                    <a:pt x="257447" y="9525"/>
                  </a:lnTo>
                  <a:cubicBezTo>
                    <a:pt x="257447" y="4264"/>
                    <a:pt x="261711" y="0"/>
                    <a:pt x="266972" y="0"/>
                  </a:cubicBezTo>
                  <a:close/>
                </a:path>
              </a:pathLst>
            </a:custGeom>
            <a:solidFill>
              <a:schemeClr val="bg1"/>
            </a:solidFill>
            <a:ln w="9525" cap="flat">
              <a:noFill/>
              <a:prstDash val="solid"/>
              <a:miter/>
            </a:ln>
          </p:spPr>
          <p:txBody>
            <a:bodyPr rtlCol="0" anchor="ctr"/>
            <a:lstStyle/>
            <a:p>
              <a:endParaRPr lang="en-US" dirty="0"/>
            </a:p>
          </p:txBody>
        </p:sp>
      </p:grpSp>
      <p:grpSp>
        <p:nvGrpSpPr>
          <p:cNvPr id="40" name="Group 39">
            <a:extLst>
              <a:ext uri="{FF2B5EF4-FFF2-40B4-BE49-F238E27FC236}">
                <a16:creationId xmlns:a16="http://schemas.microsoft.com/office/drawing/2014/main" id="{72480CCD-98EC-624F-96BC-377B4F6B7B0A}"/>
              </a:ext>
            </a:extLst>
          </p:cNvPr>
          <p:cNvGrpSpPr/>
          <p:nvPr/>
        </p:nvGrpSpPr>
        <p:grpSpPr>
          <a:xfrm>
            <a:off x="4452164" y="1196700"/>
            <a:ext cx="1084156" cy="1084156"/>
            <a:chOff x="9226481" y="1573072"/>
            <a:chExt cx="1536838" cy="1536838"/>
          </a:xfrm>
        </p:grpSpPr>
        <p:sp>
          <p:nvSpPr>
            <p:cNvPr id="41" name="Oval 40">
              <a:extLst>
                <a:ext uri="{FF2B5EF4-FFF2-40B4-BE49-F238E27FC236}">
                  <a16:creationId xmlns:a16="http://schemas.microsoft.com/office/drawing/2014/main" id="{0823285A-C725-7244-AC5C-F96F161569EC}"/>
                </a:ext>
              </a:extLst>
            </p:cNvPr>
            <p:cNvSpPr/>
            <p:nvPr/>
          </p:nvSpPr>
          <p:spPr>
            <a:xfrm>
              <a:off x="9226481" y="1573072"/>
              <a:ext cx="1536838" cy="1536838"/>
            </a:xfrm>
            <a:prstGeom prst="ellipse">
              <a:avLst/>
            </a:prstGeom>
            <a:gradFill>
              <a:gsLst>
                <a:gs pos="0">
                  <a:schemeClr val="accent1">
                    <a:lumMod val="50000"/>
                  </a:schemeClr>
                </a:gs>
                <a:gs pos="57000">
                  <a:schemeClr val="accent1"/>
                </a:gs>
                <a:gs pos="100000">
                  <a:schemeClr val="accent1">
                    <a:lumMod val="60000"/>
                    <a:lumOff val="40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2" name="Graphic 41">
              <a:extLst>
                <a:ext uri="{FF2B5EF4-FFF2-40B4-BE49-F238E27FC236}">
                  <a16:creationId xmlns:a16="http://schemas.microsoft.com/office/drawing/2014/main" id="{32D96AC5-E719-6B4C-BCC0-3255FFA71DAE}"/>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74200" y="1820791"/>
              <a:ext cx="1041400" cy="1041400"/>
            </a:xfrm>
            <a:prstGeom prst="rect">
              <a:avLst/>
            </a:prstGeom>
          </p:spPr>
        </p:pic>
      </p:grpSp>
      <p:grpSp>
        <p:nvGrpSpPr>
          <p:cNvPr id="43" name="Group 42">
            <a:extLst>
              <a:ext uri="{FF2B5EF4-FFF2-40B4-BE49-F238E27FC236}">
                <a16:creationId xmlns:a16="http://schemas.microsoft.com/office/drawing/2014/main" id="{F63C38A6-4019-6C41-BA15-D29BABCFEB6C}"/>
              </a:ext>
            </a:extLst>
          </p:cNvPr>
          <p:cNvGrpSpPr/>
          <p:nvPr/>
        </p:nvGrpSpPr>
        <p:grpSpPr>
          <a:xfrm>
            <a:off x="7334509" y="1979288"/>
            <a:ext cx="1080647" cy="1080647"/>
            <a:chOff x="5327581" y="1573072"/>
            <a:chExt cx="1536838" cy="1536838"/>
          </a:xfrm>
        </p:grpSpPr>
        <p:sp>
          <p:nvSpPr>
            <p:cNvPr id="44" name="Oval 43">
              <a:extLst>
                <a:ext uri="{FF2B5EF4-FFF2-40B4-BE49-F238E27FC236}">
                  <a16:creationId xmlns:a16="http://schemas.microsoft.com/office/drawing/2014/main" id="{0320EC83-773D-B747-831D-CBD675919D4A}"/>
                </a:ext>
              </a:extLst>
            </p:cNvPr>
            <p:cNvSpPr/>
            <p:nvPr/>
          </p:nvSpPr>
          <p:spPr>
            <a:xfrm>
              <a:off x="5327581" y="1573072"/>
              <a:ext cx="1536838" cy="1536838"/>
            </a:xfrm>
            <a:prstGeom prst="ellipse">
              <a:avLst/>
            </a:prstGeom>
            <a:gradFill>
              <a:gsLst>
                <a:gs pos="0">
                  <a:schemeClr val="accent1">
                    <a:lumMod val="50000"/>
                  </a:schemeClr>
                </a:gs>
                <a:gs pos="57000">
                  <a:schemeClr val="accent1"/>
                </a:gs>
                <a:gs pos="100000">
                  <a:schemeClr val="accent1">
                    <a:lumMod val="60000"/>
                    <a:lumOff val="40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5" name="Graphic 44">
              <a:extLst>
                <a:ext uri="{FF2B5EF4-FFF2-40B4-BE49-F238E27FC236}">
                  <a16:creationId xmlns:a16="http://schemas.microsoft.com/office/drawing/2014/main" id="{7FDC2E1F-2E7E-0047-9E66-2DD3A24405FF}"/>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684159" y="1929650"/>
              <a:ext cx="823682" cy="823682"/>
            </a:xfrm>
            <a:prstGeom prst="rect">
              <a:avLst/>
            </a:prstGeom>
          </p:spPr>
        </p:pic>
      </p:grpSp>
      <p:grpSp>
        <p:nvGrpSpPr>
          <p:cNvPr id="46" name="Group 45">
            <a:extLst>
              <a:ext uri="{FF2B5EF4-FFF2-40B4-BE49-F238E27FC236}">
                <a16:creationId xmlns:a16="http://schemas.microsoft.com/office/drawing/2014/main" id="{F93F247C-4CDC-BB4F-8679-75685AED83D5}"/>
              </a:ext>
            </a:extLst>
          </p:cNvPr>
          <p:cNvGrpSpPr/>
          <p:nvPr/>
        </p:nvGrpSpPr>
        <p:grpSpPr>
          <a:xfrm>
            <a:off x="6677077" y="4642635"/>
            <a:ext cx="1182760" cy="1182760"/>
            <a:chOff x="6901218" y="4618093"/>
            <a:chExt cx="1182760" cy="1182760"/>
          </a:xfrm>
        </p:grpSpPr>
        <p:sp>
          <p:nvSpPr>
            <p:cNvPr id="47" name="Oval 46">
              <a:extLst>
                <a:ext uri="{FF2B5EF4-FFF2-40B4-BE49-F238E27FC236}">
                  <a16:creationId xmlns:a16="http://schemas.microsoft.com/office/drawing/2014/main" id="{02DEFFA9-BE48-354C-918D-EB200123D9CA}"/>
                </a:ext>
              </a:extLst>
            </p:cNvPr>
            <p:cNvSpPr/>
            <p:nvPr/>
          </p:nvSpPr>
          <p:spPr>
            <a:xfrm>
              <a:off x="6901218" y="4618093"/>
              <a:ext cx="1182760" cy="1182760"/>
            </a:xfrm>
            <a:prstGeom prst="ellipse">
              <a:avLst/>
            </a:prstGeom>
            <a:gradFill>
              <a:gsLst>
                <a:gs pos="0">
                  <a:schemeClr val="accent1">
                    <a:lumMod val="50000"/>
                  </a:schemeClr>
                </a:gs>
                <a:gs pos="57000">
                  <a:schemeClr val="accent1"/>
                </a:gs>
                <a:gs pos="100000">
                  <a:schemeClr val="accent1">
                    <a:lumMod val="60000"/>
                    <a:lumOff val="40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8" name="TextBox 47">
              <a:extLst>
                <a:ext uri="{FF2B5EF4-FFF2-40B4-BE49-F238E27FC236}">
                  <a16:creationId xmlns:a16="http://schemas.microsoft.com/office/drawing/2014/main" id="{48B551A2-B8D2-9545-845A-B5A7477E8A5B}"/>
                </a:ext>
              </a:extLst>
            </p:cNvPr>
            <p:cNvSpPr txBox="1"/>
            <p:nvPr/>
          </p:nvSpPr>
          <p:spPr>
            <a:xfrm>
              <a:off x="7291352" y="5016399"/>
              <a:ext cx="402492" cy="389082"/>
            </a:xfrm>
            <a:prstGeom prst="rect">
              <a:avLst/>
            </a:prstGeom>
            <a:noFill/>
          </p:spPr>
          <p:txBody>
            <a:bodyPr wrap="none" lIns="0" tIns="0" rIns="0" bIns="0" rtlCol="0" anchor="ctr" anchorCtr="0">
              <a:noAutofit/>
            </a:bodyPr>
            <a:lstStyle/>
            <a:p>
              <a:pPr algn="ctr"/>
              <a:r>
                <a:rPr lang="en-US" sz="4000" b="1" dirty="0">
                  <a:solidFill>
                    <a:schemeClr val="bg1"/>
                  </a:solidFill>
                  <a:latin typeface="Franklin Gothic Demi Cond" panose="020B0603020102020204" pitchFamily="34" charset="0"/>
                </a:rPr>
                <a:t>5G</a:t>
              </a:r>
            </a:p>
          </p:txBody>
        </p:sp>
      </p:grpSp>
      <p:sp>
        <p:nvSpPr>
          <p:cNvPr id="2" name="TextBox 1">
            <a:extLst>
              <a:ext uri="{FF2B5EF4-FFF2-40B4-BE49-F238E27FC236}">
                <a16:creationId xmlns:a16="http://schemas.microsoft.com/office/drawing/2014/main" id="{26A7FDB0-F15F-6C48-9187-366DC269491C}"/>
              </a:ext>
            </a:extLst>
          </p:cNvPr>
          <p:cNvSpPr txBox="1"/>
          <p:nvPr/>
        </p:nvSpPr>
        <p:spPr>
          <a:xfrm>
            <a:off x="4814721" y="2956254"/>
            <a:ext cx="2562558" cy="914400"/>
          </a:xfrm>
          <a:prstGeom prst="rect">
            <a:avLst/>
          </a:prstGeom>
          <a:noFill/>
        </p:spPr>
        <p:txBody>
          <a:bodyPr wrap="none" lIns="0" tIns="0" rIns="0" bIns="0" rtlCol="0" anchor="ctr" anchorCtr="0">
            <a:noAutofit/>
          </a:bodyPr>
          <a:lstStyle/>
          <a:p>
            <a:pPr algn="ctr"/>
            <a:r>
              <a:rPr lang="en-US" sz="2400" b="1" dirty="0">
                <a:solidFill>
                  <a:schemeClr val="bg1"/>
                </a:solidFill>
              </a:rPr>
              <a:t>#</a:t>
            </a:r>
            <a:r>
              <a:rPr lang="en-US" sz="2400" b="1" dirty="0" err="1">
                <a:solidFill>
                  <a:schemeClr val="bg1"/>
                </a:solidFill>
              </a:rPr>
              <a:t>GetToBeyond</a:t>
            </a:r>
            <a:endParaRPr lang="en-US" sz="2400" b="1" dirty="0">
              <a:solidFill>
                <a:schemeClr val="bg1"/>
              </a:solidFill>
            </a:endParaRPr>
          </a:p>
        </p:txBody>
      </p:sp>
    </p:spTree>
    <p:extLst>
      <p:ext uri="{BB962C8B-B14F-4D97-AF65-F5344CB8AC3E}">
        <p14:creationId xmlns:p14="http://schemas.microsoft.com/office/powerpoint/2010/main" val="121899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dissolve">
                                      <p:cBhvr>
                                        <p:cTn id="7" dur="500"/>
                                        <p:tgtEl>
                                          <p:spTgt spid="40"/>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dissolv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dissolve">
                                      <p:cBhvr>
                                        <p:cTn id="16" dur="500"/>
                                        <p:tgtEl>
                                          <p:spTgt spid="43"/>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dissolv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dissolve">
                                      <p:cBhvr>
                                        <p:cTn id="25" dur="500"/>
                                        <p:tgtEl>
                                          <p:spTgt spid="34"/>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dissolve">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dissolve">
                                      <p:cBhvr>
                                        <p:cTn id="34" dur="500"/>
                                        <p:tgtEl>
                                          <p:spTgt spid="46"/>
                                        </p:tgtEl>
                                      </p:cBhvr>
                                    </p:animEffect>
                                  </p:childTnLst>
                                </p:cTn>
                              </p:par>
                            </p:childTnLst>
                          </p:cTn>
                        </p:par>
                        <p:par>
                          <p:cTn id="35" fill="hold">
                            <p:stCondLst>
                              <p:cond delay="500"/>
                            </p:stCondLst>
                            <p:childTnLst>
                              <p:par>
                                <p:cTn id="36" presetID="9" presetClass="entr" presetSubtype="0"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dissolve">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xit" presetSubtype="0" fill="hold" grpId="0" nodeType="clickEffect">
                                  <p:stCondLst>
                                    <p:cond delay="0"/>
                                  </p:stCondLst>
                                  <p:childTnLst>
                                    <p:animEffect transition="out" filter="dissolve">
                                      <p:cBhvr>
                                        <p:cTn id="42" dur="500"/>
                                        <p:tgtEl>
                                          <p:spTgt spid="33"/>
                                        </p:tgtEl>
                                      </p:cBhvr>
                                    </p:animEffect>
                                    <p:set>
                                      <p:cBhvr>
                                        <p:cTn id="43" dur="1" fill="hold">
                                          <p:stCondLst>
                                            <p:cond delay="499"/>
                                          </p:stCondLst>
                                        </p:cTn>
                                        <p:tgtEl>
                                          <p:spTgt spid="33"/>
                                        </p:tgtEl>
                                        <p:attrNameLst>
                                          <p:attrName>style.visibility</p:attrName>
                                        </p:attrNameLst>
                                      </p:cBhvr>
                                      <p:to>
                                        <p:strVal val="hidden"/>
                                      </p:to>
                                    </p:set>
                                  </p:childTnLst>
                                </p:cTn>
                              </p:par>
                            </p:childTnLst>
                          </p:cTn>
                        </p:par>
                        <p:par>
                          <p:cTn id="44" fill="hold">
                            <p:stCondLst>
                              <p:cond delay="500"/>
                            </p:stCondLst>
                            <p:childTnLst>
                              <p:par>
                                <p:cTn id="45" presetID="9" presetClass="entr" presetSubtype="0" fill="hold" grpId="0" nodeType="afterEffect">
                                  <p:stCondLst>
                                    <p:cond delay="500"/>
                                  </p:stCondLst>
                                  <p:childTnLst>
                                    <p:set>
                                      <p:cBhvr>
                                        <p:cTn id="46" dur="1" fill="hold">
                                          <p:stCondLst>
                                            <p:cond delay="0"/>
                                          </p:stCondLst>
                                        </p:cTn>
                                        <p:tgtEl>
                                          <p:spTgt spid="2"/>
                                        </p:tgtEl>
                                        <p:attrNameLst>
                                          <p:attrName>style.visibility</p:attrName>
                                        </p:attrNameLst>
                                      </p:cBhvr>
                                      <p:to>
                                        <p:strVal val="visible"/>
                                      </p:to>
                                    </p:set>
                                    <p:animEffect transition="in" filter="dissolve">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32" grpId="0"/>
      <p:bldP spid="33"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view of a city at night&#10;&#10;Description automatically generated">
            <a:extLst>
              <a:ext uri="{FF2B5EF4-FFF2-40B4-BE49-F238E27FC236}">
                <a16:creationId xmlns:a16="http://schemas.microsoft.com/office/drawing/2014/main" id="{6F5C4AA6-C2E8-5D4E-8742-67DAD365A9B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12" name="Rectangle 11">
            <a:extLst>
              <a:ext uri="{FF2B5EF4-FFF2-40B4-BE49-F238E27FC236}">
                <a16:creationId xmlns:a16="http://schemas.microsoft.com/office/drawing/2014/main" id="{E8484711-219A-CF47-B765-A5FA389AFE92}"/>
              </a:ext>
            </a:extLst>
          </p:cNvPr>
          <p:cNvSpPr/>
          <p:nvPr/>
        </p:nvSpPr>
        <p:spPr>
          <a:xfrm>
            <a:off x="6096000" y="0"/>
            <a:ext cx="6096000" cy="6858000"/>
          </a:xfrm>
          <a:prstGeom prst="rect">
            <a:avLst/>
          </a:prstGeom>
          <a:solidFill>
            <a:srgbClr val="00206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6118D064-5B99-B940-8B62-5B0FF49E0870}"/>
              </a:ext>
            </a:extLst>
          </p:cNvPr>
          <p:cNvSpPr>
            <a:spLocks noGrp="1"/>
          </p:cNvSpPr>
          <p:nvPr>
            <p:ph type="body" sz="quarter" idx="11"/>
          </p:nvPr>
        </p:nvSpPr>
        <p:spPr>
          <a:xfrm>
            <a:off x="6168008" y="2133602"/>
            <a:ext cx="5642993" cy="1508125"/>
          </a:xfrm>
        </p:spPr>
        <p:txBody>
          <a:bodyPr/>
          <a:lstStyle/>
          <a:p>
            <a:r>
              <a:rPr lang="en-US" dirty="0"/>
              <a:t>THE NETNUMBER DIFFERENCE</a:t>
            </a:r>
          </a:p>
        </p:txBody>
      </p:sp>
      <p:sp>
        <p:nvSpPr>
          <p:cNvPr id="6" name="Text Placeholder 5">
            <a:extLst>
              <a:ext uri="{FF2B5EF4-FFF2-40B4-BE49-F238E27FC236}">
                <a16:creationId xmlns:a16="http://schemas.microsoft.com/office/drawing/2014/main" id="{6CDD5171-2394-2F46-9917-2CA47B6C2459}"/>
              </a:ext>
            </a:extLst>
          </p:cNvPr>
          <p:cNvSpPr>
            <a:spLocks noGrp="1"/>
          </p:cNvSpPr>
          <p:nvPr>
            <p:ph type="body" sz="quarter" idx="12"/>
          </p:nvPr>
        </p:nvSpPr>
        <p:spPr>
          <a:xfrm>
            <a:off x="3863752" y="3867150"/>
            <a:ext cx="7947249" cy="508000"/>
          </a:xfrm>
        </p:spPr>
        <p:txBody>
          <a:bodyPr/>
          <a:lstStyle/>
          <a:p>
            <a:r>
              <a:rPr lang="en-US" dirty="0"/>
              <a:t>Matt Rosenberg - NetNumber</a:t>
            </a:r>
          </a:p>
        </p:txBody>
      </p:sp>
      <p:pic>
        <p:nvPicPr>
          <p:cNvPr id="7" name="Picture 6">
            <a:extLst>
              <a:ext uri="{FF2B5EF4-FFF2-40B4-BE49-F238E27FC236}">
                <a16:creationId xmlns:a16="http://schemas.microsoft.com/office/drawing/2014/main" id="{2469536A-C3A1-5648-AE87-A0E8B53C0D6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26762" y="5921896"/>
            <a:ext cx="2565238" cy="936104"/>
          </a:xfrm>
          <a:prstGeom prst="rect">
            <a:avLst/>
          </a:prstGeom>
          <a:solidFill>
            <a:schemeClr val="bg1"/>
          </a:solidFill>
        </p:spPr>
      </p:pic>
    </p:spTree>
    <p:extLst>
      <p:ext uri="{BB962C8B-B14F-4D97-AF65-F5344CB8AC3E}">
        <p14:creationId xmlns:p14="http://schemas.microsoft.com/office/powerpoint/2010/main" val="983653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Rounded Rectangle 360">
            <a:extLst>
              <a:ext uri="{FF2B5EF4-FFF2-40B4-BE49-F238E27FC236}">
                <a16:creationId xmlns:a16="http://schemas.microsoft.com/office/drawing/2014/main" id="{94F257BC-0A67-AF46-AED0-52E60C9F6E57}"/>
              </a:ext>
            </a:extLst>
          </p:cNvPr>
          <p:cNvSpPr/>
          <p:nvPr/>
        </p:nvSpPr>
        <p:spPr>
          <a:xfrm>
            <a:off x="1343471" y="953633"/>
            <a:ext cx="9289033" cy="5319673"/>
          </a:xfrm>
          <a:prstGeom prst="roundRect">
            <a:avLst>
              <a:gd name="adj" fmla="val 4537"/>
            </a:avLst>
          </a:prstGeom>
          <a:solidFill>
            <a:srgbClr val="205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2A57BC-C246-4BA8-B4B6-91DD38BEB5B7}"/>
              </a:ext>
            </a:extLst>
          </p:cNvPr>
          <p:cNvSpPr>
            <a:spLocks noGrp="1"/>
          </p:cNvSpPr>
          <p:nvPr>
            <p:ph type="title"/>
          </p:nvPr>
        </p:nvSpPr>
        <p:spPr/>
        <p:txBody>
          <a:bodyPr/>
          <a:lstStyle/>
          <a:p>
            <a:r>
              <a:rPr lang="en-US" dirty="0"/>
              <a:t>MEETING CUSTOMER DEMAND</a:t>
            </a:r>
          </a:p>
        </p:txBody>
      </p:sp>
      <p:grpSp>
        <p:nvGrpSpPr>
          <p:cNvPr id="20" name="Group 19">
            <a:extLst>
              <a:ext uri="{FF2B5EF4-FFF2-40B4-BE49-F238E27FC236}">
                <a16:creationId xmlns:a16="http://schemas.microsoft.com/office/drawing/2014/main" id="{D928C74E-0F5C-F941-93A6-DC8BA9BDAFF4}"/>
              </a:ext>
            </a:extLst>
          </p:cNvPr>
          <p:cNvGrpSpPr/>
          <p:nvPr/>
        </p:nvGrpSpPr>
        <p:grpSpPr>
          <a:xfrm>
            <a:off x="1631504" y="1196752"/>
            <a:ext cx="8712968" cy="4464496"/>
            <a:chOff x="1703512" y="1772816"/>
            <a:chExt cx="8712968" cy="4464496"/>
          </a:xfrm>
        </p:grpSpPr>
        <p:sp>
          <p:nvSpPr>
            <p:cNvPr id="19" name="Rounded Rectangle 18">
              <a:extLst>
                <a:ext uri="{FF2B5EF4-FFF2-40B4-BE49-F238E27FC236}">
                  <a16:creationId xmlns:a16="http://schemas.microsoft.com/office/drawing/2014/main" id="{F91B69CA-2287-414E-ABAC-2A80F9900490}"/>
                </a:ext>
              </a:extLst>
            </p:cNvPr>
            <p:cNvSpPr/>
            <p:nvPr/>
          </p:nvSpPr>
          <p:spPr>
            <a:xfrm>
              <a:off x="1703512" y="1772816"/>
              <a:ext cx="8712968" cy="4464496"/>
            </a:xfrm>
            <a:prstGeom prst="roundRect">
              <a:avLst>
                <a:gd name="adj" fmla="val 453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4" name="Group 503">
              <a:extLst>
                <a:ext uri="{FF2B5EF4-FFF2-40B4-BE49-F238E27FC236}">
                  <a16:creationId xmlns:a16="http://schemas.microsoft.com/office/drawing/2014/main" id="{BD806A4C-9F80-4D82-B1A4-AA2603533FAE}"/>
                </a:ext>
              </a:extLst>
            </p:cNvPr>
            <p:cNvGrpSpPr/>
            <p:nvPr/>
          </p:nvGrpSpPr>
          <p:grpSpPr>
            <a:xfrm>
              <a:off x="1827717" y="1862341"/>
              <a:ext cx="8554166" cy="4274138"/>
              <a:chOff x="1827717" y="1862341"/>
              <a:chExt cx="8554166" cy="4274138"/>
            </a:xfrm>
          </p:grpSpPr>
          <p:grpSp>
            <p:nvGrpSpPr>
              <p:cNvPr id="481" name="Group 480">
                <a:extLst>
                  <a:ext uri="{FF2B5EF4-FFF2-40B4-BE49-F238E27FC236}">
                    <a16:creationId xmlns:a16="http://schemas.microsoft.com/office/drawing/2014/main" id="{DF40AB73-5155-404F-9ADE-92826F0C3121}"/>
                  </a:ext>
                </a:extLst>
              </p:cNvPr>
              <p:cNvGrpSpPr/>
              <p:nvPr/>
            </p:nvGrpSpPr>
            <p:grpSpPr>
              <a:xfrm>
                <a:off x="5424551" y="3667686"/>
                <a:ext cx="1631872" cy="1834507"/>
                <a:chOff x="4906215" y="-5191713"/>
                <a:chExt cx="2854350" cy="3195660"/>
              </a:xfrm>
            </p:grpSpPr>
            <p:sp>
              <p:nvSpPr>
                <p:cNvPr id="231" name="Freeform 5">
                  <a:extLst>
                    <a:ext uri="{FF2B5EF4-FFF2-40B4-BE49-F238E27FC236}">
                      <a16:creationId xmlns:a16="http://schemas.microsoft.com/office/drawing/2014/main" id="{CC43C53A-90FB-4AB8-864E-F297C4CA8EA8}"/>
                    </a:ext>
                  </a:extLst>
                </p:cNvPr>
                <p:cNvSpPr>
                  <a:spLocks/>
                </p:cNvSpPr>
                <p:nvPr/>
              </p:nvSpPr>
              <p:spPr bwMode="auto">
                <a:xfrm>
                  <a:off x="7419249" y="-3016823"/>
                  <a:ext cx="306390" cy="584204"/>
                </a:xfrm>
                <a:custGeom>
                  <a:avLst/>
                  <a:gdLst>
                    <a:gd name="T0" fmla="*/ 9 w 94"/>
                    <a:gd name="T1" fmla="*/ 116 h 179"/>
                    <a:gd name="T2" fmla="*/ 18 w 94"/>
                    <a:gd name="T3" fmla="*/ 96 h 179"/>
                    <a:gd name="T4" fmla="*/ 12 w 94"/>
                    <a:gd name="T5" fmla="*/ 72 h 179"/>
                    <a:gd name="T6" fmla="*/ 41 w 94"/>
                    <a:gd name="T7" fmla="*/ 44 h 179"/>
                    <a:gd name="T8" fmla="*/ 73 w 94"/>
                    <a:gd name="T9" fmla="*/ 14 h 179"/>
                    <a:gd name="T10" fmla="*/ 75 w 94"/>
                    <a:gd name="T11" fmla="*/ 0 h 179"/>
                    <a:gd name="T12" fmla="*/ 94 w 94"/>
                    <a:gd name="T13" fmla="*/ 43 h 179"/>
                    <a:gd name="T14" fmla="*/ 94 w 94"/>
                    <a:gd name="T15" fmla="*/ 50 h 179"/>
                    <a:gd name="T16" fmla="*/ 86 w 94"/>
                    <a:gd name="T17" fmla="*/ 48 h 179"/>
                    <a:gd name="T18" fmla="*/ 66 w 94"/>
                    <a:gd name="T19" fmla="*/ 129 h 179"/>
                    <a:gd name="T20" fmla="*/ 26 w 94"/>
                    <a:gd name="T21" fmla="*/ 179 h 179"/>
                    <a:gd name="T22" fmla="*/ 5 w 94"/>
                    <a:gd name="T23" fmla="*/ 155 h 179"/>
                    <a:gd name="T24" fmla="*/ 6 w 94"/>
                    <a:gd name="T25" fmla="*/ 143 h 179"/>
                    <a:gd name="T26" fmla="*/ 0 w 94"/>
                    <a:gd name="T27" fmla="*/ 125 h 179"/>
                    <a:gd name="T28" fmla="*/ 9 w 94"/>
                    <a:gd name="T29" fmla="*/ 11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79">
                      <a:moveTo>
                        <a:pt x="9" y="116"/>
                      </a:moveTo>
                      <a:cubicBezTo>
                        <a:pt x="9" y="116"/>
                        <a:pt x="18" y="97"/>
                        <a:pt x="18" y="96"/>
                      </a:cubicBezTo>
                      <a:cubicBezTo>
                        <a:pt x="18" y="91"/>
                        <a:pt x="12" y="80"/>
                        <a:pt x="12" y="72"/>
                      </a:cubicBezTo>
                      <a:cubicBezTo>
                        <a:pt x="12" y="50"/>
                        <a:pt x="28" y="52"/>
                        <a:pt x="41" y="44"/>
                      </a:cubicBezTo>
                      <a:cubicBezTo>
                        <a:pt x="51" y="38"/>
                        <a:pt x="65" y="21"/>
                        <a:pt x="73" y="14"/>
                      </a:cubicBezTo>
                      <a:cubicBezTo>
                        <a:pt x="75" y="12"/>
                        <a:pt x="73" y="4"/>
                        <a:pt x="75" y="0"/>
                      </a:cubicBezTo>
                      <a:cubicBezTo>
                        <a:pt x="91" y="2"/>
                        <a:pt x="89" y="31"/>
                        <a:pt x="94" y="43"/>
                      </a:cubicBezTo>
                      <a:cubicBezTo>
                        <a:pt x="94" y="50"/>
                        <a:pt x="94" y="50"/>
                        <a:pt x="94" y="50"/>
                      </a:cubicBezTo>
                      <a:cubicBezTo>
                        <a:pt x="91" y="49"/>
                        <a:pt x="87" y="48"/>
                        <a:pt x="86" y="48"/>
                      </a:cubicBezTo>
                      <a:cubicBezTo>
                        <a:pt x="86" y="81"/>
                        <a:pt x="76" y="103"/>
                        <a:pt x="66" y="129"/>
                      </a:cubicBezTo>
                      <a:cubicBezTo>
                        <a:pt x="58" y="149"/>
                        <a:pt x="54" y="179"/>
                        <a:pt x="26" y="179"/>
                      </a:cubicBezTo>
                      <a:cubicBezTo>
                        <a:pt x="15" y="179"/>
                        <a:pt x="5" y="166"/>
                        <a:pt x="5" y="155"/>
                      </a:cubicBezTo>
                      <a:cubicBezTo>
                        <a:pt x="5" y="149"/>
                        <a:pt x="6" y="146"/>
                        <a:pt x="6" y="143"/>
                      </a:cubicBezTo>
                      <a:cubicBezTo>
                        <a:pt x="0" y="139"/>
                        <a:pt x="0" y="132"/>
                        <a:pt x="0" y="125"/>
                      </a:cubicBezTo>
                      <a:cubicBezTo>
                        <a:pt x="0" y="123"/>
                        <a:pt x="8" y="116"/>
                        <a:pt x="9" y="116"/>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2" name="Freeform 6">
                  <a:extLst>
                    <a:ext uri="{FF2B5EF4-FFF2-40B4-BE49-F238E27FC236}">
                      <a16:creationId xmlns:a16="http://schemas.microsoft.com/office/drawing/2014/main" id="{FCE819A3-A988-4FB7-9569-03122CDC4339}"/>
                    </a:ext>
                  </a:extLst>
                </p:cNvPr>
                <p:cNvSpPr>
                  <a:spLocks/>
                </p:cNvSpPr>
                <p:nvPr/>
              </p:nvSpPr>
              <p:spPr bwMode="auto">
                <a:xfrm>
                  <a:off x="4906215" y="-5191713"/>
                  <a:ext cx="2854350" cy="3195660"/>
                </a:xfrm>
                <a:custGeom>
                  <a:avLst/>
                  <a:gdLst>
                    <a:gd name="T0" fmla="*/ 510 w 876"/>
                    <a:gd name="T1" fmla="*/ 68 h 980"/>
                    <a:gd name="T2" fmla="*/ 539 w 876"/>
                    <a:gd name="T3" fmla="*/ 83 h 980"/>
                    <a:gd name="T4" fmla="*/ 622 w 876"/>
                    <a:gd name="T5" fmla="*/ 88 h 980"/>
                    <a:gd name="T6" fmla="*/ 659 w 876"/>
                    <a:gd name="T7" fmla="*/ 91 h 980"/>
                    <a:gd name="T8" fmla="*/ 659 w 876"/>
                    <a:gd name="T9" fmla="*/ 139 h 980"/>
                    <a:gd name="T10" fmla="*/ 634 w 876"/>
                    <a:gd name="T11" fmla="*/ 118 h 980"/>
                    <a:gd name="T12" fmla="*/ 695 w 876"/>
                    <a:gd name="T13" fmla="*/ 228 h 980"/>
                    <a:gd name="T14" fmla="*/ 715 w 876"/>
                    <a:gd name="T15" fmla="*/ 273 h 980"/>
                    <a:gd name="T16" fmla="*/ 746 w 876"/>
                    <a:gd name="T17" fmla="*/ 317 h 980"/>
                    <a:gd name="T18" fmla="*/ 772 w 876"/>
                    <a:gd name="T19" fmla="*/ 356 h 980"/>
                    <a:gd name="T20" fmla="*/ 805 w 876"/>
                    <a:gd name="T21" fmla="*/ 367 h 980"/>
                    <a:gd name="T22" fmla="*/ 873 w 876"/>
                    <a:gd name="T23" fmla="*/ 354 h 980"/>
                    <a:gd name="T24" fmla="*/ 844 w 876"/>
                    <a:gd name="T25" fmla="*/ 435 h 980"/>
                    <a:gd name="T26" fmla="*/ 735 w 876"/>
                    <a:gd name="T27" fmla="*/ 553 h 980"/>
                    <a:gd name="T28" fmla="*/ 724 w 876"/>
                    <a:gd name="T29" fmla="*/ 614 h 980"/>
                    <a:gd name="T30" fmla="*/ 737 w 876"/>
                    <a:gd name="T31" fmla="*/ 652 h 980"/>
                    <a:gd name="T32" fmla="*/ 736 w 876"/>
                    <a:gd name="T33" fmla="*/ 692 h 980"/>
                    <a:gd name="T34" fmla="*/ 675 w 876"/>
                    <a:gd name="T35" fmla="*/ 762 h 980"/>
                    <a:gd name="T36" fmla="*/ 674 w 876"/>
                    <a:gd name="T37" fmla="*/ 806 h 980"/>
                    <a:gd name="T38" fmla="*/ 657 w 876"/>
                    <a:gd name="T39" fmla="*/ 835 h 980"/>
                    <a:gd name="T40" fmla="*/ 641 w 876"/>
                    <a:gd name="T41" fmla="*/ 866 h 980"/>
                    <a:gd name="T42" fmla="*/ 605 w 876"/>
                    <a:gd name="T43" fmla="*/ 923 h 980"/>
                    <a:gd name="T44" fmla="*/ 550 w 876"/>
                    <a:gd name="T45" fmla="*/ 967 h 980"/>
                    <a:gd name="T46" fmla="*/ 524 w 876"/>
                    <a:gd name="T47" fmla="*/ 966 h 980"/>
                    <a:gd name="T48" fmla="*/ 462 w 876"/>
                    <a:gd name="T49" fmla="*/ 970 h 980"/>
                    <a:gd name="T50" fmla="*/ 450 w 876"/>
                    <a:gd name="T51" fmla="*/ 950 h 980"/>
                    <a:gd name="T52" fmla="*/ 441 w 876"/>
                    <a:gd name="T53" fmla="*/ 913 h 980"/>
                    <a:gd name="T54" fmla="*/ 404 w 876"/>
                    <a:gd name="T55" fmla="*/ 807 h 980"/>
                    <a:gd name="T56" fmla="*/ 368 w 876"/>
                    <a:gd name="T57" fmla="*/ 725 h 980"/>
                    <a:gd name="T58" fmla="*/ 391 w 876"/>
                    <a:gd name="T59" fmla="*/ 636 h 980"/>
                    <a:gd name="T60" fmla="*/ 372 w 876"/>
                    <a:gd name="T61" fmla="*/ 571 h 980"/>
                    <a:gd name="T62" fmla="*/ 345 w 876"/>
                    <a:gd name="T63" fmla="*/ 501 h 980"/>
                    <a:gd name="T64" fmla="*/ 349 w 876"/>
                    <a:gd name="T65" fmla="*/ 472 h 980"/>
                    <a:gd name="T66" fmla="*/ 302 w 876"/>
                    <a:gd name="T67" fmla="*/ 453 h 980"/>
                    <a:gd name="T68" fmla="*/ 210 w 876"/>
                    <a:gd name="T69" fmla="*/ 442 h 980"/>
                    <a:gd name="T70" fmla="*/ 168 w 876"/>
                    <a:gd name="T71" fmla="*/ 444 h 980"/>
                    <a:gd name="T72" fmla="*/ 111 w 876"/>
                    <a:gd name="T73" fmla="*/ 449 h 980"/>
                    <a:gd name="T74" fmla="*/ 40 w 876"/>
                    <a:gd name="T75" fmla="*/ 377 h 980"/>
                    <a:gd name="T76" fmla="*/ 7 w 876"/>
                    <a:gd name="T77" fmla="*/ 345 h 980"/>
                    <a:gd name="T78" fmla="*/ 6 w 876"/>
                    <a:gd name="T79" fmla="*/ 331 h 980"/>
                    <a:gd name="T80" fmla="*/ 19 w 876"/>
                    <a:gd name="T81" fmla="*/ 276 h 980"/>
                    <a:gd name="T82" fmla="*/ 22 w 876"/>
                    <a:gd name="T83" fmla="*/ 203 h 980"/>
                    <a:gd name="T84" fmla="*/ 79 w 876"/>
                    <a:gd name="T85" fmla="*/ 135 h 980"/>
                    <a:gd name="T86" fmla="*/ 107 w 876"/>
                    <a:gd name="T87" fmla="*/ 79 h 980"/>
                    <a:gd name="T88" fmla="*/ 144 w 876"/>
                    <a:gd name="T89" fmla="*/ 36 h 980"/>
                    <a:gd name="T90" fmla="*/ 191 w 876"/>
                    <a:gd name="T91" fmla="*/ 35 h 980"/>
                    <a:gd name="T92" fmla="*/ 279 w 876"/>
                    <a:gd name="T93" fmla="*/ 6 h 980"/>
                    <a:gd name="T94" fmla="*/ 314 w 876"/>
                    <a:gd name="T95" fmla="*/ 4 h 980"/>
                    <a:gd name="T96" fmla="*/ 346 w 876"/>
                    <a:gd name="T97" fmla="*/ 0 h 980"/>
                    <a:gd name="T98" fmla="*/ 366 w 876"/>
                    <a:gd name="T99" fmla="*/ 6 h 980"/>
                    <a:gd name="T100" fmla="*/ 365 w 876"/>
                    <a:gd name="T101" fmla="*/ 27 h 980"/>
                    <a:gd name="T102" fmla="*/ 380 w 876"/>
                    <a:gd name="T103" fmla="*/ 66 h 980"/>
                    <a:gd name="T104" fmla="*/ 465 w 876"/>
                    <a:gd name="T105" fmla="*/ 102 h 980"/>
                    <a:gd name="T106" fmla="*/ 474 w 876"/>
                    <a:gd name="T107" fmla="*/ 86 h 980"/>
                    <a:gd name="T108" fmla="*/ 501 w 876"/>
                    <a:gd name="T109" fmla="*/ 68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76" h="980">
                      <a:moveTo>
                        <a:pt x="501" y="68"/>
                      </a:moveTo>
                      <a:cubicBezTo>
                        <a:pt x="510" y="68"/>
                        <a:pt x="510" y="68"/>
                        <a:pt x="510" y="68"/>
                      </a:cubicBezTo>
                      <a:cubicBezTo>
                        <a:pt x="510" y="74"/>
                        <a:pt x="515" y="76"/>
                        <a:pt x="517" y="78"/>
                      </a:cubicBezTo>
                      <a:cubicBezTo>
                        <a:pt x="521" y="84"/>
                        <a:pt x="532" y="80"/>
                        <a:pt x="539" y="83"/>
                      </a:cubicBezTo>
                      <a:cubicBezTo>
                        <a:pt x="553" y="88"/>
                        <a:pt x="574" y="95"/>
                        <a:pt x="589" y="95"/>
                      </a:cubicBezTo>
                      <a:cubicBezTo>
                        <a:pt x="604" y="95"/>
                        <a:pt x="608" y="88"/>
                        <a:pt x="622" y="88"/>
                      </a:cubicBezTo>
                      <a:cubicBezTo>
                        <a:pt x="631" y="88"/>
                        <a:pt x="636" y="94"/>
                        <a:pt x="646" y="94"/>
                      </a:cubicBezTo>
                      <a:cubicBezTo>
                        <a:pt x="653" y="94"/>
                        <a:pt x="653" y="92"/>
                        <a:pt x="659" y="91"/>
                      </a:cubicBezTo>
                      <a:cubicBezTo>
                        <a:pt x="662" y="99"/>
                        <a:pt x="668" y="105"/>
                        <a:pt x="668" y="113"/>
                      </a:cubicBezTo>
                      <a:cubicBezTo>
                        <a:pt x="668" y="117"/>
                        <a:pt x="660" y="134"/>
                        <a:pt x="659" y="139"/>
                      </a:cubicBezTo>
                      <a:cubicBezTo>
                        <a:pt x="649" y="138"/>
                        <a:pt x="641" y="118"/>
                        <a:pt x="634" y="110"/>
                      </a:cubicBezTo>
                      <a:cubicBezTo>
                        <a:pt x="634" y="118"/>
                        <a:pt x="634" y="118"/>
                        <a:pt x="634" y="118"/>
                      </a:cubicBezTo>
                      <a:cubicBezTo>
                        <a:pt x="677" y="193"/>
                        <a:pt x="677" y="193"/>
                        <a:pt x="677" y="193"/>
                      </a:cubicBezTo>
                      <a:cubicBezTo>
                        <a:pt x="674" y="203"/>
                        <a:pt x="688" y="223"/>
                        <a:pt x="695" y="228"/>
                      </a:cubicBezTo>
                      <a:cubicBezTo>
                        <a:pt x="695" y="252"/>
                        <a:pt x="695" y="252"/>
                        <a:pt x="695" y="252"/>
                      </a:cubicBezTo>
                      <a:cubicBezTo>
                        <a:pt x="699" y="264"/>
                        <a:pt x="708" y="264"/>
                        <a:pt x="715" y="273"/>
                      </a:cubicBezTo>
                      <a:cubicBezTo>
                        <a:pt x="723" y="284"/>
                        <a:pt x="718" y="296"/>
                        <a:pt x="726" y="304"/>
                      </a:cubicBezTo>
                      <a:cubicBezTo>
                        <a:pt x="733" y="311"/>
                        <a:pt x="738" y="312"/>
                        <a:pt x="746" y="317"/>
                      </a:cubicBezTo>
                      <a:cubicBezTo>
                        <a:pt x="754" y="323"/>
                        <a:pt x="758" y="342"/>
                        <a:pt x="772" y="342"/>
                      </a:cubicBezTo>
                      <a:cubicBezTo>
                        <a:pt x="772" y="349"/>
                        <a:pt x="777" y="350"/>
                        <a:pt x="772" y="356"/>
                      </a:cubicBezTo>
                      <a:cubicBezTo>
                        <a:pt x="778" y="360"/>
                        <a:pt x="784" y="375"/>
                        <a:pt x="792" y="375"/>
                      </a:cubicBezTo>
                      <a:cubicBezTo>
                        <a:pt x="799" y="375"/>
                        <a:pt x="799" y="369"/>
                        <a:pt x="805" y="367"/>
                      </a:cubicBezTo>
                      <a:cubicBezTo>
                        <a:pt x="812" y="365"/>
                        <a:pt x="816" y="368"/>
                        <a:pt x="823" y="367"/>
                      </a:cubicBezTo>
                      <a:cubicBezTo>
                        <a:pt x="840" y="364"/>
                        <a:pt x="857" y="358"/>
                        <a:pt x="873" y="354"/>
                      </a:cubicBezTo>
                      <a:cubicBezTo>
                        <a:pt x="874" y="356"/>
                        <a:pt x="876" y="358"/>
                        <a:pt x="876" y="360"/>
                      </a:cubicBezTo>
                      <a:cubicBezTo>
                        <a:pt x="876" y="386"/>
                        <a:pt x="856" y="419"/>
                        <a:pt x="844" y="435"/>
                      </a:cubicBezTo>
                      <a:cubicBezTo>
                        <a:pt x="831" y="453"/>
                        <a:pt x="825" y="469"/>
                        <a:pt x="808" y="482"/>
                      </a:cubicBezTo>
                      <a:cubicBezTo>
                        <a:pt x="779" y="506"/>
                        <a:pt x="746" y="513"/>
                        <a:pt x="735" y="553"/>
                      </a:cubicBezTo>
                      <a:cubicBezTo>
                        <a:pt x="732" y="564"/>
                        <a:pt x="720" y="567"/>
                        <a:pt x="720" y="580"/>
                      </a:cubicBezTo>
                      <a:cubicBezTo>
                        <a:pt x="720" y="594"/>
                        <a:pt x="724" y="600"/>
                        <a:pt x="724" y="614"/>
                      </a:cubicBezTo>
                      <a:cubicBezTo>
                        <a:pt x="724" y="629"/>
                        <a:pt x="741" y="637"/>
                        <a:pt x="741" y="646"/>
                      </a:cubicBezTo>
                      <a:cubicBezTo>
                        <a:pt x="741" y="648"/>
                        <a:pt x="738" y="651"/>
                        <a:pt x="737" y="652"/>
                      </a:cubicBezTo>
                      <a:cubicBezTo>
                        <a:pt x="737" y="664"/>
                        <a:pt x="737" y="664"/>
                        <a:pt x="737" y="664"/>
                      </a:cubicBezTo>
                      <a:cubicBezTo>
                        <a:pt x="737" y="671"/>
                        <a:pt x="736" y="679"/>
                        <a:pt x="736" y="692"/>
                      </a:cubicBezTo>
                      <a:cubicBezTo>
                        <a:pt x="739" y="695"/>
                        <a:pt x="740" y="697"/>
                        <a:pt x="740" y="701"/>
                      </a:cubicBezTo>
                      <a:cubicBezTo>
                        <a:pt x="740" y="736"/>
                        <a:pt x="680" y="732"/>
                        <a:pt x="675" y="762"/>
                      </a:cubicBezTo>
                      <a:cubicBezTo>
                        <a:pt x="669" y="763"/>
                        <a:pt x="662" y="771"/>
                        <a:pt x="662" y="776"/>
                      </a:cubicBezTo>
                      <a:cubicBezTo>
                        <a:pt x="662" y="785"/>
                        <a:pt x="674" y="792"/>
                        <a:pt x="674" y="806"/>
                      </a:cubicBezTo>
                      <a:cubicBezTo>
                        <a:pt x="674" y="813"/>
                        <a:pt x="673" y="828"/>
                        <a:pt x="671" y="832"/>
                      </a:cubicBezTo>
                      <a:cubicBezTo>
                        <a:pt x="668" y="836"/>
                        <a:pt x="660" y="834"/>
                        <a:pt x="657" y="835"/>
                      </a:cubicBezTo>
                      <a:cubicBezTo>
                        <a:pt x="646" y="841"/>
                        <a:pt x="640" y="845"/>
                        <a:pt x="635" y="856"/>
                      </a:cubicBezTo>
                      <a:cubicBezTo>
                        <a:pt x="639" y="859"/>
                        <a:pt x="641" y="862"/>
                        <a:pt x="641" y="866"/>
                      </a:cubicBezTo>
                      <a:cubicBezTo>
                        <a:pt x="641" y="878"/>
                        <a:pt x="629" y="888"/>
                        <a:pt x="623" y="894"/>
                      </a:cubicBezTo>
                      <a:cubicBezTo>
                        <a:pt x="613" y="904"/>
                        <a:pt x="612" y="914"/>
                        <a:pt x="605" y="923"/>
                      </a:cubicBezTo>
                      <a:cubicBezTo>
                        <a:pt x="594" y="938"/>
                        <a:pt x="589" y="950"/>
                        <a:pt x="571" y="959"/>
                      </a:cubicBezTo>
                      <a:cubicBezTo>
                        <a:pt x="563" y="963"/>
                        <a:pt x="552" y="959"/>
                        <a:pt x="550" y="967"/>
                      </a:cubicBezTo>
                      <a:cubicBezTo>
                        <a:pt x="544" y="968"/>
                        <a:pt x="541" y="970"/>
                        <a:pt x="537" y="970"/>
                      </a:cubicBezTo>
                      <a:cubicBezTo>
                        <a:pt x="532" y="970"/>
                        <a:pt x="529" y="966"/>
                        <a:pt x="524" y="966"/>
                      </a:cubicBezTo>
                      <a:cubicBezTo>
                        <a:pt x="505" y="966"/>
                        <a:pt x="494" y="980"/>
                        <a:pt x="477" y="980"/>
                      </a:cubicBezTo>
                      <a:cubicBezTo>
                        <a:pt x="469" y="980"/>
                        <a:pt x="465" y="975"/>
                        <a:pt x="462" y="970"/>
                      </a:cubicBezTo>
                      <a:cubicBezTo>
                        <a:pt x="459" y="971"/>
                        <a:pt x="459" y="972"/>
                        <a:pt x="458" y="973"/>
                      </a:cubicBezTo>
                      <a:cubicBezTo>
                        <a:pt x="458" y="964"/>
                        <a:pt x="453" y="954"/>
                        <a:pt x="450" y="950"/>
                      </a:cubicBezTo>
                      <a:cubicBezTo>
                        <a:pt x="453" y="947"/>
                        <a:pt x="455" y="943"/>
                        <a:pt x="455" y="938"/>
                      </a:cubicBezTo>
                      <a:cubicBezTo>
                        <a:pt x="455" y="931"/>
                        <a:pt x="443" y="917"/>
                        <a:pt x="441" y="913"/>
                      </a:cubicBezTo>
                      <a:cubicBezTo>
                        <a:pt x="424" y="886"/>
                        <a:pt x="404" y="859"/>
                        <a:pt x="404" y="819"/>
                      </a:cubicBezTo>
                      <a:cubicBezTo>
                        <a:pt x="404" y="812"/>
                        <a:pt x="404" y="811"/>
                        <a:pt x="404" y="807"/>
                      </a:cubicBezTo>
                      <a:cubicBezTo>
                        <a:pt x="404" y="801"/>
                        <a:pt x="398" y="799"/>
                        <a:pt x="395" y="792"/>
                      </a:cubicBezTo>
                      <a:cubicBezTo>
                        <a:pt x="382" y="771"/>
                        <a:pt x="368" y="754"/>
                        <a:pt x="368" y="725"/>
                      </a:cubicBezTo>
                      <a:cubicBezTo>
                        <a:pt x="368" y="693"/>
                        <a:pt x="397" y="685"/>
                        <a:pt x="397" y="661"/>
                      </a:cubicBezTo>
                      <a:cubicBezTo>
                        <a:pt x="397" y="650"/>
                        <a:pt x="392" y="646"/>
                        <a:pt x="391" y="636"/>
                      </a:cubicBezTo>
                      <a:cubicBezTo>
                        <a:pt x="388" y="616"/>
                        <a:pt x="384" y="609"/>
                        <a:pt x="380" y="598"/>
                      </a:cubicBezTo>
                      <a:cubicBezTo>
                        <a:pt x="376" y="589"/>
                        <a:pt x="378" y="579"/>
                        <a:pt x="372" y="571"/>
                      </a:cubicBezTo>
                      <a:cubicBezTo>
                        <a:pt x="360" y="556"/>
                        <a:pt x="334" y="540"/>
                        <a:pt x="334" y="519"/>
                      </a:cubicBezTo>
                      <a:cubicBezTo>
                        <a:pt x="334" y="514"/>
                        <a:pt x="342" y="503"/>
                        <a:pt x="345" y="501"/>
                      </a:cubicBezTo>
                      <a:cubicBezTo>
                        <a:pt x="343" y="497"/>
                        <a:pt x="345" y="496"/>
                        <a:pt x="345" y="494"/>
                      </a:cubicBezTo>
                      <a:cubicBezTo>
                        <a:pt x="345" y="489"/>
                        <a:pt x="345" y="475"/>
                        <a:pt x="349" y="472"/>
                      </a:cubicBezTo>
                      <a:cubicBezTo>
                        <a:pt x="344" y="462"/>
                        <a:pt x="336" y="453"/>
                        <a:pt x="321" y="453"/>
                      </a:cubicBezTo>
                      <a:cubicBezTo>
                        <a:pt x="313" y="453"/>
                        <a:pt x="306" y="453"/>
                        <a:pt x="302" y="453"/>
                      </a:cubicBezTo>
                      <a:cubicBezTo>
                        <a:pt x="288" y="453"/>
                        <a:pt x="285" y="427"/>
                        <a:pt x="267" y="427"/>
                      </a:cubicBezTo>
                      <a:cubicBezTo>
                        <a:pt x="244" y="427"/>
                        <a:pt x="228" y="437"/>
                        <a:pt x="210" y="442"/>
                      </a:cubicBezTo>
                      <a:cubicBezTo>
                        <a:pt x="204" y="445"/>
                        <a:pt x="201" y="451"/>
                        <a:pt x="195" y="451"/>
                      </a:cubicBezTo>
                      <a:cubicBezTo>
                        <a:pt x="188" y="451"/>
                        <a:pt x="177" y="444"/>
                        <a:pt x="168" y="444"/>
                      </a:cubicBezTo>
                      <a:cubicBezTo>
                        <a:pt x="150" y="444"/>
                        <a:pt x="142" y="453"/>
                        <a:pt x="125" y="453"/>
                      </a:cubicBezTo>
                      <a:cubicBezTo>
                        <a:pt x="119" y="453"/>
                        <a:pt x="113" y="451"/>
                        <a:pt x="111" y="449"/>
                      </a:cubicBezTo>
                      <a:cubicBezTo>
                        <a:pt x="98" y="440"/>
                        <a:pt x="72" y="424"/>
                        <a:pt x="63" y="410"/>
                      </a:cubicBezTo>
                      <a:cubicBezTo>
                        <a:pt x="54" y="397"/>
                        <a:pt x="52" y="386"/>
                        <a:pt x="40" y="377"/>
                      </a:cubicBezTo>
                      <a:cubicBezTo>
                        <a:pt x="37" y="375"/>
                        <a:pt x="13" y="354"/>
                        <a:pt x="13" y="352"/>
                      </a:cubicBezTo>
                      <a:cubicBezTo>
                        <a:pt x="11" y="349"/>
                        <a:pt x="10" y="348"/>
                        <a:pt x="7" y="345"/>
                      </a:cubicBezTo>
                      <a:cubicBezTo>
                        <a:pt x="9" y="345"/>
                        <a:pt x="9" y="345"/>
                        <a:pt x="9" y="345"/>
                      </a:cubicBezTo>
                      <a:cubicBezTo>
                        <a:pt x="9" y="339"/>
                        <a:pt x="6" y="335"/>
                        <a:pt x="6" y="331"/>
                      </a:cubicBezTo>
                      <a:cubicBezTo>
                        <a:pt x="6" y="325"/>
                        <a:pt x="3" y="322"/>
                        <a:pt x="0" y="316"/>
                      </a:cubicBezTo>
                      <a:cubicBezTo>
                        <a:pt x="10" y="311"/>
                        <a:pt x="19" y="287"/>
                        <a:pt x="19" y="276"/>
                      </a:cubicBezTo>
                      <a:cubicBezTo>
                        <a:pt x="19" y="256"/>
                        <a:pt x="10" y="243"/>
                        <a:pt x="10" y="225"/>
                      </a:cubicBezTo>
                      <a:cubicBezTo>
                        <a:pt x="10" y="216"/>
                        <a:pt x="20" y="211"/>
                        <a:pt x="22" y="203"/>
                      </a:cubicBezTo>
                      <a:cubicBezTo>
                        <a:pt x="28" y="186"/>
                        <a:pt x="42" y="162"/>
                        <a:pt x="52" y="147"/>
                      </a:cubicBezTo>
                      <a:cubicBezTo>
                        <a:pt x="59" y="138"/>
                        <a:pt x="71" y="139"/>
                        <a:pt x="79" y="135"/>
                      </a:cubicBezTo>
                      <a:cubicBezTo>
                        <a:pt x="85" y="131"/>
                        <a:pt x="97" y="122"/>
                        <a:pt x="99" y="114"/>
                      </a:cubicBezTo>
                      <a:cubicBezTo>
                        <a:pt x="104" y="98"/>
                        <a:pt x="98" y="91"/>
                        <a:pt x="107" y="79"/>
                      </a:cubicBezTo>
                      <a:cubicBezTo>
                        <a:pt x="118" y="64"/>
                        <a:pt x="134" y="50"/>
                        <a:pt x="145" y="36"/>
                      </a:cubicBezTo>
                      <a:cubicBezTo>
                        <a:pt x="144" y="36"/>
                        <a:pt x="144" y="36"/>
                        <a:pt x="144" y="36"/>
                      </a:cubicBezTo>
                      <a:cubicBezTo>
                        <a:pt x="148" y="32"/>
                        <a:pt x="149" y="28"/>
                        <a:pt x="153" y="24"/>
                      </a:cubicBezTo>
                      <a:cubicBezTo>
                        <a:pt x="164" y="32"/>
                        <a:pt x="176" y="35"/>
                        <a:pt x="191" y="35"/>
                      </a:cubicBezTo>
                      <a:cubicBezTo>
                        <a:pt x="201" y="35"/>
                        <a:pt x="203" y="30"/>
                        <a:pt x="208" y="27"/>
                      </a:cubicBezTo>
                      <a:cubicBezTo>
                        <a:pt x="226" y="19"/>
                        <a:pt x="259" y="6"/>
                        <a:pt x="279" y="6"/>
                      </a:cubicBezTo>
                      <a:cubicBezTo>
                        <a:pt x="286" y="6"/>
                        <a:pt x="292" y="11"/>
                        <a:pt x="295" y="11"/>
                      </a:cubicBezTo>
                      <a:cubicBezTo>
                        <a:pt x="300" y="11"/>
                        <a:pt x="307" y="4"/>
                        <a:pt x="314" y="4"/>
                      </a:cubicBezTo>
                      <a:cubicBezTo>
                        <a:pt x="320" y="4"/>
                        <a:pt x="323" y="7"/>
                        <a:pt x="328" y="7"/>
                      </a:cubicBezTo>
                      <a:cubicBezTo>
                        <a:pt x="337" y="7"/>
                        <a:pt x="337" y="0"/>
                        <a:pt x="346" y="0"/>
                      </a:cubicBezTo>
                      <a:cubicBezTo>
                        <a:pt x="354" y="0"/>
                        <a:pt x="352" y="8"/>
                        <a:pt x="359" y="8"/>
                      </a:cubicBezTo>
                      <a:cubicBezTo>
                        <a:pt x="362" y="8"/>
                        <a:pt x="363" y="6"/>
                        <a:pt x="366" y="6"/>
                      </a:cubicBezTo>
                      <a:cubicBezTo>
                        <a:pt x="366" y="12"/>
                        <a:pt x="359" y="12"/>
                        <a:pt x="359" y="17"/>
                      </a:cubicBezTo>
                      <a:cubicBezTo>
                        <a:pt x="359" y="21"/>
                        <a:pt x="365" y="23"/>
                        <a:pt x="365" y="27"/>
                      </a:cubicBezTo>
                      <a:cubicBezTo>
                        <a:pt x="365" y="34"/>
                        <a:pt x="359" y="38"/>
                        <a:pt x="359" y="44"/>
                      </a:cubicBezTo>
                      <a:cubicBezTo>
                        <a:pt x="359" y="56"/>
                        <a:pt x="371" y="66"/>
                        <a:pt x="380" y="66"/>
                      </a:cubicBezTo>
                      <a:cubicBezTo>
                        <a:pt x="385" y="66"/>
                        <a:pt x="389" y="66"/>
                        <a:pt x="392" y="66"/>
                      </a:cubicBezTo>
                      <a:cubicBezTo>
                        <a:pt x="422" y="66"/>
                        <a:pt x="432" y="102"/>
                        <a:pt x="465" y="102"/>
                      </a:cubicBezTo>
                      <a:cubicBezTo>
                        <a:pt x="469" y="102"/>
                        <a:pt x="474" y="97"/>
                        <a:pt x="474" y="95"/>
                      </a:cubicBezTo>
                      <a:cubicBezTo>
                        <a:pt x="474" y="92"/>
                        <a:pt x="474" y="89"/>
                        <a:pt x="474" y="86"/>
                      </a:cubicBezTo>
                      <a:cubicBezTo>
                        <a:pt x="474" y="72"/>
                        <a:pt x="485" y="72"/>
                        <a:pt x="499" y="67"/>
                      </a:cubicBezTo>
                      <a:lnTo>
                        <a:pt x="501" y="68"/>
                      </a:ln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82" name="Group 481">
                <a:extLst>
                  <a:ext uri="{FF2B5EF4-FFF2-40B4-BE49-F238E27FC236}">
                    <a16:creationId xmlns:a16="http://schemas.microsoft.com/office/drawing/2014/main" id="{7B58DDF4-BCE2-401B-8BBE-AA6826658874}"/>
                  </a:ext>
                </a:extLst>
              </p:cNvPr>
              <p:cNvGrpSpPr/>
              <p:nvPr/>
            </p:nvGrpSpPr>
            <p:grpSpPr>
              <a:xfrm>
                <a:off x="8541262" y="4620937"/>
                <a:ext cx="1587399" cy="1212069"/>
                <a:chOff x="10357736" y="-3531176"/>
                <a:chExt cx="2776562" cy="2111390"/>
              </a:xfrm>
            </p:grpSpPr>
            <p:sp>
              <p:nvSpPr>
                <p:cNvPr id="233" name="Freeform 7">
                  <a:extLst>
                    <a:ext uri="{FF2B5EF4-FFF2-40B4-BE49-F238E27FC236}">
                      <a16:creationId xmlns:a16="http://schemas.microsoft.com/office/drawing/2014/main" id="{C5D50FFB-C3D9-4283-BE6A-345C4977DB50}"/>
                    </a:ext>
                  </a:extLst>
                </p:cNvPr>
                <p:cNvSpPr>
                  <a:spLocks/>
                </p:cNvSpPr>
                <p:nvPr/>
              </p:nvSpPr>
              <p:spPr bwMode="auto">
                <a:xfrm>
                  <a:off x="11335645" y="-1977003"/>
                  <a:ext cx="49213" cy="26988"/>
                </a:xfrm>
                <a:custGeom>
                  <a:avLst/>
                  <a:gdLst>
                    <a:gd name="T0" fmla="*/ 15 w 15"/>
                    <a:gd name="T1" fmla="*/ 4 h 8"/>
                    <a:gd name="T2" fmla="*/ 0 w 15"/>
                    <a:gd name="T3" fmla="*/ 4 h 8"/>
                    <a:gd name="T4" fmla="*/ 15 w 15"/>
                    <a:gd name="T5" fmla="*/ 4 h 8"/>
                  </a:gdLst>
                  <a:ahLst/>
                  <a:cxnLst>
                    <a:cxn ang="0">
                      <a:pos x="T0" y="T1"/>
                    </a:cxn>
                    <a:cxn ang="0">
                      <a:pos x="T2" y="T3"/>
                    </a:cxn>
                    <a:cxn ang="0">
                      <a:pos x="T4" y="T5"/>
                    </a:cxn>
                  </a:cxnLst>
                  <a:rect l="0" t="0" r="r" b="b"/>
                  <a:pathLst>
                    <a:path w="15" h="8">
                      <a:moveTo>
                        <a:pt x="15" y="4"/>
                      </a:moveTo>
                      <a:cubicBezTo>
                        <a:pt x="10" y="7"/>
                        <a:pt x="4" y="8"/>
                        <a:pt x="0" y="4"/>
                      </a:cubicBezTo>
                      <a:cubicBezTo>
                        <a:pt x="8" y="0"/>
                        <a:pt x="9" y="1"/>
                        <a:pt x="15" y="4"/>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4" name="Freeform 8">
                  <a:extLst>
                    <a:ext uri="{FF2B5EF4-FFF2-40B4-BE49-F238E27FC236}">
                      <a16:creationId xmlns:a16="http://schemas.microsoft.com/office/drawing/2014/main" id="{D59E3CDE-B5BE-49E6-ACFF-8849D18841D9}"/>
                    </a:ext>
                  </a:extLst>
                </p:cNvPr>
                <p:cNvSpPr>
                  <a:spLocks/>
                </p:cNvSpPr>
                <p:nvPr/>
              </p:nvSpPr>
              <p:spPr bwMode="auto">
                <a:xfrm>
                  <a:off x="11227694" y="-3310512"/>
                  <a:ext cx="30163" cy="61913"/>
                </a:xfrm>
                <a:custGeom>
                  <a:avLst/>
                  <a:gdLst>
                    <a:gd name="T0" fmla="*/ 7 w 9"/>
                    <a:gd name="T1" fmla="*/ 0 h 19"/>
                    <a:gd name="T2" fmla="*/ 9 w 9"/>
                    <a:gd name="T3" fmla="*/ 5 h 19"/>
                    <a:gd name="T4" fmla="*/ 6 w 9"/>
                    <a:gd name="T5" fmla="*/ 9 h 19"/>
                    <a:gd name="T6" fmla="*/ 3 w 9"/>
                    <a:gd name="T7" fmla="*/ 19 h 19"/>
                    <a:gd name="T8" fmla="*/ 0 w 9"/>
                    <a:gd name="T9" fmla="*/ 15 h 19"/>
                    <a:gd name="T10" fmla="*/ 5 w 9"/>
                    <a:gd name="T11" fmla="*/ 8 h 19"/>
                    <a:gd name="T12" fmla="*/ 7 w 9"/>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9" h="19">
                      <a:moveTo>
                        <a:pt x="7" y="0"/>
                      </a:moveTo>
                      <a:cubicBezTo>
                        <a:pt x="8" y="4"/>
                        <a:pt x="9" y="2"/>
                        <a:pt x="9" y="5"/>
                      </a:cubicBezTo>
                      <a:cubicBezTo>
                        <a:pt x="9" y="8"/>
                        <a:pt x="8" y="9"/>
                        <a:pt x="6" y="9"/>
                      </a:cubicBezTo>
                      <a:cubicBezTo>
                        <a:pt x="6" y="14"/>
                        <a:pt x="6" y="19"/>
                        <a:pt x="3" y="19"/>
                      </a:cubicBezTo>
                      <a:cubicBezTo>
                        <a:pt x="1" y="19"/>
                        <a:pt x="0" y="17"/>
                        <a:pt x="0" y="15"/>
                      </a:cubicBezTo>
                      <a:cubicBezTo>
                        <a:pt x="0" y="11"/>
                        <a:pt x="5" y="10"/>
                        <a:pt x="5" y="8"/>
                      </a:cubicBezTo>
                      <a:cubicBezTo>
                        <a:pt x="5" y="5"/>
                        <a:pt x="4" y="0"/>
                        <a:pt x="7" y="0"/>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5" name="Freeform 9">
                  <a:extLst>
                    <a:ext uri="{FF2B5EF4-FFF2-40B4-BE49-F238E27FC236}">
                      <a16:creationId xmlns:a16="http://schemas.microsoft.com/office/drawing/2014/main" id="{6003036A-63D4-4C9E-94B4-BC8ABEB5FAEA}"/>
                    </a:ext>
                  </a:extLst>
                </p:cNvPr>
                <p:cNvSpPr>
                  <a:spLocks/>
                </p:cNvSpPr>
                <p:nvPr/>
              </p:nvSpPr>
              <p:spPr bwMode="auto">
                <a:xfrm>
                  <a:off x="11840474" y="-3369250"/>
                  <a:ext cx="163514" cy="95251"/>
                </a:xfrm>
                <a:custGeom>
                  <a:avLst/>
                  <a:gdLst>
                    <a:gd name="T0" fmla="*/ 13 w 50"/>
                    <a:gd name="T1" fmla="*/ 27 h 29"/>
                    <a:gd name="T2" fmla="*/ 0 w 50"/>
                    <a:gd name="T3" fmla="*/ 18 h 29"/>
                    <a:gd name="T4" fmla="*/ 13 w 50"/>
                    <a:gd name="T5" fmla="*/ 18 h 29"/>
                    <a:gd name="T6" fmla="*/ 18 w 50"/>
                    <a:gd name="T7" fmla="*/ 17 h 29"/>
                    <a:gd name="T8" fmla="*/ 36 w 50"/>
                    <a:gd name="T9" fmla="*/ 13 h 29"/>
                    <a:gd name="T10" fmla="*/ 46 w 50"/>
                    <a:gd name="T11" fmla="*/ 0 h 29"/>
                    <a:gd name="T12" fmla="*/ 50 w 50"/>
                    <a:gd name="T13" fmla="*/ 7 h 29"/>
                    <a:gd name="T14" fmla="*/ 40 w 50"/>
                    <a:gd name="T15" fmla="*/ 23 h 29"/>
                    <a:gd name="T16" fmla="*/ 19 w 50"/>
                    <a:gd name="T17" fmla="*/ 29 h 29"/>
                    <a:gd name="T18" fmla="*/ 11 w 50"/>
                    <a:gd name="T19" fmla="*/ 25 h 29"/>
                    <a:gd name="T20" fmla="*/ 13 w 50"/>
                    <a:gd name="T21"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29">
                      <a:moveTo>
                        <a:pt x="13" y="27"/>
                      </a:moveTo>
                      <a:cubicBezTo>
                        <a:pt x="9" y="23"/>
                        <a:pt x="1" y="24"/>
                        <a:pt x="0" y="18"/>
                      </a:cubicBezTo>
                      <a:cubicBezTo>
                        <a:pt x="13" y="18"/>
                        <a:pt x="13" y="18"/>
                        <a:pt x="13" y="18"/>
                      </a:cubicBezTo>
                      <a:cubicBezTo>
                        <a:pt x="14" y="18"/>
                        <a:pt x="18" y="17"/>
                        <a:pt x="18" y="17"/>
                      </a:cubicBezTo>
                      <a:cubicBezTo>
                        <a:pt x="25" y="14"/>
                        <a:pt x="32" y="15"/>
                        <a:pt x="36" y="13"/>
                      </a:cubicBezTo>
                      <a:cubicBezTo>
                        <a:pt x="42" y="10"/>
                        <a:pt x="40" y="0"/>
                        <a:pt x="46" y="0"/>
                      </a:cubicBezTo>
                      <a:cubicBezTo>
                        <a:pt x="49" y="0"/>
                        <a:pt x="50" y="4"/>
                        <a:pt x="50" y="7"/>
                      </a:cubicBezTo>
                      <a:cubicBezTo>
                        <a:pt x="50" y="16"/>
                        <a:pt x="40" y="14"/>
                        <a:pt x="40" y="23"/>
                      </a:cubicBezTo>
                      <a:cubicBezTo>
                        <a:pt x="32" y="24"/>
                        <a:pt x="28" y="29"/>
                        <a:pt x="19" y="29"/>
                      </a:cubicBezTo>
                      <a:cubicBezTo>
                        <a:pt x="17" y="29"/>
                        <a:pt x="11" y="26"/>
                        <a:pt x="11" y="25"/>
                      </a:cubicBezTo>
                      <a:lnTo>
                        <a:pt x="13" y="27"/>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6" name="Freeform 10">
                  <a:extLst>
                    <a:ext uri="{FF2B5EF4-FFF2-40B4-BE49-F238E27FC236}">
                      <a16:creationId xmlns:a16="http://schemas.microsoft.com/office/drawing/2014/main" id="{3BCCA345-9030-4453-962F-5B2A77CE5093}"/>
                    </a:ext>
                  </a:extLst>
                </p:cNvPr>
                <p:cNvSpPr>
                  <a:spLocks/>
                </p:cNvSpPr>
                <p:nvPr/>
              </p:nvSpPr>
              <p:spPr bwMode="auto">
                <a:xfrm>
                  <a:off x="11091168" y="-3531176"/>
                  <a:ext cx="850907" cy="439741"/>
                </a:xfrm>
                <a:custGeom>
                  <a:avLst/>
                  <a:gdLst>
                    <a:gd name="T0" fmla="*/ 130 w 261"/>
                    <a:gd name="T1" fmla="*/ 28 h 135"/>
                    <a:gd name="T2" fmla="*/ 163 w 261"/>
                    <a:gd name="T3" fmla="*/ 39 h 135"/>
                    <a:gd name="T4" fmla="*/ 177 w 261"/>
                    <a:gd name="T5" fmla="*/ 45 h 135"/>
                    <a:gd name="T6" fmla="*/ 182 w 261"/>
                    <a:gd name="T7" fmla="*/ 50 h 135"/>
                    <a:gd name="T8" fmla="*/ 207 w 261"/>
                    <a:gd name="T9" fmla="*/ 72 h 135"/>
                    <a:gd name="T10" fmla="*/ 221 w 261"/>
                    <a:gd name="T11" fmla="*/ 79 h 135"/>
                    <a:gd name="T12" fmla="*/ 213 w 261"/>
                    <a:gd name="T13" fmla="*/ 86 h 135"/>
                    <a:gd name="T14" fmla="*/ 221 w 261"/>
                    <a:gd name="T15" fmla="*/ 97 h 135"/>
                    <a:gd name="T16" fmla="*/ 228 w 261"/>
                    <a:gd name="T17" fmla="*/ 110 h 135"/>
                    <a:gd name="T18" fmla="*/ 238 w 261"/>
                    <a:gd name="T19" fmla="*/ 115 h 135"/>
                    <a:gd name="T20" fmla="*/ 242 w 261"/>
                    <a:gd name="T21" fmla="*/ 120 h 135"/>
                    <a:gd name="T22" fmla="*/ 247 w 261"/>
                    <a:gd name="T23" fmla="*/ 121 h 135"/>
                    <a:gd name="T24" fmla="*/ 252 w 261"/>
                    <a:gd name="T25" fmla="*/ 126 h 135"/>
                    <a:gd name="T26" fmla="*/ 261 w 261"/>
                    <a:gd name="T27" fmla="*/ 128 h 135"/>
                    <a:gd name="T28" fmla="*/ 255 w 261"/>
                    <a:gd name="T29" fmla="*/ 135 h 135"/>
                    <a:gd name="T30" fmla="*/ 252 w 261"/>
                    <a:gd name="T31" fmla="*/ 135 h 135"/>
                    <a:gd name="T32" fmla="*/ 244 w 261"/>
                    <a:gd name="T33" fmla="*/ 130 h 135"/>
                    <a:gd name="T34" fmla="*/ 232 w 261"/>
                    <a:gd name="T35" fmla="*/ 130 h 135"/>
                    <a:gd name="T36" fmla="*/ 215 w 261"/>
                    <a:gd name="T37" fmla="*/ 119 h 135"/>
                    <a:gd name="T38" fmla="*/ 210 w 261"/>
                    <a:gd name="T39" fmla="*/ 115 h 135"/>
                    <a:gd name="T40" fmla="*/ 178 w 261"/>
                    <a:gd name="T41" fmla="*/ 93 h 135"/>
                    <a:gd name="T42" fmla="*/ 162 w 261"/>
                    <a:gd name="T43" fmla="*/ 105 h 135"/>
                    <a:gd name="T44" fmla="*/ 159 w 261"/>
                    <a:gd name="T45" fmla="*/ 115 h 135"/>
                    <a:gd name="T46" fmla="*/ 142 w 261"/>
                    <a:gd name="T47" fmla="*/ 115 h 135"/>
                    <a:gd name="T48" fmla="*/ 116 w 261"/>
                    <a:gd name="T49" fmla="*/ 101 h 135"/>
                    <a:gd name="T50" fmla="*/ 109 w 261"/>
                    <a:gd name="T51" fmla="*/ 104 h 135"/>
                    <a:gd name="T52" fmla="*/ 99 w 261"/>
                    <a:gd name="T53" fmla="*/ 104 h 135"/>
                    <a:gd name="T54" fmla="*/ 92 w 261"/>
                    <a:gd name="T55" fmla="*/ 100 h 135"/>
                    <a:gd name="T56" fmla="*/ 103 w 261"/>
                    <a:gd name="T57" fmla="*/ 91 h 135"/>
                    <a:gd name="T58" fmla="*/ 98 w 261"/>
                    <a:gd name="T59" fmla="*/ 72 h 135"/>
                    <a:gd name="T60" fmla="*/ 79 w 261"/>
                    <a:gd name="T61" fmla="*/ 59 h 135"/>
                    <a:gd name="T62" fmla="*/ 54 w 261"/>
                    <a:gd name="T63" fmla="*/ 55 h 135"/>
                    <a:gd name="T64" fmla="*/ 38 w 261"/>
                    <a:gd name="T65" fmla="*/ 45 h 135"/>
                    <a:gd name="T66" fmla="*/ 38 w 261"/>
                    <a:gd name="T67" fmla="*/ 41 h 135"/>
                    <a:gd name="T68" fmla="*/ 31 w 261"/>
                    <a:gd name="T69" fmla="*/ 49 h 135"/>
                    <a:gd name="T70" fmla="*/ 26 w 261"/>
                    <a:gd name="T71" fmla="*/ 48 h 135"/>
                    <a:gd name="T72" fmla="*/ 24 w 261"/>
                    <a:gd name="T73" fmla="*/ 38 h 135"/>
                    <a:gd name="T74" fmla="*/ 16 w 261"/>
                    <a:gd name="T75" fmla="*/ 33 h 135"/>
                    <a:gd name="T76" fmla="*/ 39 w 261"/>
                    <a:gd name="T77" fmla="*/ 25 h 135"/>
                    <a:gd name="T78" fmla="*/ 36 w 261"/>
                    <a:gd name="T79" fmla="*/ 25 h 135"/>
                    <a:gd name="T80" fmla="*/ 23 w 261"/>
                    <a:gd name="T81" fmla="*/ 27 h 135"/>
                    <a:gd name="T82" fmla="*/ 16 w 261"/>
                    <a:gd name="T83" fmla="*/ 26 h 135"/>
                    <a:gd name="T84" fmla="*/ 14 w 261"/>
                    <a:gd name="T85" fmla="*/ 22 h 135"/>
                    <a:gd name="T86" fmla="*/ 0 w 261"/>
                    <a:gd name="T87" fmla="*/ 12 h 135"/>
                    <a:gd name="T88" fmla="*/ 6 w 261"/>
                    <a:gd name="T89" fmla="*/ 8 h 135"/>
                    <a:gd name="T90" fmla="*/ 23 w 261"/>
                    <a:gd name="T91" fmla="*/ 0 h 135"/>
                    <a:gd name="T92" fmla="*/ 44 w 261"/>
                    <a:gd name="T93" fmla="*/ 9 h 135"/>
                    <a:gd name="T94" fmla="*/ 44 w 261"/>
                    <a:gd name="T95" fmla="*/ 25 h 135"/>
                    <a:gd name="T96" fmla="*/ 51 w 261"/>
                    <a:gd name="T97" fmla="*/ 29 h 135"/>
                    <a:gd name="T98" fmla="*/ 60 w 261"/>
                    <a:gd name="T99" fmla="*/ 38 h 135"/>
                    <a:gd name="T100" fmla="*/ 68 w 261"/>
                    <a:gd name="T101" fmla="*/ 31 h 135"/>
                    <a:gd name="T102" fmla="*/ 79 w 261"/>
                    <a:gd name="T103" fmla="*/ 25 h 135"/>
                    <a:gd name="T104" fmla="*/ 94 w 261"/>
                    <a:gd name="T105" fmla="*/ 14 h 135"/>
                    <a:gd name="T106" fmla="*/ 99 w 261"/>
                    <a:gd name="T107" fmla="*/ 17 h 135"/>
                    <a:gd name="T108" fmla="*/ 111 w 261"/>
                    <a:gd name="T109" fmla="*/ 25 h 135"/>
                    <a:gd name="T110" fmla="*/ 123 w 261"/>
                    <a:gd name="T111" fmla="*/ 25 h 135"/>
                    <a:gd name="T112" fmla="*/ 132 w 261"/>
                    <a:gd name="T113" fmla="*/ 29 h 135"/>
                    <a:gd name="T114" fmla="*/ 132 w 261"/>
                    <a:gd name="T115" fmla="*/ 30 h 135"/>
                    <a:gd name="T116" fmla="*/ 130 w 261"/>
                    <a:gd name="T117" fmla="*/ 2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1" h="135">
                      <a:moveTo>
                        <a:pt x="130" y="28"/>
                      </a:moveTo>
                      <a:cubicBezTo>
                        <a:pt x="136" y="33"/>
                        <a:pt x="152" y="39"/>
                        <a:pt x="163" y="39"/>
                      </a:cubicBezTo>
                      <a:cubicBezTo>
                        <a:pt x="168" y="39"/>
                        <a:pt x="171" y="45"/>
                        <a:pt x="177" y="45"/>
                      </a:cubicBezTo>
                      <a:cubicBezTo>
                        <a:pt x="177" y="49"/>
                        <a:pt x="180" y="49"/>
                        <a:pt x="182" y="50"/>
                      </a:cubicBezTo>
                      <a:cubicBezTo>
                        <a:pt x="197" y="54"/>
                        <a:pt x="196" y="67"/>
                        <a:pt x="207" y="72"/>
                      </a:cubicBezTo>
                      <a:cubicBezTo>
                        <a:pt x="212" y="74"/>
                        <a:pt x="221" y="69"/>
                        <a:pt x="221" y="79"/>
                      </a:cubicBezTo>
                      <a:cubicBezTo>
                        <a:pt x="221" y="84"/>
                        <a:pt x="213" y="82"/>
                        <a:pt x="213" y="86"/>
                      </a:cubicBezTo>
                      <a:cubicBezTo>
                        <a:pt x="213" y="89"/>
                        <a:pt x="220" y="96"/>
                        <a:pt x="221" y="97"/>
                      </a:cubicBezTo>
                      <a:cubicBezTo>
                        <a:pt x="226" y="102"/>
                        <a:pt x="225" y="105"/>
                        <a:pt x="228" y="110"/>
                      </a:cubicBezTo>
                      <a:cubicBezTo>
                        <a:pt x="230" y="113"/>
                        <a:pt x="235" y="115"/>
                        <a:pt x="238" y="115"/>
                      </a:cubicBezTo>
                      <a:cubicBezTo>
                        <a:pt x="240" y="115"/>
                        <a:pt x="241" y="118"/>
                        <a:pt x="242" y="120"/>
                      </a:cubicBezTo>
                      <a:cubicBezTo>
                        <a:pt x="243" y="122"/>
                        <a:pt x="246" y="120"/>
                        <a:pt x="247" y="121"/>
                      </a:cubicBezTo>
                      <a:cubicBezTo>
                        <a:pt x="250" y="122"/>
                        <a:pt x="251" y="124"/>
                        <a:pt x="252" y="126"/>
                      </a:cubicBezTo>
                      <a:cubicBezTo>
                        <a:pt x="253" y="128"/>
                        <a:pt x="260" y="128"/>
                        <a:pt x="261" y="128"/>
                      </a:cubicBezTo>
                      <a:cubicBezTo>
                        <a:pt x="258" y="130"/>
                        <a:pt x="255" y="132"/>
                        <a:pt x="255" y="135"/>
                      </a:cubicBezTo>
                      <a:cubicBezTo>
                        <a:pt x="254" y="135"/>
                        <a:pt x="253" y="135"/>
                        <a:pt x="252" y="135"/>
                      </a:cubicBezTo>
                      <a:cubicBezTo>
                        <a:pt x="251" y="135"/>
                        <a:pt x="245" y="131"/>
                        <a:pt x="244" y="130"/>
                      </a:cubicBezTo>
                      <a:cubicBezTo>
                        <a:pt x="232" y="130"/>
                        <a:pt x="232" y="130"/>
                        <a:pt x="232" y="130"/>
                      </a:cubicBezTo>
                      <a:cubicBezTo>
                        <a:pt x="225" y="128"/>
                        <a:pt x="215" y="123"/>
                        <a:pt x="215" y="119"/>
                      </a:cubicBezTo>
                      <a:cubicBezTo>
                        <a:pt x="215" y="117"/>
                        <a:pt x="211" y="116"/>
                        <a:pt x="210" y="115"/>
                      </a:cubicBezTo>
                      <a:cubicBezTo>
                        <a:pt x="201" y="106"/>
                        <a:pt x="193" y="93"/>
                        <a:pt x="178" y="93"/>
                      </a:cubicBezTo>
                      <a:cubicBezTo>
                        <a:pt x="167" y="93"/>
                        <a:pt x="168" y="101"/>
                        <a:pt x="162" y="105"/>
                      </a:cubicBezTo>
                      <a:cubicBezTo>
                        <a:pt x="163" y="110"/>
                        <a:pt x="159" y="112"/>
                        <a:pt x="159" y="115"/>
                      </a:cubicBezTo>
                      <a:cubicBezTo>
                        <a:pt x="149" y="115"/>
                        <a:pt x="147" y="115"/>
                        <a:pt x="142" y="115"/>
                      </a:cubicBezTo>
                      <a:cubicBezTo>
                        <a:pt x="131" y="115"/>
                        <a:pt x="127" y="101"/>
                        <a:pt x="116" y="101"/>
                      </a:cubicBezTo>
                      <a:cubicBezTo>
                        <a:pt x="114" y="101"/>
                        <a:pt x="109" y="102"/>
                        <a:pt x="109" y="104"/>
                      </a:cubicBezTo>
                      <a:cubicBezTo>
                        <a:pt x="99" y="104"/>
                        <a:pt x="99" y="104"/>
                        <a:pt x="99" y="104"/>
                      </a:cubicBezTo>
                      <a:cubicBezTo>
                        <a:pt x="96" y="104"/>
                        <a:pt x="92" y="104"/>
                        <a:pt x="92" y="100"/>
                      </a:cubicBezTo>
                      <a:cubicBezTo>
                        <a:pt x="92" y="95"/>
                        <a:pt x="101" y="93"/>
                        <a:pt x="103" y="91"/>
                      </a:cubicBezTo>
                      <a:cubicBezTo>
                        <a:pt x="97" y="85"/>
                        <a:pt x="100" y="79"/>
                        <a:pt x="98" y="72"/>
                      </a:cubicBezTo>
                      <a:cubicBezTo>
                        <a:pt x="96" y="67"/>
                        <a:pt x="83" y="62"/>
                        <a:pt x="79" y="59"/>
                      </a:cubicBezTo>
                      <a:cubicBezTo>
                        <a:pt x="74" y="57"/>
                        <a:pt x="61" y="55"/>
                        <a:pt x="54" y="55"/>
                      </a:cubicBezTo>
                      <a:cubicBezTo>
                        <a:pt x="48" y="55"/>
                        <a:pt x="45" y="43"/>
                        <a:pt x="38" y="45"/>
                      </a:cubicBezTo>
                      <a:cubicBezTo>
                        <a:pt x="38" y="41"/>
                        <a:pt x="38" y="41"/>
                        <a:pt x="38" y="41"/>
                      </a:cubicBezTo>
                      <a:cubicBezTo>
                        <a:pt x="36" y="45"/>
                        <a:pt x="34" y="49"/>
                        <a:pt x="31" y="49"/>
                      </a:cubicBezTo>
                      <a:cubicBezTo>
                        <a:pt x="29" y="49"/>
                        <a:pt x="27" y="49"/>
                        <a:pt x="26" y="48"/>
                      </a:cubicBezTo>
                      <a:cubicBezTo>
                        <a:pt x="24" y="44"/>
                        <a:pt x="26" y="42"/>
                        <a:pt x="24" y="38"/>
                      </a:cubicBezTo>
                      <a:cubicBezTo>
                        <a:pt x="22" y="35"/>
                        <a:pt x="17" y="36"/>
                        <a:pt x="16" y="33"/>
                      </a:cubicBezTo>
                      <a:cubicBezTo>
                        <a:pt x="22" y="30"/>
                        <a:pt x="36" y="31"/>
                        <a:pt x="39" y="25"/>
                      </a:cubicBezTo>
                      <a:cubicBezTo>
                        <a:pt x="36" y="25"/>
                        <a:pt x="36" y="25"/>
                        <a:pt x="36" y="25"/>
                      </a:cubicBezTo>
                      <a:cubicBezTo>
                        <a:pt x="31" y="26"/>
                        <a:pt x="28" y="27"/>
                        <a:pt x="23" y="27"/>
                      </a:cubicBezTo>
                      <a:cubicBezTo>
                        <a:pt x="20" y="27"/>
                        <a:pt x="19" y="26"/>
                        <a:pt x="16" y="26"/>
                      </a:cubicBezTo>
                      <a:cubicBezTo>
                        <a:pt x="15" y="25"/>
                        <a:pt x="14" y="23"/>
                        <a:pt x="14" y="22"/>
                      </a:cubicBezTo>
                      <a:cubicBezTo>
                        <a:pt x="10" y="15"/>
                        <a:pt x="0" y="18"/>
                        <a:pt x="0" y="12"/>
                      </a:cubicBezTo>
                      <a:cubicBezTo>
                        <a:pt x="0" y="9"/>
                        <a:pt x="3" y="8"/>
                        <a:pt x="6" y="8"/>
                      </a:cubicBezTo>
                      <a:cubicBezTo>
                        <a:pt x="11" y="8"/>
                        <a:pt x="15" y="0"/>
                        <a:pt x="23" y="0"/>
                      </a:cubicBezTo>
                      <a:cubicBezTo>
                        <a:pt x="30" y="0"/>
                        <a:pt x="36" y="7"/>
                        <a:pt x="44" y="9"/>
                      </a:cubicBezTo>
                      <a:cubicBezTo>
                        <a:pt x="44" y="15"/>
                        <a:pt x="44" y="22"/>
                        <a:pt x="44" y="25"/>
                      </a:cubicBezTo>
                      <a:cubicBezTo>
                        <a:pt x="44" y="27"/>
                        <a:pt x="47" y="29"/>
                        <a:pt x="51" y="29"/>
                      </a:cubicBezTo>
                      <a:cubicBezTo>
                        <a:pt x="51" y="31"/>
                        <a:pt x="57" y="38"/>
                        <a:pt x="60" y="38"/>
                      </a:cubicBezTo>
                      <a:cubicBezTo>
                        <a:pt x="63" y="38"/>
                        <a:pt x="67" y="31"/>
                        <a:pt x="68" y="31"/>
                      </a:cubicBezTo>
                      <a:cubicBezTo>
                        <a:pt x="72" y="27"/>
                        <a:pt x="73" y="26"/>
                        <a:pt x="79" y="25"/>
                      </a:cubicBezTo>
                      <a:cubicBezTo>
                        <a:pt x="83" y="23"/>
                        <a:pt x="89" y="15"/>
                        <a:pt x="94" y="14"/>
                      </a:cubicBezTo>
                      <a:cubicBezTo>
                        <a:pt x="94" y="17"/>
                        <a:pt x="98" y="16"/>
                        <a:pt x="99" y="17"/>
                      </a:cubicBezTo>
                      <a:cubicBezTo>
                        <a:pt x="105" y="18"/>
                        <a:pt x="108" y="24"/>
                        <a:pt x="111" y="25"/>
                      </a:cubicBezTo>
                      <a:cubicBezTo>
                        <a:pt x="123" y="25"/>
                        <a:pt x="123" y="25"/>
                        <a:pt x="123" y="25"/>
                      </a:cubicBezTo>
                      <a:cubicBezTo>
                        <a:pt x="126" y="27"/>
                        <a:pt x="131" y="29"/>
                        <a:pt x="132" y="29"/>
                      </a:cubicBezTo>
                      <a:cubicBezTo>
                        <a:pt x="132" y="30"/>
                        <a:pt x="132" y="30"/>
                        <a:pt x="132" y="30"/>
                      </a:cubicBezTo>
                      <a:lnTo>
                        <a:pt x="130" y="28"/>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7" name="Freeform 11">
                  <a:extLst>
                    <a:ext uri="{FF2B5EF4-FFF2-40B4-BE49-F238E27FC236}">
                      <a16:creationId xmlns:a16="http://schemas.microsoft.com/office/drawing/2014/main" id="{2DF1F2CE-3095-416A-BED3-0E7F8519E09B}"/>
                    </a:ext>
                  </a:extLst>
                </p:cNvPr>
                <p:cNvSpPr>
                  <a:spLocks/>
                </p:cNvSpPr>
                <p:nvPr/>
              </p:nvSpPr>
              <p:spPr bwMode="auto">
                <a:xfrm>
                  <a:off x="11954775" y="-3434338"/>
                  <a:ext cx="84138" cy="85726"/>
                </a:xfrm>
                <a:custGeom>
                  <a:avLst/>
                  <a:gdLst>
                    <a:gd name="T0" fmla="*/ 23 w 26"/>
                    <a:gd name="T1" fmla="*/ 25 h 26"/>
                    <a:gd name="T2" fmla="*/ 19 w 26"/>
                    <a:gd name="T3" fmla="*/ 16 h 26"/>
                    <a:gd name="T4" fmla="*/ 8 w 26"/>
                    <a:gd name="T5" fmla="*/ 5 h 26"/>
                    <a:gd name="T6" fmla="*/ 0 w 26"/>
                    <a:gd name="T7" fmla="*/ 0 h 26"/>
                    <a:gd name="T8" fmla="*/ 18 w 26"/>
                    <a:gd name="T9" fmla="*/ 13 h 26"/>
                    <a:gd name="T10" fmla="*/ 26 w 26"/>
                    <a:gd name="T11" fmla="*/ 22 h 26"/>
                    <a:gd name="T12" fmla="*/ 26 w 26"/>
                    <a:gd name="T13" fmla="*/ 25 h 26"/>
                    <a:gd name="T14" fmla="*/ 23 w 26"/>
                    <a:gd name="T15" fmla="*/ 25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6">
                      <a:moveTo>
                        <a:pt x="23" y="25"/>
                      </a:moveTo>
                      <a:cubicBezTo>
                        <a:pt x="18" y="24"/>
                        <a:pt x="18" y="21"/>
                        <a:pt x="19" y="16"/>
                      </a:cubicBezTo>
                      <a:cubicBezTo>
                        <a:pt x="13" y="14"/>
                        <a:pt x="14" y="9"/>
                        <a:pt x="8" y="5"/>
                      </a:cubicBezTo>
                      <a:cubicBezTo>
                        <a:pt x="5" y="3"/>
                        <a:pt x="1" y="3"/>
                        <a:pt x="0" y="0"/>
                      </a:cubicBezTo>
                      <a:cubicBezTo>
                        <a:pt x="9" y="2"/>
                        <a:pt x="13" y="8"/>
                        <a:pt x="18" y="13"/>
                      </a:cubicBezTo>
                      <a:cubicBezTo>
                        <a:pt x="21" y="16"/>
                        <a:pt x="26" y="15"/>
                        <a:pt x="26" y="22"/>
                      </a:cubicBezTo>
                      <a:cubicBezTo>
                        <a:pt x="26" y="23"/>
                        <a:pt x="26" y="24"/>
                        <a:pt x="26" y="25"/>
                      </a:cubicBezTo>
                      <a:cubicBezTo>
                        <a:pt x="25" y="25"/>
                        <a:pt x="24" y="26"/>
                        <a:pt x="23" y="25"/>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8" name="Freeform 12">
                  <a:extLst>
                    <a:ext uri="{FF2B5EF4-FFF2-40B4-BE49-F238E27FC236}">
                      <a16:creationId xmlns:a16="http://schemas.microsoft.com/office/drawing/2014/main" id="{AB16ED78-96F5-4D88-A92A-7DB6E9EA87DB}"/>
                    </a:ext>
                  </a:extLst>
                </p:cNvPr>
                <p:cNvSpPr>
                  <a:spLocks/>
                </p:cNvSpPr>
                <p:nvPr/>
              </p:nvSpPr>
              <p:spPr bwMode="auto">
                <a:xfrm>
                  <a:off x="12104001" y="-3313687"/>
                  <a:ext cx="42863" cy="52388"/>
                </a:xfrm>
                <a:custGeom>
                  <a:avLst/>
                  <a:gdLst>
                    <a:gd name="T0" fmla="*/ 7 w 13"/>
                    <a:gd name="T1" fmla="*/ 10 h 16"/>
                    <a:gd name="T2" fmla="*/ 1 w 13"/>
                    <a:gd name="T3" fmla="*/ 0 h 16"/>
                    <a:gd name="T4" fmla="*/ 13 w 13"/>
                    <a:gd name="T5" fmla="*/ 13 h 16"/>
                    <a:gd name="T6" fmla="*/ 10 w 13"/>
                    <a:gd name="T7" fmla="*/ 16 h 16"/>
                    <a:gd name="T8" fmla="*/ 7 w 13"/>
                    <a:gd name="T9" fmla="*/ 13 h 16"/>
                    <a:gd name="T10" fmla="*/ 7 w 13"/>
                    <a:gd name="T11" fmla="*/ 10 h 16"/>
                  </a:gdLst>
                  <a:ahLst/>
                  <a:cxnLst>
                    <a:cxn ang="0">
                      <a:pos x="T0" y="T1"/>
                    </a:cxn>
                    <a:cxn ang="0">
                      <a:pos x="T2" y="T3"/>
                    </a:cxn>
                    <a:cxn ang="0">
                      <a:pos x="T4" y="T5"/>
                    </a:cxn>
                    <a:cxn ang="0">
                      <a:pos x="T6" y="T7"/>
                    </a:cxn>
                    <a:cxn ang="0">
                      <a:pos x="T8" y="T9"/>
                    </a:cxn>
                    <a:cxn ang="0">
                      <a:pos x="T10" y="T11"/>
                    </a:cxn>
                  </a:cxnLst>
                  <a:rect l="0" t="0" r="r" b="b"/>
                  <a:pathLst>
                    <a:path w="13" h="16">
                      <a:moveTo>
                        <a:pt x="7" y="10"/>
                      </a:moveTo>
                      <a:cubicBezTo>
                        <a:pt x="2" y="9"/>
                        <a:pt x="0" y="4"/>
                        <a:pt x="1" y="0"/>
                      </a:cubicBezTo>
                      <a:cubicBezTo>
                        <a:pt x="4" y="1"/>
                        <a:pt x="13" y="11"/>
                        <a:pt x="13" y="13"/>
                      </a:cubicBezTo>
                      <a:cubicBezTo>
                        <a:pt x="13" y="14"/>
                        <a:pt x="11" y="16"/>
                        <a:pt x="10" y="16"/>
                      </a:cubicBezTo>
                      <a:cubicBezTo>
                        <a:pt x="9" y="16"/>
                        <a:pt x="7" y="15"/>
                        <a:pt x="7" y="13"/>
                      </a:cubicBezTo>
                      <a:cubicBezTo>
                        <a:pt x="7" y="12"/>
                        <a:pt x="7" y="11"/>
                        <a:pt x="7" y="10"/>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9" name="Freeform 13">
                  <a:extLst>
                    <a:ext uri="{FF2B5EF4-FFF2-40B4-BE49-F238E27FC236}">
                      <a16:creationId xmlns:a16="http://schemas.microsoft.com/office/drawing/2014/main" id="{366A599F-AC7A-4623-9176-166C09A1D43D}"/>
                    </a:ext>
                  </a:extLst>
                </p:cNvPr>
                <p:cNvSpPr>
                  <a:spLocks/>
                </p:cNvSpPr>
                <p:nvPr/>
              </p:nvSpPr>
              <p:spPr bwMode="auto">
                <a:xfrm>
                  <a:off x="12391341" y="-3118423"/>
                  <a:ext cx="22225" cy="33338"/>
                </a:xfrm>
                <a:custGeom>
                  <a:avLst/>
                  <a:gdLst>
                    <a:gd name="T0" fmla="*/ 7 w 7"/>
                    <a:gd name="T1" fmla="*/ 7 h 10"/>
                    <a:gd name="T2" fmla="*/ 7 w 7"/>
                    <a:gd name="T3" fmla="*/ 10 h 10"/>
                    <a:gd name="T4" fmla="*/ 0 w 7"/>
                    <a:gd name="T5" fmla="*/ 0 h 10"/>
                    <a:gd name="T6" fmla="*/ 7 w 7"/>
                    <a:gd name="T7" fmla="*/ 7 h 10"/>
                  </a:gdLst>
                  <a:ahLst/>
                  <a:cxnLst>
                    <a:cxn ang="0">
                      <a:pos x="T0" y="T1"/>
                    </a:cxn>
                    <a:cxn ang="0">
                      <a:pos x="T2" y="T3"/>
                    </a:cxn>
                    <a:cxn ang="0">
                      <a:pos x="T4" y="T5"/>
                    </a:cxn>
                    <a:cxn ang="0">
                      <a:pos x="T6" y="T7"/>
                    </a:cxn>
                  </a:cxnLst>
                  <a:rect l="0" t="0" r="r" b="b"/>
                  <a:pathLst>
                    <a:path w="7" h="10">
                      <a:moveTo>
                        <a:pt x="7" y="7"/>
                      </a:moveTo>
                      <a:cubicBezTo>
                        <a:pt x="7" y="8"/>
                        <a:pt x="7" y="9"/>
                        <a:pt x="7" y="10"/>
                      </a:cubicBezTo>
                      <a:cubicBezTo>
                        <a:pt x="3" y="10"/>
                        <a:pt x="0" y="3"/>
                        <a:pt x="0" y="0"/>
                      </a:cubicBezTo>
                      <a:cubicBezTo>
                        <a:pt x="4" y="2"/>
                        <a:pt x="7" y="3"/>
                        <a:pt x="7" y="7"/>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0" name="Freeform 14">
                  <a:extLst>
                    <a:ext uri="{FF2B5EF4-FFF2-40B4-BE49-F238E27FC236}">
                      <a16:creationId xmlns:a16="http://schemas.microsoft.com/office/drawing/2014/main" id="{A025D2B3-4925-4027-BCD4-96CC3477277D}"/>
                    </a:ext>
                  </a:extLst>
                </p:cNvPr>
                <p:cNvSpPr>
                  <a:spLocks/>
                </p:cNvSpPr>
                <p:nvPr/>
              </p:nvSpPr>
              <p:spPr bwMode="auto">
                <a:xfrm>
                  <a:off x="12326253" y="-3140649"/>
                  <a:ext cx="49213" cy="22225"/>
                </a:xfrm>
                <a:custGeom>
                  <a:avLst/>
                  <a:gdLst>
                    <a:gd name="T0" fmla="*/ 15 w 15"/>
                    <a:gd name="T1" fmla="*/ 6 h 7"/>
                    <a:gd name="T2" fmla="*/ 13 w 15"/>
                    <a:gd name="T3" fmla="*/ 7 h 7"/>
                    <a:gd name="T4" fmla="*/ 0 w 15"/>
                    <a:gd name="T5" fmla="*/ 0 h 7"/>
                    <a:gd name="T6" fmla="*/ 15 w 15"/>
                    <a:gd name="T7" fmla="*/ 6 h 7"/>
                  </a:gdLst>
                  <a:ahLst/>
                  <a:cxnLst>
                    <a:cxn ang="0">
                      <a:pos x="T0" y="T1"/>
                    </a:cxn>
                    <a:cxn ang="0">
                      <a:pos x="T2" y="T3"/>
                    </a:cxn>
                    <a:cxn ang="0">
                      <a:pos x="T4" y="T5"/>
                    </a:cxn>
                    <a:cxn ang="0">
                      <a:pos x="T6" y="T7"/>
                    </a:cxn>
                  </a:cxnLst>
                  <a:rect l="0" t="0" r="r" b="b"/>
                  <a:pathLst>
                    <a:path w="15" h="7">
                      <a:moveTo>
                        <a:pt x="15" y="6"/>
                      </a:moveTo>
                      <a:cubicBezTo>
                        <a:pt x="15" y="6"/>
                        <a:pt x="13" y="7"/>
                        <a:pt x="13" y="7"/>
                      </a:cubicBezTo>
                      <a:cubicBezTo>
                        <a:pt x="7" y="7"/>
                        <a:pt x="0" y="5"/>
                        <a:pt x="0" y="0"/>
                      </a:cubicBezTo>
                      <a:cubicBezTo>
                        <a:pt x="7" y="0"/>
                        <a:pt x="12" y="2"/>
                        <a:pt x="15" y="6"/>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1" name="Freeform 15">
                  <a:extLst>
                    <a:ext uri="{FF2B5EF4-FFF2-40B4-BE49-F238E27FC236}">
                      <a16:creationId xmlns:a16="http://schemas.microsoft.com/office/drawing/2014/main" id="{0A3ACD5A-B4AE-46A9-A3A8-CCA1BEA3F54C}"/>
                    </a:ext>
                  </a:extLst>
                </p:cNvPr>
                <p:cNvSpPr>
                  <a:spLocks/>
                </p:cNvSpPr>
                <p:nvPr/>
              </p:nvSpPr>
              <p:spPr bwMode="auto">
                <a:xfrm>
                  <a:off x="12332603" y="-3199386"/>
                  <a:ext cx="46038" cy="49213"/>
                </a:xfrm>
                <a:custGeom>
                  <a:avLst/>
                  <a:gdLst>
                    <a:gd name="T0" fmla="*/ 14 w 14"/>
                    <a:gd name="T1" fmla="*/ 15 h 15"/>
                    <a:gd name="T2" fmla="*/ 0 w 14"/>
                    <a:gd name="T3" fmla="*/ 0 h 15"/>
                    <a:gd name="T4" fmla="*/ 14 w 14"/>
                    <a:gd name="T5" fmla="*/ 15 h 15"/>
                  </a:gdLst>
                  <a:ahLst/>
                  <a:cxnLst>
                    <a:cxn ang="0">
                      <a:pos x="T0" y="T1"/>
                    </a:cxn>
                    <a:cxn ang="0">
                      <a:pos x="T2" y="T3"/>
                    </a:cxn>
                    <a:cxn ang="0">
                      <a:pos x="T4" y="T5"/>
                    </a:cxn>
                  </a:cxnLst>
                  <a:rect l="0" t="0" r="r" b="b"/>
                  <a:pathLst>
                    <a:path w="14" h="15">
                      <a:moveTo>
                        <a:pt x="14" y="15"/>
                      </a:moveTo>
                      <a:cubicBezTo>
                        <a:pt x="9" y="15"/>
                        <a:pt x="1" y="4"/>
                        <a:pt x="0" y="0"/>
                      </a:cubicBezTo>
                      <a:cubicBezTo>
                        <a:pt x="7" y="4"/>
                        <a:pt x="11" y="8"/>
                        <a:pt x="14" y="15"/>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2" name="Freeform 16">
                  <a:extLst>
                    <a:ext uri="{FF2B5EF4-FFF2-40B4-BE49-F238E27FC236}">
                      <a16:creationId xmlns:a16="http://schemas.microsoft.com/office/drawing/2014/main" id="{FFE1E247-1967-4639-AC3C-720C29F45967}"/>
                    </a:ext>
                  </a:extLst>
                </p:cNvPr>
                <p:cNvSpPr>
                  <a:spLocks/>
                </p:cNvSpPr>
                <p:nvPr/>
              </p:nvSpPr>
              <p:spPr bwMode="auto">
                <a:xfrm>
                  <a:off x="12245290" y="-3234312"/>
                  <a:ext cx="57150" cy="31750"/>
                </a:xfrm>
                <a:custGeom>
                  <a:avLst/>
                  <a:gdLst>
                    <a:gd name="T0" fmla="*/ 2 w 18"/>
                    <a:gd name="T1" fmla="*/ 0 h 10"/>
                    <a:gd name="T2" fmla="*/ 18 w 18"/>
                    <a:gd name="T3" fmla="*/ 9 h 10"/>
                    <a:gd name="T4" fmla="*/ 14 w 18"/>
                    <a:gd name="T5" fmla="*/ 10 h 10"/>
                    <a:gd name="T6" fmla="*/ 0 w 18"/>
                    <a:gd name="T7" fmla="*/ 2 h 10"/>
                    <a:gd name="T8" fmla="*/ 1 w 18"/>
                    <a:gd name="T9" fmla="*/ 2 h 10"/>
                    <a:gd name="T10" fmla="*/ 2 w 18"/>
                    <a:gd name="T11" fmla="*/ 0 h 10"/>
                  </a:gdLst>
                  <a:ahLst/>
                  <a:cxnLst>
                    <a:cxn ang="0">
                      <a:pos x="T0" y="T1"/>
                    </a:cxn>
                    <a:cxn ang="0">
                      <a:pos x="T2" y="T3"/>
                    </a:cxn>
                    <a:cxn ang="0">
                      <a:pos x="T4" y="T5"/>
                    </a:cxn>
                    <a:cxn ang="0">
                      <a:pos x="T6" y="T7"/>
                    </a:cxn>
                    <a:cxn ang="0">
                      <a:pos x="T8" y="T9"/>
                    </a:cxn>
                    <a:cxn ang="0">
                      <a:pos x="T10" y="T11"/>
                    </a:cxn>
                  </a:cxnLst>
                  <a:rect l="0" t="0" r="r" b="b"/>
                  <a:pathLst>
                    <a:path w="18" h="10">
                      <a:moveTo>
                        <a:pt x="2" y="0"/>
                      </a:moveTo>
                      <a:cubicBezTo>
                        <a:pt x="6" y="3"/>
                        <a:pt x="15" y="5"/>
                        <a:pt x="18" y="9"/>
                      </a:cubicBezTo>
                      <a:cubicBezTo>
                        <a:pt x="17" y="10"/>
                        <a:pt x="15" y="10"/>
                        <a:pt x="14" y="10"/>
                      </a:cubicBezTo>
                      <a:cubicBezTo>
                        <a:pt x="10" y="10"/>
                        <a:pt x="0" y="7"/>
                        <a:pt x="0" y="2"/>
                      </a:cubicBezTo>
                      <a:cubicBezTo>
                        <a:pt x="1" y="2"/>
                        <a:pt x="1" y="2"/>
                        <a:pt x="1" y="2"/>
                      </a:cubicBezTo>
                      <a:lnTo>
                        <a:pt x="2" y="0"/>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3" name="Freeform 17">
                  <a:extLst>
                    <a:ext uri="{FF2B5EF4-FFF2-40B4-BE49-F238E27FC236}">
                      <a16:creationId xmlns:a16="http://schemas.microsoft.com/office/drawing/2014/main" id="{C23F5095-989D-4F21-A7F5-DB9681A97F2D}"/>
                    </a:ext>
                  </a:extLst>
                </p:cNvPr>
                <p:cNvSpPr>
                  <a:spLocks/>
                </p:cNvSpPr>
                <p:nvPr/>
              </p:nvSpPr>
              <p:spPr bwMode="auto">
                <a:xfrm>
                  <a:off x="12178614" y="-3270824"/>
                  <a:ext cx="33338" cy="19050"/>
                </a:xfrm>
                <a:custGeom>
                  <a:avLst/>
                  <a:gdLst>
                    <a:gd name="T0" fmla="*/ 0 w 10"/>
                    <a:gd name="T1" fmla="*/ 0 h 6"/>
                    <a:gd name="T2" fmla="*/ 10 w 10"/>
                    <a:gd name="T3" fmla="*/ 6 h 6"/>
                    <a:gd name="T4" fmla="*/ 6 w 10"/>
                    <a:gd name="T5" fmla="*/ 6 h 6"/>
                    <a:gd name="T6" fmla="*/ 0 w 10"/>
                    <a:gd name="T7" fmla="*/ 2 h 6"/>
                    <a:gd name="T8" fmla="*/ 2 w 10"/>
                    <a:gd name="T9" fmla="*/ 2 h 6"/>
                    <a:gd name="T10" fmla="*/ 0 w 10"/>
                    <a:gd name="T11" fmla="*/ 0 h 6"/>
                  </a:gdLst>
                  <a:ahLst/>
                  <a:cxnLst>
                    <a:cxn ang="0">
                      <a:pos x="T0" y="T1"/>
                    </a:cxn>
                    <a:cxn ang="0">
                      <a:pos x="T2" y="T3"/>
                    </a:cxn>
                    <a:cxn ang="0">
                      <a:pos x="T4" y="T5"/>
                    </a:cxn>
                    <a:cxn ang="0">
                      <a:pos x="T6" y="T7"/>
                    </a:cxn>
                    <a:cxn ang="0">
                      <a:pos x="T8" y="T9"/>
                    </a:cxn>
                    <a:cxn ang="0">
                      <a:pos x="T10" y="T11"/>
                    </a:cxn>
                  </a:cxnLst>
                  <a:rect l="0" t="0" r="r" b="b"/>
                  <a:pathLst>
                    <a:path w="10" h="6">
                      <a:moveTo>
                        <a:pt x="0" y="0"/>
                      </a:moveTo>
                      <a:cubicBezTo>
                        <a:pt x="5" y="4"/>
                        <a:pt x="8" y="2"/>
                        <a:pt x="10" y="6"/>
                      </a:cubicBezTo>
                      <a:cubicBezTo>
                        <a:pt x="6" y="6"/>
                        <a:pt x="6" y="6"/>
                        <a:pt x="6" y="6"/>
                      </a:cubicBezTo>
                      <a:cubicBezTo>
                        <a:pt x="0" y="2"/>
                        <a:pt x="0" y="2"/>
                        <a:pt x="0" y="2"/>
                      </a:cubicBezTo>
                      <a:cubicBezTo>
                        <a:pt x="0" y="2"/>
                        <a:pt x="2" y="2"/>
                        <a:pt x="2" y="2"/>
                      </a:cubicBezTo>
                      <a:lnTo>
                        <a:pt x="0" y="0"/>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4" name="Freeform 18">
                  <a:extLst>
                    <a:ext uri="{FF2B5EF4-FFF2-40B4-BE49-F238E27FC236}">
                      <a16:creationId xmlns:a16="http://schemas.microsoft.com/office/drawing/2014/main" id="{2FE34EE4-7E73-43FC-8F11-D140DCDBFD9D}"/>
                    </a:ext>
                  </a:extLst>
                </p:cNvPr>
                <p:cNvSpPr>
                  <a:spLocks/>
                </p:cNvSpPr>
                <p:nvPr/>
              </p:nvSpPr>
              <p:spPr bwMode="auto">
                <a:xfrm>
                  <a:off x="11670610" y="-1742051"/>
                  <a:ext cx="163514" cy="163514"/>
                </a:xfrm>
                <a:custGeom>
                  <a:avLst/>
                  <a:gdLst>
                    <a:gd name="T0" fmla="*/ 25 w 50"/>
                    <a:gd name="T1" fmla="*/ 7 h 50"/>
                    <a:gd name="T2" fmla="*/ 45 w 50"/>
                    <a:gd name="T3" fmla="*/ 3 h 50"/>
                    <a:gd name="T4" fmla="*/ 50 w 50"/>
                    <a:gd name="T5" fmla="*/ 16 h 50"/>
                    <a:gd name="T6" fmla="*/ 29 w 50"/>
                    <a:gd name="T7" fmla="*/ 50 h 50"/>
                    <a:gd name="T8" fmla="*/ 0 w 50"/>
                    <a:gd name="T9" fmla="*/ 7 h 50"/>
                    <a:gd name="T10" fmla="*/ 25 w 50"/>
                    <a:gd name="T11" fmla="*/ 7 h 50"/>
                  </a:gdLst>
                  <a:ahLst/>
                  <a:cxnLst>
                    <a:cxn ang="0">
                      <a:pos x="T0" y="T1"/>
                    </a:cxn>
                    <a:cxn ang="0">
                      <a:pos x="T2" y="T3"/>
                    </a:cxn>
                    <a:cxn ang="0">
                      <a:pos x="T4" y="T5"/>
                    </a:cxn>
                    <a:cxn ang="0">
                      <a:pos x="T6" y="T7"/>
                    </a:cxn>
                    <a:cxn ang="0">
                      <a:pos x="T8" y="T9"/>
                    </a:cxn>
                    <a:cxn ang="0">
                      <a:pos x="T10" y="T11"/>
                    </a:cxn>
                  </a:cxnLst>
                  <a:rect l="0" t="0" r="r" b="b"/>
                  <a:pathLst>
                    <a:path w="50" h="50">
                      <a:moveTo>
                        <a:pt x="25" y="7"/>
                      </a:moveTo>
                      <a:cubicBezTo>
                        <a:pt x="31" y="7"/>
                        <a:pt x="39" y="5"/>
                        <a:pt x="45" y="3"/>
                      </a:cubicBezTo>
                      <a:cubicBezTo>
                        <a:pt x="46" y="8"/>
                        <a:pt x="50" y="11"/>
                        <a:pt x="50" y="16"/>
                      </a:cubicBezTo>
                      <a:cubicBezTo>
                        <a:pt x="50" y="26"/>
                        <a:pt x="38" y="50"/>
                        <a:pt x="29" y="50"/>
                      </a:cubicBezTo>
                      <a:cubicBezTo>
                        <a:pt x="15" y="50"/>
                        <a:pt x="0" y="17"/>
                        <a:pt x="0" y="7"/>
                      </a:cubicBezTo>
                      <a:cubicBezTo>
                        <a:pt x="0" y="0"/>
                        <a:pt x="25" y="7"/>
                        <a:pt x="25" y="7"/>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5" name="Freeform 19">
                  <a:extLst>
                    <a:ext uri="{FF2B5EF4-FFF2-40B4-BE49-F238E27FC236}">
                      <a16:creationId xmlns:a16="http://schemas.microsoft.com/office/drawing/2014/main" id="{35F7632D-018F-4A8A-BC59-D909614D5C9B}"/>
                    </a:ext>
                  </a:extLst>
                </p:cNvPr>
                <p:cNvSpPr>
                  <a:spLocks/>
                </p:cNvSpPr>
                <p:nvPr/>
              </p:nvSpPr>
              <p:spPr bwMode="auto">
                <a:xfrm>
                  <a:off x="11811899" y="-1770626"/>
                  <a:ext cx="19050" cy="22225"/>
                </a:xfrm>
                <a:custGeom>
                  <a:avLst/>
                  <a:gdLst>
                    <a:gd name="T0" fmla="*/ 6 w 6"/>
                    <a:gd name="T1" fmla="*/ 0 h 7"/>
                    <a:gd name="T2" fmla="*/ 5 w 6"/>
                    <a:gd name="T3" fmla="*/ 7 h 7"/>
                    <a:gd name="T4" fmla="*/ 0 w 6"/>
                    <a:gd name="T5" fmla="*/ 0 h 7"/>
                    <a:gd name="T6" fmla="*/ 6 w 6"/>
                    <a:gd name="T7" fmla="*/ 0 h 7"/>
                  </a:gdLst>
                  <a:ahLst/>
                  <a:cxnLst>
                    <a:cxn ang="0">
                      <a:pos x="T0" y="T1"/>
                    </a:cxn>
                    <a:cxn ang="0">
                      <a:pos x="T2" y="T3"/>
                    </a:cxn>
                    <a:cxn ang="0">
                      <a:pos x="T4" y="T5"/>
                    </a:cxn>
                    <a:cxn ang="0">
                      <a:pos x="T6" y="T7"/>
                    </a:cxn>
                  </a:cxnLst>
                  <a:rect l="0" t="0" r="r" b="b"/>
                  <a:pathLst>
                    <a:path w="6" h="7">
                      <a:moveTo>
                        <a:pt x="6" y="0"/>
                      </a:moveTo>
                      <a:cubicBezTo>
                        <a:pt x="6" y="4"/>
                        <a:pt x="5" y="5"/>
                        <a:pt x="5" y="7"/>
                      </a:cubicBezTo>
                      <a:cubicBezTo>
                        <a:pt x="1" y="6"/>
                        <a:pt x="0" y="3"/>
                        <a:pt x="0" y="0"/>
                      </a:cubicBezTo>
                      <a:cubicBezTo>
                        <a:pt x="2" y="0"/>
                        <a:pt x="5" y="0"/>
                        <a:pt x="6" y="0"/>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6" name="Freeform 20">
                  <a:extLst>
                    <a:ext uri="{FF2B5EF4-FFF2-40B4-BE49-F238E27FC236}">
                      <a16:creationId xmlns:a16="http://schemas.microsoft.com/office/drawing/2014/main" id="{BDAD740E-34AF-4189-BE9C-BFA90322EF18}"/>
                    </a:ext>
                  </a:extLst>
                </p:cNvPr>
                <p:cNvSpPr>
                  <a:spLocks/>
                </p:cNvSpPr>
                <p:nvPr/>
              </p:nvSpPr>
              <p:spPr bwMode="auto">
                <a:xfrm>
                  <a:off x="10357736" y="-3088261"/>
                  <a:ext cx="1690702" cy="1277947"/>
                </a:xfrm>
                <a:custGeom>
                  <a:avLst/>
                  <a:gdLst>
                    <a:gd name="T0" fmla="*/ 519 w 519"/>
                    <a:gd name="T1" fmla="*/ 238 h 392"/>
                    <a:gd name="T2" fmla="*/ 512 w 519"/>
                    <a:gd name="T3" fmla="*/ 279 h 392"/>
                    <a:gd name="T4" fmla="*/ 488 w 519"/>
                    <a:gd name="T5" fmla="*/ 320 h 392"/>
                    <a:gd name="T6" fmla="*/ 475 w 519"/>
                    <a:gd name="T7" fmla="*/ 359 h 392"/>
                    <a:gd name="T8" fmla="*/ 407 w 519"/>
                    <a:gd name="T9" fmla="*/ 379 h 392"/>
                    <a:gd name="T10" fmla="*/ 342 w 519"/>
                    <a:gd name="T11" fmla="*/ 358 h 392"/>
                    <a:gd name="T12" fmla="*/ 336 w 519"/>
                    <a:gd name="T13" fmla="*/ 338 h 392"/>
                    <a:gd name="T14" fmla="*/ 321 w 519"/>
                    <a:gd name="T15" fmla="*/ 341 h 392"/>
                    <a:gd name="T16" fmla="*/ 320 w 519"/>
                    <a:gd name="T17" fmla="*/ 322 h 392"/>
                    <a:gd name="T18" fmla="*/ 308 w 519"/>
                    <a:gd name="T19" fmla="*/ 337 h 392"/>
                    <a:gd name="T20" fmla="*/ 316 w 519"/>
                    <a:gd name="T21" fmla="*/ 300 h 392"/>
                    <a:gd name="T22" fmla="*/ 284 w 519"/>
                    <a:gd name="T23" fmla="*/ 323 h 392"/>
                    <a:gd name="T24" fmla="*/ 218 w 519"/>
                    <a:gd name="T25" fmla="*/ 283 h 392"/>
                    <a:gd name="T26" fmla="*/ 134 w 519"/>
                    <a:gd name="T27" fmla="*/ 316 h 392"/>
                    <a:gd name="T28" fmla="*/ 94 w 519"/>
                    <a:gd name="T29" fmla="*/ 319 h 392"/>
                    <a:gd name="T30" fmla="*/ 22 w 519"/>
                    <a:gd name="T31" fmla="*/ 318 h 392"/>
                    <a:gd name="T32" fmla="*/ 23 w 519"/>
                    <a:gd name="T33" fmla="*/ 269 h 392"/>
                    <a:gd name="T34" fmla="*/ 2 w 519"/>
                    <a:gd name="T35" fmla="*/ 209 h 392"/>
                    <a:gd name="T36" fmla="*/ 9 w 519"/>
                    <a:gd name="T37" fmla="*/ 209 h 392"/>
                    <a:gd name="T38" fmla="*/ 3 w 519"/>
                    <a:gd name="T39" fmla="*/ 180 h 392"/>
                    <a:gd name="T40" fmla="*/ 8 w 519"/>
                    <a:gd name="T41" fmla="*/ 149 h 392"/>
                    <a:gd name="T42" fmla="*/ 32 w 519"/>
                    <a:gd name="T43" fmla="*/ 136 h 392"/>
                    <a:gd name="T44" fmla="*/ 116 w 519"/>
                    <a:gd name="T45" fmla="*/ 98 h 392"/>
                    <a:gd name="T46" fmla="*/ 122 w 519"/>
                    <a:gd name="T47" fmla="*/ 79 h 392"/>
                    <a:gd name="T48" fmla="*/ 134 w 519"/>
                    <a:gd name="T49" fmla="*/ 73 h 392"/>
                    <a:gd name="T50" fmla="*/ 153 w 519"/>
                    <a:gd name="T51" fmla="*/ 52 h 392"/>
                    <a:gd name="T52" fmla="*/ 190 w 519"/>
                    <a:gd name="T53" fmla="*/ 60 h 392"/>
                    <a:gd name="T54" fmla="*/ 207 w 519"/>
                    <a:gd name="T55" fmla="*/ 58 h 392"/>
                    <a:gd name="T56" fmla="*/ 215 w 519"/>
                    <a:gd name="T57" fmla="*/ 31 h 392"/>
                    <a:gd name="T58" fmla="*/ 249 w 519"/>
                    <a:gd name="T59" fmla="*/ 18 h 392"/>
                    <a:gd name="T60" fmla="*/ 282 w 519"/>
                    <a:gd name="T61" fmla="*/ 20 h 392"/>
                    <a:gd name="T62" fmla="*/ 303 w 519"/>
                    <a:gd name="T63" fmla="*/ 25 h 392"/>
                    <a:gd name="T64" fmla="*/ 287 w 519"/>
                    <a:gd name="T65" fmla="*/ 56 h 392"/>
                    <a:gd name="T66" fmla="*/ 301 w 519"/>
                    <a:gd name="T67" fmla="*/ 70 h 392"/>
                    <a:gd name="T68" fmla="*/ 348 w 519"/>
                    <a:gd name="T69" fmla="*/ 93 h 392"/>
                    <a:gd name="T70" fmla="*/ 367 w 519"/>
                    <a:gd name="T71" fmla="*/ 15 h 392"/>
                    <a:gd name="T72" fmla="*/ 390 w 519"/>
                    <a:gd name="T73" fmla="*/ 29 h 392"/>
                    <a:gd name="T74" fmla="*/ 409 w 519"/>
                    <a:gd name="T75" fmla="*/ 52 h 392"/>
                    <a:gd name="T76" fmla="*/ 428 w 519"/>
                    <a:gd name="T77" fmla="*/ 107 h 392"/>
                    <a:gd name="T78" fmla="*/ 467 w 519"/>
                    <a:gd name="T79" fmla="*/ 149 h 392"/>
                    <a:gd name="T80" fmla="*/ 508 w 519"/>
                    <a:gd name="T81" fmla="*/ 19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9" h="392">
                      <a:moveTo>
                        <a:pt x="507" y="191"/>
                      </a:moveTo>
                      <a:cubicBezTo>
                        <a:pt x="514" y="200"/>
                        <a:pt x="519" y="225"/>
                        <a:pt x="519" y="238"/>
                      </a:cubicBezTo>
                      <a:cubicBezTo>
                        <a:pt x="519" y="248"/>
                        <a:pt x="516" y="262"/>
                        <a:pt x="512" y="266"/>
                      </a:cubicBezTo>
                      <a:cubicBezTo>
                        <a:pt x="512" y="279"/>
                        <a:pt x="512" y="279"/>
                        <a:pt x="512" y="279"/>
                      </a:cubicBezTo>
                      <a:cubicBezTo>
                        <a:pt x="510" y="283"/>
                        <a:pt x="511" y="284"/>
                        <a:pt x="509" y="288"/>
                      </a:cubicBezTo>
                      <a:cubicBezTo>
                        <a:pt x="501" y="301"/>
                        <a:pt x="493" y="305"/>
                        <a:pt x="488" y="320"/>
                      </a:cubicBezTo>
                      <a:cubicBezTo>
                        <a:pt x="485" y="330"/>
                        <a:pt x="475" y="344"/>
                        <a:pt x="475" y="360"/>
                      </a:cubicBezTo>
                      <a:cubicBezTo>
                        <a:pt x="475" y="359"/>
                        <a:pt x="475" y="359"/>
                        <a:pt x="475" y="359"/>
                      </a:cubicBezTo>
                      <a:cubicBezTo>
                        <a:pt x="470" y="380"/>
                        <a:pt x="433" y="371"/>
                        <a:pt x="430" y="392"/>
                      </a:cubicBezTo>
                      <a:cubicBezTo>
                        <a:pt x="426" y="392"/>
                        <a:pt x="407" y="381"/>
                        <a:pt x="407" y="379"/>
                      </a:cubicBezTo>
                      <a:cubicBezTo>
                        <a:pt x="397" y="380"/>
                        <a:pt x="400" y="389"/>
                        <a:pt x="389" y="389"/>
                      </a:cubicBezTo>
                      <a:cubicBezTo>
                        <a:pt x="371" y="389"/>
                        <a:pt x="342" y="377"/>
                        <a:pt x="342" y="358"/>
                      </a:cubicBezTo>
                      <a:cubicBezTo>
                        <a:pt x="342" y="352"/>
                        <a:pt x="337" y="346"/>
                        <a:pt x="336" y="340"/>
                      </a:cubicBezTo>
                      <a:cubicBezTo>
                        <a:pt x="336" y="340"/>
                        <a:pt x="336" y="339"/>
                        <a:pt x="336" y="338"/>
                      </a:cubicBezTo>
                      <a:cubicBezTo>
                        <a:pt x="333" y="340"/>
                        <a:pt x="330" y="340"/>
                        <a:pt x="327" y="341"/>
                      </a:cubicBezTo>
                      <a:cubicBezTo>
                        <a:pt x="321" y="341"/>
                        <a:pt x="321" y="341"/>
                        <a:pt x="321" y="341"/>
                      </a:cubicBezTo>
                      <a:cubicBezTo>
                        <a:pt x="323" y="339"/>
                        <a:pt x="324" y="336"/>
                        <a:pt x="324" y="331"/>
                      </a:cubicBezTo>
                      <a:cubicBezTo>
                        <a:pt x="324" y="326"/>
                        <a:pt x="322" y="324"/>
                        <a:pt x="320" y="322"/>
                      </a:cubicBezTo>
                      <a:cubicBezTo>
                        <a:pt x="320" y="324"/>
                        <a:pt x="319" y="325"/>
                        <a:pt x="319" y="327"/>
                      </a:cubicBezTo>
                      <a:cubicBezTo>
                        <a:pt x="315" y="329"/>
                        <a:pt x="314" y="337"/>
                        <a:pt x="308" y="337"/>
                      </a:cubicBezTo>
                      <a:cubicBezTo>
                        <a:pt x="305" y="337"/>
                        <a:pt x="303" y="335"/>
                        <a:pt x="303" y="332"/>
                      </a:cubicBezTo>
                      <a:cubicBezTo>
                        <a:pt x="314" y="330"/>
                        <a:pt x="317" y="307"/>
                        <a:pt x="316" y="300"/>
                      </a:cubicBezTo>
                      <a:cubicBezTo>
                        <a:pt x="308" y="308"/>
                        <a:pt x="297" y="331"/>
                        <a:pt x="287" y="331"/>
                      </a:cubicBezTo>
                      <a:cubicBezTo>
                        <a:pt x="282" y="331"/>
                        <a:pt x="284" y="323"/>
                        <a:pt x="284" y="323"/>
                      </a:cubicBezTo>
                      <a:cubicBezTo>
                        <a:pt x="281" y="323"/>
                        <a:pt x="271" y="301"/>
                        <a:pt x="267" y="296"/>
                      </a:cubicBezTo>
                      <a:cubicBezTo>
                        <a:pt x="260" y="287"/>
                        <a:pt x="233" y="283"/>
                        <a:pt x="218" y="283"/>
                      </a:cubicBezTo>
                      <a:cubicBezTo>
                        <a:pt x="202" y="283"/>
                        <a:pt x="199" y="290"/>
                        <a:pt x="189" y="293"/>
                      </a:cubicBezTo>
                      <a:cubicBezTo>
                        <a:pt x="166" y="301"/>
                        <a:pt x="138" y="293"/>
                        <a:pt x="134" y="316"/>
                      </a:cubicBezTo>
                      <a:cubicBezTo>
                        <a:pt x="125" y="316"/>
                        <a:pt x="117" y="319"/>
                        <a:pt x="107" y="319"/>
                      </a:cubicBezTo>
                      <a:cubicBezTo>
                        <a:pt x="100" y="315"/>
                        <a:pt x="100" y="319"/>
                        <a:pt x="94" y="319"/>
                      </a:cubicBezTo>
                      <a:cubicBezTo>
                        <a:pt x="78" y="319"/>
                        <a:pt x="72" y="334"/>
                        <a:pt x="51" y="334"/>
                      </a:cubicBezTo>
                      <a:cubicBezTo>
                        <a:pt x="44" y="334"/>
                        <a:pt x="22" y="324"/>
                        <a:pt x="22" y="318"/>
                      </a:cubicBezTo>
                      <a:cubicBezTo>
                        <a:pt x="22" y="311"/>
                        <a:pt x="32" y="308"/>
                        <a:pt x="32" y="298"/>
                      </a:cubicBezTo>
                      <a:cubicBezTo>
                        <a:pt x="32" y="284"/>
                        <a:pt x="26" y="277"/>
                        <a:pt x="23" y="269"/>
                      </a:cubicBezTo>
                      <a:cubicBezTo>
                        <a:pt x="18" y="249"/>
                        <a:pt x="17" y="243"/>
                        <a:pt x="11" y="225"/>
                      </a:cubicBezTo>
                      <a:cubicBezTo>
                        <a:pt x="9" y="219"/>
                        <a:pt x="0" y="216"/>
                        <a:pt x="2" y="209"/>
                      </a:cubicBezTo>
                      <a:cubicBezTo>
                        <a:pt x="3" y="208"/>
                        <a:pt x="3" y="206"/>
                        <a:pt x="4" y="204"/>
                      </a:cubicBezTo>
                      <a:cubicBezTo>
                        <a:pt x="5" y="206"/>
                        <a:pt x="7" y="208"/>
                        <a:pt x="9" y="209"/>
                      </a:cubicBezTo>
                      <a:cubicBezTo>
                        <a:pt x="10" y="208"/>
                        <a:pt x="9" y="206"/>
                        <a:pt x="9" y="204"/>
                      </a:cubicBezTo>
                      <a:cubicBezTo>
                        <a:pt x="9" y="197"/>
                        <a:pt x="3" y="191"/>
                        <a:pt x="3" y="180"/>
                      </a:cubicBezTo>
                      <a:cubicBezTo>
                        <a:pt x="3" y="167"/>
                        <a:pt x="3" y="166"/>
                        <a:pt x="3" y="154"/>
                      </a:cubicBezTo>
                      <a:cubicBezTo>
                        <a:pt x="3" y="150"/>
                        <a:pt x="6" y="149"/>
                        <a:pt x="8" y="149"/>
                      </a:cubicBezTo>
                      <a:cubicBezTo>
                        <a:pt x="9" y="150"/>
                        <a:pt x="9" y="152"/>
                        <a:pt x="9" y="153"/>
                      </a:cubicBezTo>
                      <a:cubicBezTo>
                        <a:pt x="17" y="152"/>
                        <a:pt x="27" y="141"/>
                        <a:pt x="32" y="136"/>
                      </a:cubicBezTo>
                      <a:cubicBezTo>
                        <a:pt x="38" y="131"/>
                        <a:pt x="54" y="130"/>
                        <a:pt x="63" y="128"/>
                      </a:cubicBezTo>
                      <a:cubicBezTo>
                        <a:pt x="79" y="126"/>
                        <a:pt x="116" y="113"/>
                        <a:pt x="116" y="98"/>
                      </a:cubicBezTo>
                      <a:cubicBezTo>
                        <a:pt x="116" y="95"/>
                        <a:pt x="116" y="93"/>
                        <a:pt x="116" y="90"/>
                      </a:cubicBezTo>
                      <a:cubicBezTo>
                        <a:pt x="116" y="85"/>
                        <a:pt x="117" y="81"/>
                        <a:pt x="122" y="79"/>
                      </a:cubicBezTo>
                      <a:cubicBezTo>
                        <a:pt x="124" y="83"/>
                        <a:pt x="127" y="84"/>
                        <a:pt x="129" y="88"/>
                      </a:cubicBezTo>
                      <a:cubicBezTo>
                        <a:pt x="134" y="84"/>
                        <a:pt x="131" y="78"/>
                        <a:pt x="134" y="73"/>
                      </a:cubicBezTo>
                      <a:cubicBezTo>
                        <a:pt x="137" y="75"/>
                        <a:pt x="139" y="76"/>
                        <a:pt x="143" y="76"/>
                      </a:cubicBezTo>
                      <a:cubicBezTo>
                        <a:pt x="143" y="64"/>
                        <a:pt x="152" y="62"/>
                        <a:pt x="153" y="52"/>
                      </a:cubicBezTo>
                      <a:cubicBezTo>
                        <a:pt x="165" y="52"/>
                        <a:pt x="167" y="43"/>
                        <a:pt x="177" y="43"/>
                      </a:cubicBezTo>
                      <a:cubicBezTo>
                        <a:pt x="185" y="43"/>
                        <a:pt x="189" y="52"/>
                        <a:pt x="190" y="60"/>
                      </a:cubicBezTo>
                      <a:cubicBezTo>
                        <a:pt x="193" y="57"/>
                        <a:pt x="196" y="55"/>
                        <a:pt x="200" y="55"/>
                      </a:cubicBezTo>
                      <a:cubicBezTo>
                        <a:pt x="203" y="55"/>
                        <a:pt x="206" y="58"/>
                        <a:pt x="207" y="58"/>
                      </a:cubicBezTo>
                      <a:cubicBezTo>
                        <a:pt x="210" y="54"/>
                        <a:pt x="208" y="51"/>
                        <a:pt x="208" y="47"/>
                      </a:cubicBezTo>
                      <a:cubicBezTo>
                        <a:pt x="208" y="41"/>
                        <a:pt x="215" y="38"/>
                        <a:pt x="215" y="31"/>
                      </a:cubicBezTo>
                      <a:cubicBezTo>
                        <a:pt x="215" y="25"/>
                        <a:pt x="233" y="21"/>
                        <a:pt x="241" y="21"/>
                      </a:cubicBezTo>
                      <a:cubicBezTo>
                        <a:pt x="244" y="21"/>
                        <a:pt x="248" y="18"/>
                        <a:pt x="249" y="18"/>
                      </a:cubicBezTo>
                      <a:cubicBezTo>
                        <a:pt x="246" y="14"/>
                        <a:pt x="242" y="12"/>
                        <a:pt x="241" y="7"/>
                      </a:cubicBezTo>
                      <a:cubicBezTo>
                        <a:pt x="256" y="14"/>
                        <a:pt x="265" y="20"/>
                        <a:pt x="282" y="20"/>
                      </a:cubicBezTo>
                      <a:cubicBezTo>
                        <a:pt x="287" y="20"/>
                        <a:pt x="289" y="16"/>
                        <a:pt x="294" y="16"/>
                      </a:cubicBezTo>
                      <a:cubicBezTo>
                        <a:pt x="297" y="16"/>
                        <a:pt x="303" y="21"/>
                        <a:pt x="303" y="25"/>
                      </a:cubicBezTo>
                      <a:cubicBezTo>
                        <a:pt x="303" y="30"/>
                        <a:pt x="296" y="31"/>
                        <a:pt x="293" y="34"/>
                      </a:cubicBezTo>
                      <a:cubicBezTo>
                        <a:pt x="287" y="56"/>
                        <a:pt x="287" y="56"/>
                        <a:pt x="287" y="56"/>
                      </a:cubicBezTo>
                      <a:cubicBezTo>
                        <a:pt x="287" y="60"/>
                        <a:pt x="294" y="59"/>
                        <a:pt x="296" y="61"/>
                      </a:cubicBezTo>
                      <a:cubicBezTo>
                        <a:pt x="299" y="62"/>
                        <a:pt x="299" y="69"/>
                        <a:pt x="301" y="70"/>
                      </a:cubicBezTo>
                      <a:cubicBezTo>
                        <a:pt x="313" y="74"/>
                        <a:pt x="320" y="76"/>
                        <a:pt x="331" y="81"/>
                      </a:cubicBezTo>
                      <a:cubicBezTo>
                        <a:pt x="337" y="83"/>
                        <a:pt x="340" y="93"/>
                        <a:pt x="348" y="93"/>
                      </a:cubicBezTo>
                      <a:cubicBezTo>
                        <a:pt x="362" y="93"/>
                        <a:pt x="365" y="66"/>
                        <a:pt x="367" y="56"/>
                      </a:cubicBezTo>
                      <a:cubicBezTo>
                        <a:pt x="367" y="15"/>
                        <a:pt x="367" y="15"/>
                        <a:pt x="367" y="15"/>
                      </a:cubicBezTo>
                      <a:cubicBezTo>
                        <a:pt x="374" y="10"/>
                        <a:pt x="372" y="4"/>
                        <a:pt x="380" y="0"/>
                      </a:cubicBezTo>
                      <a:cubicBezTo>
                        <a:pt x="381" y="12"/>
                        <a:pt x="387" y="20"/>
                        <a:pt x="390" y="29"/>
                      </a:cubicBezTo>
                      <a:cubicBezTo>
                        <a:pt x="392" y="35"/>
                        <a:pt x="389" y="43"/>
                        <a:pt x="394" y="47"/>
                      </a:cubicBezTo>
                      <a:cubicBezTo>
                        <a:pt x="399" y="48"/>
                        <a:pt x="407" y="51"/>
                        <a:pt x="409" y="52"/>
                      </a:cubicBezTo>
                      <a:cubicBezTo>
                        <a:pt x="415" y="56"/>
                        <a:pt x="415" y="70"/>
                        <a:pt x="417" y="77"/>
                      </a:cubicBezTo>
                      <a:cubicBezTo>
                        <a:pt x="421" y="89"/>
                        <a:pt x="425" y="95"/>
                        <a:pt x="428" y="107"/>
                      </a:cubicBezTo>
                      <a:cubicBezTo>
                        <a:pt x="432" y="117"/>
                        <a:pt x="451" y="122"/>
                        <a:pt x="459" y="129"/>
                      </a:cubicBezTo>
                      <a:cubicBezTo>
                        <a:pt x="464" y="135"/>
                        <a:pt x="465" y="143"/>
                        <a:pt x="467" y="149"/>
                      </a:cubicBezTo>
                      <a:cubicBezTo>
                        <a:pt x="469" y="155"/>
                        <a:pt x="476" y="155"/>
                        <a:pt x="482" y="155"/>
                      </a:cubicBezTo>
                      <a:cubicBezTo>
                        <a:pt x="482" y="173"/>
                        <a:pt x="499" y="181"/>
                        <a:pt x="508" y="190"/>
                      </a:cubicBezTo>
                      <a:lnTo>
                        <a:pt x="507" y="191"/>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7" name="Freeform 21">
                  <a:extLst>
                    <a:ext uri="{FF2B5EF4-FFF2-40B4-BE49-F238E27FC236}">
                      <a16:creationId xmlns:a16="http://schemas.microsoft.com/office/drawing/2014/main" id="{BE087CA7-E71A-49B6-B1EB-852BBC1DAB6C}"/>
                    </a:ext>
                  </a:extLst>
                </p:cNvPr>
                <p:cNvSpPr>
                  <a:spLocks/>
                </p:cNvSpPr>
                <p:nvPr/>
              </p:nvSpPr>
              <p:spPr bwMode="auto">
                <a:xfrm>
                  <a:off x="12586605" y="-1732526"/>
                  <a:ext cx="319090" cy="312740"/>
                </a:xfrm>
                <a:custGeom>
                  <a:avLst/>
                  <a:gdLst>
                    <a:gd name="T0" fmla="*/ 60 w 98"/>
                    <a:gd name="T1" fmla="*/ 27 h 96"/>
                    <a:gd name="T2" fmla="*/ 60 w 98"/>
                    <a:gd name="T3" fmla="*/ 22 h 96"/>
                    <a:gd name="T4" fmla="*/ 68 w 98"/>
                    <a:gd name="T5" fmla="*/ 17 h 96"/>
                    <a:gd name="T6" fmla="*/ 69 w 98"/>
                    <a:gd name="T7" fmla="*/ 15 h 96"/>
                    <a:gd name="T8" fmla="*/ 79 w 98"/>
                    <a:gd name="T9" fmla="*/ 0 h 96"/>
                    <a:gd name="T10" fmla="*/ 83 w 98"/>
                    <a:gd name="T11" fmla="*/ 4 h 96"/>
                    <a:gd name="T12" fmla="*/ 85 w 98"/>
                    <a:gd name="T13" fmla="*/ 11 h 96"/>
                    <a:gd name="T14" fmla="*/ 93 w 98"/>
                    <a:gd name="T15" fmla="*/ 6 h 96"/>
                    <a:gd name="T16" fmla="*/ 96 w 98"/>
                    <a:gd name="T17" fmla="*/ 8 h 96"/>
                    <a:gd name="T18" fmla="*/ 98 w 98"/>
                    <a:gd name="T19" fmla="*/ 15 h 96"/>
                    <a:gd name="T20" fmla="*/ 81 w 98"/>
                    <a:gd name="T21" fmla="*/ 38 h 96"/>
                    <a:gd name="T22" fmla="*/ 81 w 98"/>
                    <a:gd name="T23" fmla="*/ 52 h 96"/>
                    <a:gd name="T24" fmla="*/ 64 w 98"/>
                    <a:gd name="T25" fmla="*/ 54 h 96"/>
                    <a:gd name="T26" fmla="*/ 50 w 98"/>
                    <a:gd name="T27" fmla="*/ 85 h 96"/>
                    <a:gd name="T28" fmla="*/ 33 w 98"/>
                    <a:gd name="T29" fmla="*/ 96 h 96"/>
                    <a:gd name="T30" fmla="*/ 23 w 98"/>
                    <a:gd name="T31" fmla="*/ 94 h 96"/>
                    <a:gd name="T32" fmla="*/ 3 w 98"/>
                    <a:gd name="T33" fmla="*/ 85 h 96"/>
                    <a:gd name="T34" fmla="*/ 0 w 98"/>
                    <a:gd name="T35" fmla="*/ 83 h 96"/>
                    <a:gd name="T36" fmla="*/ 19 w 98"/>
                    <a:gd name="T37" fmla="*/ 58 h 96"/>
                    <a:gd name="T38" fmla="*/ 26 w 98"/>
                    <a:gd name="T39" fmla="*/ 53 h 96"/>
                    <a:gd name="T40" fmla="*/ 51 w 98"/>
                    <a:gd name="T41" fmla="*/ 38 h 96"/>
                    <a:gd name="T42" fmla="*/ 60 w 98"/>
                    <a:gd name="T43" fmla="*/ 2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8" h="96">
                      <a:moveTo>
                        <a:pt x="60" y="27"/>
                      </a:moveTo>
                      <a:cubicBezTo>
                        <a:pt x="60" y="27"/>
                        <a:pt x="60" y="24"/>
                        <a:pt x="60" y="22"/>
                      </a:cubicBezTo>
                      <a:cubicBezTo>
                        <a:pt x="62" y="19"/>
                        <a:pt x="65" y="18"/>
                        <a:pt x="68" y="17"/>
                      </a:cubicBezTo>
                      <a:cubicBezTo>
                        <a:pt x="68" y="16"/>
                        <a:pt x="69" y="16"/>
                        <a:pt x="69" y="15"/>
                      </a:cubicBezTo>
                      <a:cubicBezTo>
                        <a:pt x="69" y="8"/>
                        <a:pt x="75" y="2"/>
                        <a:pt x="79" y="0"/>
                      </a:cubicBezTo>
                      <a:cubicBezTo>
                        <a:pt x="79" y="3"/>
                        <a:pt x="81" y="4"/>
                        <a:pt x="83" y="4"/>
                      </a:cubicBezTo>
                      <a:cubicBezTo>
                        <a:pt x="83" y="7"/>
                        <a:pt x="82" y="11"/>
                        <a:pt x="85" y="11"/>
                      </a:cubicBezTo>
                      <a:cubicBezTo>
                        <a:pt x="88" y="11"/>
                        <a:pt x="90" y="7"/>
                        <a:pt x="93" y="6"/>
                      </a:cubicBezTo>
                      <a:cubicBezTo>
                        <a:pt x="93" y="8"/>
                        <a:pt x="94" y="8"/>
                        <a:pt x="96" y="8"/>
                      </a:cubicBezTo>
                      <a:cubicBezTo>
                        <a:pt x="96" y="12"/>
                        <a:pt x="97" y="14"/>
                        <a:pt x="98" y="15"/>
                      </a:cubicBezTo>
                      <a:cubicBezTo>
                        <a:pt x="97" y="21"/>
                        <a:pt x="88" y="38"/>
                        <a:pt x="81" y="38"/>
                      </a:cubicBezTo>
                      <a:cubicBezTo>
                        <a:pt x="79" y="44"/>
                        <a:pt x="82" y="46"/>
                        <a:pt x="81" y="52"/>
                      </a:cubicBezTo>
                      <a:cubicBezTo>
                        <a:pt x="79" y="52"/>
                        <a:pt x="68" y="54"/>
                        <a:pt x="64" y="54"/>
                      </a:cubicBezTo>
                      <a:cubicBezTo>
                        <a:pt x="63" y="59"/>
                        <a:pt x="50" y="85"/>
                        <a:pt x="50" y="85"/>
                      </a:cubicBezTo>
                      <a:cubicBezTo>
                        <a:pt x="46" y="90"/>
                        <a:pt x="38" y="96"/>
                        <a:pt x="33" y="96"/>
                      </a:cubicBezTo>
                      <a:cubicBezTo>
                        <a:pt x="31" y="96"/>
                        <a:pt x="26" y="94"/>
                        <a:pt x="23" y="94"/>
                      </a:cubicBezTo>
                      <a:cubicBezTo>
                        <a:pt x="20" y="94"/>
                        <a:pt x="3" y="87"/>
                        <a:pt x="3" y="85"/>
                      </a:cubicBezTo>
                      <a:cubicBezTo>
                        <a:pt x="2" y="85"/>
                        <a:pt x="0" y="84"/>
                        <a:pt x="0" y="83"/>
                      </a:cubicBezTo>
                      <a:cubicBezTo>
                        <a:pt x="0" y="72"/>
                        <a:pt x="14" y="65"/>
                        <a:pt x="19" y="58"/>
                      </a:cubicBezTo>
                      <a:cubicBezTo>
                        <a:pt x="20" y="55"/>
                        <a:pt x="23" y="53"/>
                        <a:pt x="26" y="53"/>
                      </a:cubicBezTo>
                      <a:cubicBezTo>
                        <a:pt x="37" y="53"/>
                        <a:pt x="43" y="41"/>
                        <a:pt x="51" y="38"/>
                      </a:cubicBezTo>
                      <a:cubicBezTo>
                        <a:pt x="53" y="37"/>
                        <a:pt x="60" y="27"/>
                        <a:pt x="60" y="27"/>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8" name="Freeform 22">
                  <a:extLst>
                    <a:ext uri="{FF2B5EF4-FFF2-40B4-BE49-F238E27FC236}">
                      <a16:creationId xmlns:a16="http://schemas.microsoft.com/office/drawing/2014/main" id="{B0654AF0-63F6-4FDE-9FE5-200F0E8A4BE8}"/>
                    </a:ext>
                  </a:extLst>
                </p:cNvPr>
                <p:cNvSpPr>
                  <a:spLocks/>
                </p:cNvSpPr>
                <p:nvPr/>
              </p:nvSpPr>
              <p:spPr bwMode="auto">
                <a:xfrm>
                  <a:off x="12846958" y="-2035741"/>
                  <a:ext cx="241302" cy="346077"/>
                </a:xfrm>
                <a:custGeom>
                  <a:avLst/>
                  <a:gdLst>
                    <a:gd name="T0" fmla="*/ 23 w 74"/>
                    <a:gd name="T1" fmla="*/ 40 h 106"/>
                    <a:gd name="T2" fmla="*/ 18 w 74"/>
                    <a:gd name="T3" fmla="*/ 32 h 106"/>
                    <a:gd name="T4" fmla="*/ 20 w 74"/>
                    <a:gd name="T5" fmla="*/ 27 h 106"/>
                    <a:gd name="T6" fmla="*/ 0 w 74"/>
                    <a:gd name="T7" fmla="*/ 0 h 106"/>
                    <a:gd name="T8" fmla="*/ 18 w 74"/>
                    <a:gd name="T9" fmla="*/ 12 h 106"/>
                    <a:gd name="T10" fmla="*/ 23 w 74"/>
                    <a:gd name="T11" fmla="*/ 20 h 106"/>
                    <a:gd name="T12" fmla="*/ 21 w 74"/>
                    <a:gd name="T13" fmla="*/ 23 h 106"/>
                    <a:gd name="T14" fmla="*/ 29 w 74"/>
                    <a:gd name="T15" fmla="*/ 37 h 106"/>
                    <a:gd name="T16" fmla="*/ 32 w 74"/>
                    <a:gd name="T17" fmla="*/ 37 h 106"/>
                    <a:gd name="T18" fmla="*/ 36 w 74"/>
                    <a:gd name="T19" fmla="*/ 33 h 106"/>
                    <a:gd name="T20" fmla="*/ 38 w 74"/>
                    <a:gd name="T21" fmla="*/ 33 h 106"/>
                    <a:gd name="T22" fmla="*/ 55 w 74"/>
                    <a:gd name="T23" fmla="*/ 51 h 106"/>
                    <a:gd name="T24" fmla="*/ 70 w 74"/>
                    <a:gd name="T25" fmla="*/ 47 h 106"/>
                    <a:gd name="T26" fmla="*/ 74 w 74"/>
                    <a:gd name="T27" fmla="*/ 49 h 106"/>
                    <a:gd name="T28" fmla="*/ 65 w 74"/>
                    <a:gd name="T29" fmla="*/ 72 h 106"/>
                    <a:gd name="T30" fmla="*/ 63 w 74"/>
                    <a:gd name="T31" fmla="*/ 70 h 106"/>
                    <a:gd name="T32" fmla="*/ 62 w 74"/>
                    <a:gd name="T33" fmla="*/ 71 h 106"/>
                    <a:gd name="T34" fmla="*/ 53 w 74"/>
                    <a:gd name="T35" fmla="*/ 77 h 106"/>
                    <a:gd name="T36" fmla="*/ 55 w 74"/>
                    <a:gd name="T37" fmla="*/ 81 h 106"/>
                    <a:gd name="T38" fmla="*/ 48 w 74"/>
                    <a:gd name="T39" fmla="*/ 90 h 106"/>
                    <a:gd name="T40" fmla="*/ 32 w 74"/>
                    <a:gd name="T41" fmla="*/ 106 h 106"/>
                    <a:gd name="T42" fmla="*/ 25 w 74"/>
                    <a:gd name="T43" fmla="*/ 100 h 106"/>
                    <a:gd name="T44" fmla="*/ 30 w 74"/>
                    <a:gd name="T45" fmla="*/ 87 h 106"/>
                    <a:gd name="T46" fmla="*/ 13 w 74"/>
                    <a:gd name="T47" fmla="*/ 74 h 106"/>
                    <a:gd name="T48" fmla="*/ 20 w 74"/>
                    <a:gd name="T49" fmla="*/ 67 h 106"/>
                    <a:gd name="T50" fmla="*/ 25 w 74"/>
                    <a:gd name="T51" fmla="*/ 49 h 106"/>
                    <a:gd name="T52" fmla="*/ 23 w 74"/>
                    <a:gd name="T53" fmla="*/ 39 h 106"/>
                    <a:gd name="T54" fmla="*/ 23 w 74"/>
                    <a:gd name="T55" fmla="*/ 39 h 106"/>
                    <a:gd name="T56" fmla="*/ 23 w 74"/>
                    <a:gd name="T57"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4" h="106">
                      <a:moveTo>
                        <a:pt x="23" y="40"/>
                      </a:moveTo>
                      <a:cubicBezTo>
                        <a:pt x="22" y="37"/>
                        <a:pt x="18" y="35"/>
                        <a:pt x="18" y="32"/>
                      </a:cubicBezTo>
                      <a:cubicBezTo>
                        <a:pt x="18" y="30"/>
                        <a:pt x="19" y="29"/>
                        <a:pt x="20" y="27"/>
                      </a:cubicBezTo>
                      <a:cubicBezTo>
                        <a:pt x="9" y="25"/>
                        <a:pt x="3" y="11"/>
                        <a:pt x="0" y="0"/>
                      </a:cubicBezTo>
                      <a:cubicBezTo>
                        <a:pt x="5" y="7"/>
                        <a:pt x="13" y="8"/>
                        <a:pt x="18" y="12"/>
                      </a:cubicBezTo>
                      <a:cubicBezTo>
                        <a:pt x="20" y="15"/>
                        <a:pt x="20" y="18"/>
                        <a:pt x="23" y="20"/>
                      </a:cubicBezTo>
                      <a:cubicBezTo>
                        <a:pt x="22" y="21"/>
                        <a:pt x="21" y="21"/>
                        <a:pt x="21" y="23"/>
                      </a:cubicBezTo>
                      <a:cubicBezTo>
                        <a:pt x="21" y="25"/>
                        <a:pt x="27" y="35"/>
                        <a:pt x="29" y="37"/>
                      </a:cubicBezTo>
                      <a:cubicBezTo>
                        <a:pt x="32" y="37"/>
                        <a:pt x="32" y="37"/>
                        <a:pt x="32" y="37"/>
                      </a:cubicBezTo>
                      <a:cubicBezTo>
                        <a:pt x="32" y="35"/>
                        <a:pt x="33" y="33"/>
                        <a:pt x="36" y="33"/>
                      </a:cubicBezTo>
                      <a:cubicBezTo>
                        <a:pt x="36" y="33"/>
                        <a:pt x="37" y="33"/>
                        <a:pt x="38" y="33"/>
                      </a:cubicBezTo>
                      <a:cubicBezTo>
                        <a:pt x="38" y="44"/>
                        <a:pt x="44" y="51"/>
                        <a:pt x="55" y="51"/>
                      </a:cubicBezTo>
                      <a:cubicBezTo>
                        <a:pt x="64" y="51"/>
                        <a:pt x="63" y="47"/>
                        <a:pt x="70" y="47"/>
                      </a:cubicBezTo>
                      <a:cubicBezTo>
                        <a:pt x="72" y="47"/>
                        <a:pt x="73" y="48"/>
                        <a:pt x="74" y="49"/>
                      </a:cubicBezTo>
                      <a:cubicBezTo>
                        <a:pt x="68" y="56"/>
                        <a:pt x="69" y="65"/>
                        <a:pt x="65" y="72"/>
                      </a:cubicBezTo>
                      <a:cubicBezTo>
                        <a:pt x="63" y="70"/>
                        <a:pt x="63" y="70"/>
                        <a:pt x="63" y="70"/>
                      </a:cubicBezTo>
                      <a:cubicBezTo>
                        <a:pt x="63" y="70"/>
                        <a:pt x="62" y="71"/>
                        <a:pt x="62" y="71"/>
                      </a:cubicBezTo>
                      <a:cubicBezTo>
                        <a:pt x="57" y="72"/>
                        <a:pt x="53" y="73"/>
                        <a:pt x="53" y="77"/>
                      </a:cubicBezTo>
                      <a:cubicBezTo>
                        <a:pt x="53" y="78"/>
                        <a:pt x="55" y="80"/>
                        <a:pt x="55" y="81"/>
                      </a:cubicBezTo>
                      <a:cubicBezTo>
                        <a:pt x="55" y="85"/>
                        <a:pt x="49" y="89"/>
                        <a:pt x="48" y="90"/>
                      </a:cubicBezTo>
                      <a:cubicBezTo>
                        <a:pt x="44" y="97"/>
                        <a:pt x="41" y="106"/>
                        <a:pt x="32" y="106"/>
                      </a:cubicBezTo>
                      <a:cubicBezTo>
                        <a:pt x="27" y="106"/>
                        <a:pt x="25" y="104"/>
                        <a:pt x="25" y="100"/>
                      </a:cubicBezTo>
                      <a:cubicBezTo>
                        <a:pt x="25" y="95"/>
                        <a:pt x="30" y="93"/>
                        <a:pt x="30" y="87"/>
                      </a:cubicBezTo>
                      <a:cubicBezTo>
                        <a:pt x="30" y="78"/>
                        <a:pt x="13" y="82"/>
                        <a:pt x="13" y="74"/>
                      </a:cubicBezTo>
                      <a:cubicBezTo>
                        <a:pt x="13" y="69"/>
                        <a:pt x="18" y="69"/>
                        <a:pt x="20" y="67"/>
                      </a:cubicBezTo>
                      <a:cubicBezTo>
                        <a:pt x="24" y="62"/>
                        <a:pt x="25" y="56"/>
                        <a:pt x="25" y="49"/>
                      </a:cubicBezTo>
                      <a:cubicBezTo>
                        <a:pt x="25" y="45"/>
                        <a:pt x="23" y="40"/>
                        <a:pt x="23" y="39"/>
                      </a:cubicBezTo>
                      <a:cubicBezTo>
                        <a:pt x="23" y="39"/>
                        <a:pt x="23" y="39"/>
                        <a:pt x="23" y="39"/>
                      </a:cubicBezTo>
                      <a:lnTo>
                        <a:pt x="23" y="40"/>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9" name="Freeform 23">
                  <a:extLst>
                    <a:ext uri="{FF2B5EF4-FFF2-40B4-BE49-F238E27FC236}">
                      <a16:creationId xmlns:a16="http://schemas.microsoft.com/office/drawing/2014/main" id="{3A2B1588-BBA1-4EE5-88CD-42B263507FB6}"/>
                    </a:ext>
                  </a:extLst>
                </p:cNvPr>
                <p:cNvSpPr>
                  <a:spLocks/>
                </p:cNvSpPr>
                <p:nvPr/>
              </p:nvSpPr>
              <p:spPr bwMode="auto">
                <a:xfrm>
                  <a:off x="13029522" y="-2807271"/>
                  <a:ext cx="52388" cy="38100"/>
                </a:xfrm>
                <a:custGeom>
                  <a:avLst/>
                  <a:gdLst>
                    <a:gd name="T0" fmla="*/ 10 w 16"/>
                    <a:gd name="T1" fmla="*/ 0 h 12"/>
                    <a:gd name="T2" fmla="*/ 16 w 16"/>
                    <a:gd name="T3" fmla="*/ 4 h 12"/>
                    <a:gd name="T4" fmla="*/ 16 w 16"/>
                    <a:gd name="T5" fmla="*/ 9 h 12"/>
                    <a:gd name="T6" fmla="*/ 9 w 16"/>
                    <a:gd name="T7" fmla="*/ 11 h 12"/>
                    <a:gd name="T8" fmla="*/ 0 w 16"/>
                    <a:gd name="T9" fmla="*/ 8 h 12"/>
                    <a:gd name="T10" fmla="*/ 10 w 16"/>
                    <a:gd name="T11" fmla="*/ 0 h 12"/>
                  </a:gdLst>
                  <a:ahLst/>
                  <a:cxnLst>
                    <a:cxn ang="0">
                      <a:pos x="T0" y="T1"/>
                    </a:cxn>
                    <a:cxn ang="0">
                      <a:pos x="T2" y="T3"/>
                    </a:cxn>
                    <a:cxn ang="0">
                      <a:pos x="T4" y="T5"/>
                    </a:cxn>
                    <a:cxn ang="0">
                      <a:pos x="T6" y="T7"/>
                    </a:cxn>
                    <a:cxn ang="0">
                      <a:pos x="T8" y="T9"/>
                    </a:cxn>
                    <a:cxn ang="0">
                      <a:pos x="T10" y="T11"/>
                    </a:cxn>
                  </a:cxnLst>
                  <a:rect l="0" t="0" r="r" b="b"/>
                  <a:pathLst>
                    <a:path w="16" h="12">
                      <a:moveTo>
                        <a:pt x="10" y="0"/>
                      </a:moveTo>
                      <a:cubicBezTo>
                        <a:pt x="12" y="2"/>
                        <a:pt x="13" y="3"/>
                        <a:pt x="16" y="4"/>
                      </a:cubicBezTo>
                      <a:cubicBezTo>
                        <a:pt x="16" y="9"/>
                        <a:pt x="16" y="9"/>
                        <a:pt x="16" y="9"/>
                      </a:cubicBezTo>
                      <a:cubicBezTo>
                        <a:pt x="13" y="12"/>
                        <a:pt x="13" y="11"/>
                        <a:pt x="9" y="11"/>
                      </a:cubicBezTo>
                      <a:cubicBezTo>
                        <a:pt x="6" y="11"/>
                        <a:pt x="0" y="10"/>
                        <a:pt x="0" y="8"/>
                      </a:cubicBezTo>
                      <a:cubicBezTo>
                        <a:pt x="0" y="3"/>
                        <a:pt x="6" y="1"/>
                        <a:pt x="10" y="0"/>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0" name="Freeform 24">
                  <a:extLst>
                    <a:ext uri="{FF2B5EF4-FFF2-40B4-BE49-F238E27FC236}">
                      <a16:creationId xmlns:a16="http://schemas.microsoft.com/office/drawing/2014/main" id="{886F533D-7728-4466-946D-AA27FFE254D2}"/>
                    </a:ext>
                  </a:extLst>
                </p:cNvPr>
                <p:cNvSpPr>
                  <a:spLocks/>
                </p:cNvSpPr>
                <p:nvPr/>
              </p:nvSpPr>
              <p:spPr bwMode="auto">
                <a:xfrm>
                  <a:off x="13088260" y="-2850134"/>
                  <a:ext cx="46038" cy="31750"/>
                </a:xfrm>
                <a:custGeom>
                  <a:avLst/>
                  <a:gdLst>
                    <a:gd name="T0" fmla="*/ 14 w 14"/>
                    <a:gd name="T1" fmla="*/ 0 h 10"/>
                    <a:gd name="T2" fmla="*/ 14 w 14"/>
                    <a:gd name="T3" fmla="*/ 4 h 10"/>
                    <a:gd name="T4" fmla="*/ 3 w 14"/>
                    <a:gd name="T5" fmla="*/ 10 h 10"/>
                    <a:gd name="T6" fmla="*/ 0 w 14"/>
                    <a:gd name="T7" fmla="*/ 6 h 10"/>
                    <a:gd name="T8" fmla="*/ 14 w 14"/>
                    <a:gd name="T9" fmla="*/ 0 h 10"/>
                  </a:gdLst>
                  <a:ahLst/>
                  <a:cxnLst>
                    <a:cxn ang="0">
                      <a:pos x="T0" y="T1"/>
                    </a:cxn>
                    <a:cxn ang="0">
                      <a:pos x="T2" y="T3"/>
                    </a:cxn>
                    <a:cxn ang="0">
                      <a:pos x="T4" y="T5"/>
                    </a:cxn>
                    <a:cxn ang="0">
                      <a:pos x="T6" y="T7"/>
                    </a:cxn>
                    <a:cxn ang="0">
                      <a:pos x="T8" y="T9"/>
                    </a:cxn>
                  </a:cxnLst>
                  <a:rect l="0" t="0" r="r" b="b"/>
                  <a:pathLst>
                    <a:path w="14" h="10">
                      <a:moveTo>
                        <a:pt x="14" y="0"/>
                      </a:moveTo>
                      <a:cubicBezTo>
                        <a:pt x="14" y="1"/>
                        <a:pt x="14" y="2"/>
                        <a:pt x="14" y="4"/>
                      </a:cubicBezTo>
                      <a:cubicBezTo>
                        <a:pt x="9" y="5"/>
                        <a:pt x="7" y="10"/>
                        <a:pt x="3" y="10"/>
                      </a:cubicBezTo>
                      <a:cubicBezTo>
                        <a:pt x="1" y="10"/>
                        <a:pt x="0" y="7"/>
                        <a:pt x="0" y="6"/>
                      </a:cubicBezTo>
                      <a:cubicBezTo>
                        <a:pt x="0" y="0"/>
                        <a:pt x="11" y="0"/>
                        <a:pt x="14" y="0"/>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83" name="Group 482">
                <a:extLst>
                  <a:ext uri="{FF2B5EF4-FFF2-40B4-BE49-F238E27FC236}">
                    <a16:creationId xmlns:a16="http://schemas.microsoft.com/office/drawing/2014/main" id="{9A1D0F7E-A67E-4E6E-AD10-7CF8AF30C477}"/>
                  </a:ext>
                </a:extLst>
              </p:cNvPr>
              <p:cNvGrpSpPr/>
              <p:nvPr/>
            </p:nvGrpSpPr>
            <p:grpSpPr>
              <a:xfrm>
                <a:off x="5597903" y="2047341"/>
                <a:ext cx="1058266" cy="1697808"/>
                <a:chOff x="5209430" y="-8014308"/>
                <a:chExt cx="1851040" cy="2957534"/>
              </a:xfrm>
              <a:solidFill>
                <a:schemeClr val="accent1">
                  <a:lumMod val="60000"/>
                  <a:lumOff val="40000"/>
                </a:schemeClr>
              </a:solidFill>
            </p:grpSpPr>
            <p:sp>
              <p:nvSpPr>
                <p:cNvPr id="379" name="Freeform 88">
                  <a:extLst>
                    <a:ext uri="{FF2B5EF4-FFF2-40B4-BE49-F238E27FC236}">
                      <a16:creationId xmlns:a16="http://schemas.microsoft.com/office/drawing/2014/main" id="{790578EF-3892-483C-B704-E3C8DDDEF313}"/>
                    </a:ext>
                  </a:extLst>
                </p:cNvPr>
                <p:cNvSpPr>
                  <a:spLocks/>
                </p:cNvSpPr>
                <p:nvPr/>
              </p:nvSpPr>
              <p:spPr bwMode="auto">
                <a:xfrm>
                  <a:off x="5239592" y="-6279158"/>
                  <a:ext cx="1619264" cy="1157296"/>
                </a:xfrm>
                <a:custGeom>
                  <a:avLst/>
                  <a:gdLst>
                    <a:gd name="T0" fmla="*/ 484 w 497"/>
                    <a:gd name="T1" fmla="*/ 239 h 355"/>
                    <a:gd name="T2" fmla="*/ 481 w 497"/>
                    <a:gd name="T3" fmla="*/ 280 h 355"/>
                    <a:gd name="T4" fmla="*/ 437 w 497"/>
                    <a:gd name="T5" fmla="*/ 281 h 355"/>
                    <a:gd name="T6" fmla="*/ 411 w 497"/>
                    <a:gd name="T7" fmla="*/ 290 h 355"/>
                    <a:gd name="T8" fmla="*/ 413 w 497"/>
                    <a:gd name="T9" fmla="*/ 310 h 355"/>
                    <a:gd name="T10" fmla="*/ 422 w 497"/>
                    <a:gd name="T11" fmla="*/ 330 h 355"/>
                    <a:gd name="T12" fmla="*/ 410 w 497"/>
                    <a:gd name="T13" fmla="*/ 327 h 355"/>
                    <a:gd name="T14" fmla="*/ 406 w 497"/>
                    <a:gd name="T15" fmla="*/ 345 h 355"/>
                    <a:gd name="T16" fmla="*/ 391 w 497"/>
                    <a:gd name="T17" fmla="*/ 323 h 355"/>
                    <a:gd name="T18" fmla="*/ 366 w 497"/>
                    <a:gd name="T19" fmla="*/ 285 h 355"/>
                    <a:gd name="T20" fmla="*/ 336 w 497"/>
                    <a:gd name="T21" fmla="*/ 244 h 355"/>
                    <a:gd name="T22" fmla="*/ 295 w 497"/>
                    <a:gd name="T23" fmla="*/ 218 h 355"/>
                    <a:gd name="T24" fmla="*/ 277 w 497"/>
                    <a:gd name="T25" fmla="*/ 217 h 355"/>
                    <a:gd name="T26" fmla="*/ 296 w 497"/>
                    <a:gd name="T27" fmla="*/ 250 h 355"/>
                    <a:gd name="T28" fmla="*/ 322 w 497"/>
                    <a:gd name="T29" fmla="*/ 270 h 355"/>
                    <a:gd name="T30" fmla="*/ 338 w 497"/>
                    <a:gd name="T31" fmla="*/ 290 h 355"/>
                    <a:gd name="T32" fmla="*/ 330 w 497"/>
                    <a:gd name="T33" fmla="*/ 313 h 355"/>
                    <a:gd name="T34" fmla="*/ 323 w 497"/>
                    <a:gd name="T35" fmla="*/ 311 h 355"/>
                    <a:gd name="T36" fmla="*/ 297 w 497"/>
                    <a:gd name="T37" fmla="*/ 280 h 355"/>
                    <a:gd name="T38" fmla="*/ 234 w 497"/>
                    <a:gd name="T39" fmla="*/ 228 h 355"/>
                    <a:gd name="T40" fmla="*/ 172 w 497"/>
                    <a:gd name="T41" fmla="*/ 243 h 355"/>
                    <a:gd name="T42" fmla="*/ 138 w 497"/>
                    <a:gd name="T43" fmla="*/ 279 h 355"/>
                    <a:gd name="T44" fmla="*/ 103 w 497"/>
                    <a:gd name="T45" fmla="*/ 334 h 355"/>
                    <a:gd name="T46" fmla="*/ 74 w 497"/>
                    <a:gd name="T47" fmla="*/ 346 h 355"/>
                    <a:gd name="T48" fmla="*/ 10 w 497"/>
                    <a:gd name="T49" fmla="*/ 342 h 355"/>
                    <a:gd name="T50" fmla="*/ 0 w 497"/>
                    <a:gd name="T51" fmla="*/ 314 h 355"/>
                    <a:gd name="T52" fmla="*/ 4 w 497"/>
                    <a:gd name="T53" fmla="*/ 252 h 355"/>
                    <a:gd name="T54" fmla="*/ 49 w 497"/>
                    <a:gd name="T55" fmla="*/ 241 h 355"/>
                    <a:gd name="T56" fmla="*/ 91 w 497"/>
                    <a:gd name="T57" fmla="*/ 246 h 355"/>
                    <a:gd name="T58" fmla="*/ 107 w 497"/>
                    <a:gd name="T59" fmla="*/ 211 h 355"/>
                    <a:gd name="T60" fmla="*/ 106 w 497"/>
                    <a:gd name="T61" fmla="*/ 198 h 355"/>
                    <a:gd name="T62" fmla="*/ 61 w 497"/>
                    <a:gd name="T63" fmla="*/ 167 h 355"/>
                    <a:gd name="T64" fmla="*/ 90 w 497"/>
                    <a:gd name="T65" fmla="*/ 161 h 355"/>
                    <a:gd name="T66" fmla="*/ 98 w 497"/>
                    <a:gd name="T67" fmla="*/ 147 h 355"/>
                    <a:gd name="T68" fmla="*/ 117 w 497"/>
                    <a:gd name="T69" fmla="*/ 149 h 355"/>
                    <a:gd name="T70" fmla="*/ 150 w 497"/>
                    <a:gd name="T71" fmla="*/ 121 h 355"/>
                    <a:gd name="T72" fmla="*/ 180 w 497"/>
                    <a:gd name="T73" fmla="*/ 91 h 355"/>
                    <a:gd name="T74" fmla="*/ 213 w 497"/>
                    <a:gd name="T75" fmla="*/ 75 h 355"/>
                    <a:gd name="T76" fmla="*/ 231 w 497"/>
                    <a:gd name="T77" fmla="*/ 55 h 355"/>
                    <a:gd name="T78" fmla="*/ 251 w 497"/>
                    <a:gd name="T79" fmla="*/ 6 h 355"/>
                    <a:gd name="T80" fmla="*/ 256 w 497"/>
                    <a:gd name="T81" fmla="*/ 26 h 355"/>
                    <a:gd name="T82" fmla="*/ 246 w 497"/>
                    <a:gd name="T83" fmla="*/ 55 h 355"/>
                    <a:gd name="T84" fmla="*/ 260 w 497"/>
                    <a:gd name="T85" fmla="*/ 68 h 355"/>
                    <a:gd name="T86" fmla="*/ 296 w 497"/>
                    <a:gd name="T87" fmla="*/ 70 h 355"/>
                    <a:gd name="T88" fmla="*/ 341 w 497"/>
                    <a:gd name="T89" fmla="*/ 52 h 355"/>
                    <a:gd name="T90" fmla="*/ 387 w 497"/>
                    <a:gd name="T91" fmla="*/ 56 h 355"/>
                    <a:gd name="T92" fmla="*/ 417 w 497"/>
                    <a:gd name="T93" fmla="*/ 97 h 355"/>
                    <a:gd name="T94" fmla="*/ 408 w 497"/>
                    <a:gd name="T95" fmla="*/ 157 h 355"/>
                    <a:gd name="T96" fmla="*/ 481 w 497"/>
                    <a:gd name="T97" fmla="*/ 185 h 355"/>
                    <a:gd name="T98" fmla="*/ 485 w 497"/>
                    <a:gd name="T99" fmla="*/ 209 h 355"/>
                    <a:gd name="T100" fmla="*/ 487 w 497"/>
                    <a:gd name="T101" fmla="*/ 221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97" h="355">
                      <a:moveTo>
                        <a:pt x="487" y="221"/>
                      </a:moveTo>
                      <a:cubicBezTo>
                        <a:pt x="485" y="228"/>
                        <a:pt x="486" y="225"/>
                        <a:pt x="484" y="227"/>
                      </a:cubicBezTo>
                      <a:cubicBezTo>
                        <a:pt x="484" y="239"/>
                        <a:pt x="484" y="239"/>
                        <a:pt x="484" y="239"/>
                      </a:cubicBezTo>
                      <a:cubicBezTo>
                        <a:pt x="480" y="244"/>
                        <a:pt x="472" y="253"/>
                        <a:pt x="472" y="259"/>
                      </a:cubicBezTo>
                      <a:cubicBezTo>
                        <a:pt x="472" y="268"/>
                        <a:pt x="484" y="274"/>
                        <a:pt x="487" y="278"/>
                      </a:cubicBezTo>
                      <a:cubicBezTo>
                        <a:pt x="485" y="280"/>
                        <a:pt x="483" y="280"/>
                        <a:pt x="481" y="280"/>
                      </a:cubicBezTo>
                      <a:cubicBezTo>
                        <a:pt x="477" y="281"/>
                        <a:pt x="473" y="280"/>
                        <a:pt x="469" y="281"/>
                      </a:cubicBezTo>
                      <a:cubicBezTo>
                        <a:pt x="464" y="284"/>
                        <a:pt x="462" y="290"/>
                        <a:pt x="456" y="290"/>
                      </a:cubicBezTo>
                      <a:cubicBezTo>
                        <a:pt x="450" y="290"/>
                        <a:pt x="445" y="281"/>
                        <a:pt x="437" y="281"/>
                      </a:cubicBezTo>
                      <a:cubicBezTo>
                        <a:pt x="430" y="281"/>
                        <a:pt x="428" y="285"/>
                        <a:pt x="422" y="287"/>
                      </a:cubicBezTo>
                      <a:cubicBezTo>
                        <a:pt x="423" y="290"/>
                        <a:pt x="423" y="293"/>
                        <a:pt x="422" y="297"/>
                      </a:cubicBezTo>
                      <a:cubicBezTo>
                        <a:pt x="416" y="297"/>
                        <a:pt x="415" y="290"/>
                        <a:pt x="411" y="290"/>
                      </a:cubicBezTo>
                      <a:cubicBezTo>
                        <a:pt x="408" y="290"/>
                        <a:pt x="406" y="293"/>
                        <a:pt x="406" y="295"/>
                      </a:cubicBezTo>
                      <a:cubicBezTo>
                        <a:pt x="414" y="305"/>
                        <a:pt x="414" y="305"/>
                        <a:pt x="414" y="305"/>
                      </a:cubicBezTo>
                      <a:cubicBezTo>
                        <a:pt x="414" y="308"/>
                        <a:pt x="413" y="309"/>
                        <a:pt x="413" y="310"/>
                      </a:cubicBezTo>
                      <a:cubicBezTo>
                        <a:pt x="413" y="312"/>
                        <a:pt x="425" y="323"/>
                        <a:pt x="428" y="323"/>
                      </a:cubicBezTo>
                      <a:cubicBezTo>
                        <a:pt x="428" y="324"/>
                        <a:pt x="429" y="326"/>
                        <a:pt x="430" y="327"/>
                      </a:cubicBezTo>
                      <a:cubicBezTo>
                        <a:pt x="428" y="328"/>
                        <a:pt x="423" y="327"/>
                        <a:pt x="422" y="330"/>
                      </a:cubicBezTo>
                      <a:cubicBezTo>
                        <a:pt x="422" y="330"/>
                        <a:pt x="422" y="330"/>
                        <a:pt x="422" y="330"/>
                      </a:cubicBezTo>
                      <a:cubicBezTo>
                        <a:pt x="417" y="329"/>
                        <a:pt x="412" y="325"/>
                        <a:pt x="410" y="323"/>
                      </a:cubicBezTo>
                      <a:cubicBezTo>
                        <a:pt x="410" y="327"/>
                        <a:pt x="410" y="327"/>
                        <a:pt x="410" y="327"/>
                      </a:cubicBezTo>
                      <a:cubicBezTo>
                        <a:pt x="411" y="329"/>
                        <a:pt x="413" y="331"/>
                        <a:pt x="413" y="334"/>
                      </a:cubicBezTo>
                      <a:cubicBezTo>
                        <a:pt x="413" y="337"/>
                        <a:pt x="408" y="342"/>
                        <a:pt x="413" y="345"/>
                      </a:cubicBezTo>
                      <a:cubicBezTo>
                        <a:pt x="410" y="345"/>
                        <a:pt x="407" y="345"/>
                        <a:pt x="406" y="345"/>
                      </a:cubicBezTo>
                      <a:cubicBezTo>
                        <a:pt x="399" y="345"/>
                        <a:pt x="393" y="337"/>
                        <a:pt x="393" y="330"/>
                      </a:cubicBezTo>
                      <a:cubicBezTo>
                        <a:pt x="393" y="327"/>
                        <a:pt x="397" y="325"/>
                        <a:pt x="399" y="323"/>
                      </a:cubicBezTo>
                      <a:cubicBezTo>
                        <a:pt x="396" y="323"/>
                        <a:pt x="394" y="323"/>
                        <a:pt x="391" y="323"/>
                      </a:cubicBezTo>
                      <a:cubicBezTo>
                        <a:pt x="389" y="323"/>
                        <a:pt x="388" y="319"/>
                        <a:pt x="388" y="318"/>
                      </a:cubicBezTo>
                      <a:cubicBezTo>
                        <a:pt x="386" y="312"/>
                        <a:pt x="383" y="308"/>
                        <a:pt x="379" y="304"/>
                      </a:cubicBezTo>
                      <a:cubicBezTo>
                        <a:pt x="373" y="298"/>
                        <a:pt x="366" y="294"/>
                        <a:pt x="366" y="285"/>
                      </a:cubicBezTo>
                      <a:cubicBezTo>
                        <a:pt x="366" y="279"/>
                        <a:pt x="366" y="277"/>
                        <a:pt x="366" y="273"/>
                      </a:cubicBezTo>
                      <a:cubicBezTo>
                        <a:pt x="366" y="267"/>
                        <a:pt x="356" y="257"/>
                        <a:pt x="350" y="254"/>
                      </a:cubicBezTo>
                      <a:cubicBezTo>
                        <a:pt x="344" y="251"/>
                        <a:pt x="336" y="250"/>
                        <a:pt x="336" y="244"/>
                      </a:cubicBezTo>
                      <a:cubicBezTo>
                        <a:pt x="334" y="244"/>
                        <a:pt x="332" y="244"/>
                        <a:pt x="330" y="244"/>
                      </a:cubicBezTo>
                      <a:cubicBezTo>
                        <a:pt x="320" y="244"/>
                        <a:pt x="309" y="229"/>
                        <a:pt x="309" y="218"/>
                      </a:cubicBezTo>
                      <a:cubicBezTo>
                        <a:pt x="304" y="218"/>
                        <a:pt x="300" y="218"/>
                        <a:pt x="295" y="218"/>
                      </a:cubicBezTo>
                      <a:cubicBezTo>
                        <a:pt x="289" y="218"/>
                        <a:pt x="292" y="209"/>
                        <a:pt x="289" y="206"/>
                      </a:cubicBezTo>
                      <a:cubicBezTo>
                        <a:pt x="284" y="209"/>
                        <a:pt x="274" y="209"/>
                        <a:pt x="274" y="214"/>
                      </a:cubicBezTo>
                      <a:cubicBezTo>
                        <a:pt x="274" y="215"/>
                        <a:pt x="276" y="217"/>
                        <a:pt x="277" y="217"/>
                      </a:cubicBezTo>
                      <a:cubicBezTo>
                        <a:pt x="276" y="220"/>
                        <a:pt x="275" y="222"/>
                        <a:pt x="275" y="225"/>
                      </a:cubicBezTo>
                      <a:cubicBezTo>
                        <a:pt x="275" y="232"/>
                        <a:pt x="279" y="235"/>
                        <a:pt x="284" y="236"/>
                      </a:cubicBezTo>
                      <a:cubicBezTo>
                        <a:pt x="291" y="239"/>
                        <a:pt x="295" y="246"/>
                        <a:pt x="296" y="250"/>
                      </a:cubicBezTo>
                      <a:cubicBezTo>
                        <a:pt x="298" y="257"/>
                        <a:pt x="301" y="264"/>
                        <a:pt x="305" y="266"/>
                      </a:cubicBezTo>
                      <a:cubicBezTo>
                        <a:pt x="311" y="269"/>
                        <a:pt x="316" y="267"/>
                        <a:pt x="323" y="267"/>
                      </a:cubicBezTo>
                      <a:cubicBezTo>
                        <a:pt x="323" y="268"/>
                        <a:pt x="323" y="269"/>
                        <a:pt x="322" y="270"/>
                      </a:cubicBezTo>
                      <a:cubicBezTo>
                        <a:pt x="320" y="276"/>
                        <a:pt x="331" y="278"/>
                        <a:pt x="334" y="279"/>
                      </a:cubicBezTo>
                      <a:cubicBezTo>
                        <a:pt x="343" y="284"/>
                        <a:pt x="353" y="287"/>
                        <a:pt x="352" y="297"/>
                      </a:cubicBezTo>
                      <a:cubicBezTo>
                        <a:pt x="348" y="296"/>
                        <a:pt x="345" y="290"/>
                        <a:pt x="338" y="290"/>
                      </a:cubicBezTo>
                      <a:cubicBezTo>
                        <a:pt x="332" y="290"/>
                        <a:pt x="328" y="293"/>
                        <a:pt x="328" y="297"/>
                      </a:cubicBezTo>
                      <a:cubicBezTo>
                        <a:pt x="328" y="303"/>
                        <a:pt x="336" y="304"/>
                        <a:pt x="336" y="310"/>
                      </a:cubicBezTo>
                      <a:cubicBezTo>
                        <a:pt x="336" y="313"/>
                        <a:pt x="330" y="313"/>
                        <a:pt x="330" y="313"/>
                      </a:cubicBezTo>
                      <a:cubicBezTo>
                        <a:pt x="326" y="317"/>
                        <a:pt x="327" y="326"/>
                        <a:pt x="320" y="326"/>
                      </a:cubicBezTo>
                      <a:cubicBezTo>
                        <a:pt x="317" y="326"/>
                        <a:pt x="316" y="325"/>
                        <a:pt x="316" y="323"/>
                      </a:cubicBezTo>
                      <a:cubicBezTo>
                        <a:pt x="321" y="323"/>
                        <a:pt x="323" y="316"/>
                        <a:pt x="323" y="311"/>
                      </a:cubicBezTo>
                      <a:cubicBezTo>
                        <a:pt x="323" y="304"/>
                        <a:pt x="320" y="302"/>
                        <a:pt x="319" y="298"/>
                      </a:cubicBezTo>
                      <a:cubicBezTo>
                        <a:pt x="317" y="298"/>
                        <a:pt x="307" y="287"/>
                        <a:pt x="306" y="285"/>
                      </a:cubicBezTo>
                      <a:cubicBezTo>
                        <a:pt x="304" y="285"/>
                        <a:pt x="297" y="283"/>
                        <a:pt x="297" y="280"/>
                      </a:cubicBezTo>
                      <a:cubicBezTo>
                        <a:pt x="283" y="277"/>
                        <a:pt x="280" y="273"/>
                        <a:pt x="273" y="265"/>
                      </a:cubicBezTo>
                      <a:cubicBezTo>
                        <a:pt x="270" y="262"/>
                        <a:pt x="263" y="260"/>
                        <a:pt x="262" y="257"/>
                      </a:cubicBezTo>
                      <a:cubicBezTo>
                        <a:pt x="254" y="247"/>
                        <a:pt x="251" y="228"/>
                        <a:pt x="234" y="228"/>
                      </a:cubicBezTo>
                      <a:cubicBezTo>
                        <a:pt x="226" y="228"/>
                        <a:pt x="225" y="234"/>
                        <a:pt x="221" y="236"/>
                      </a:cubicBezTo>
                      <a:cubicBezTo>
                        <a:pt x="213" y="240"/>
                        <a:pt x="207" y="248"/>
                        <a:pt x="197" y="248"/>
                      </a:cubicBezTo>
                      <a:cubicBezTo>
                        <a:pt x="187" y="248"/>
                        <a:pt x="181" y="243"/>
                        <a:pt x="172" y="243"/>
                      </a:cubicBezTo>
                      <a:cubicBezTo>
                        <a:pt x="165" y="243"/>
                        <a:pt x="158" y="248"/>
                        <a:pt x="158" y="254"/>
                      </a:cubicBezTo>
                      <a:cubicBezTo>
                        <a:pt x="160" y="264"/>
                        <a:pt x="160" y="264"/>
                        <a:pt x="160" y="264"/>
                      </a:cubicBezTo>
                      <a:cubicBezTo>
                        <a:pt x="158" y="273"/>
                        <a:pt x="148" y="277"/>
                        <a:pt x="138" y="279"/>
                      </a:cubicBezTo>
                      <a:cubicBezTo>
                        <a:pt x="130" y="281"/>
                        <a:pt x="117" y="299"/>
                        <a:pt x="117" y="309"/>
                      </a:cubicBezTo>
                      <a:cubicBezTo>
                        <a:pt x="117" y="313"/>
                        <a:pt x="119" y="314"/>
                        <a:pt x="121" y="315"/>
                      </a:cubicBezTo>
                      <a:cubicBezTo>
                        <a:pt x="116" y="324"/>
                        <a:pt x="113" y="329"/>
                        <a:pt x="103" y="334"/>
                      </a:cubicBezTo>
                      <a:cubicBezTo>
                        <a:pt x="98" y="337"/>
                        <a:pt x="97" y="348"/>
                        <a:pt x="88" y="345"/>
                      </a:cubicBezTo>
                      <a:cubicBezTo>
                        <a:pt x="88" y="346"/>
                        <a:pt x="88" y="346"/>
                        <a:pt x="88" y="346"/>
                      </a:cubicBezTo>
                      <a:cubicBezTo>
                        <a:pt x="84" y="344"/>
                        <a:pt x="76" y="346"/>
                        <a:pt x="74" y="346"/>
                      </a:cubicBezTo>
                      <a:cubicBezTo>
                        <a:pt x="63" y="346"/>
                        <a:pt x="57" y="355"/>
                        <a:pt x="47" y="355"/>
                      </a:cubicBezTo>
                      <a:cubicBezTo>
                        <a:pt x="41" y="355"/>
                        <a:pt x="40" y="339"/>
                        <a:pt x="30" y="339"/>
                      </a:cubicBezTo>
                      <a:cubicBezTo>
                        <a:pt x="22" y="339"/>
                        <a:pt x="17" y="342"/>
                        <a:pt x="10" y="342"/>
                      </a:cubicBezTo>
                      <a:cubicBezTo>
                        <a:pt x="8" y="342"/>
                        <a:pt x="7" y="340"/>
                        <a:pt x="7" y="338"/>
                      </a:cubicBezTo>
                      <a:cubicBezTo>
                        <a:pt x="7" y="329"/>
                        <a:pt x="7" y="326"/>
                        <a:pt x="7" y="320"/>
                      </a:cubicBezTo>
                      <a:cubicBezTo>
                        <a:pt x="3" y="320"/>
                        <a:pt x="0" y="318"/>
                        <a:pt x="0" y="314"/>
                      </a:cubicBezTo>
                      <a:cubicBezTo>
                        <a:pt x="0" y="308"/>
                        <a:pt x="5" y="307"/>
                        <a:pt x="5" y="304"/>
                      </a:cubicBezTo>
                      <a:cubicBezTo>
                        <a:pt x="5" y="292"/>
                        <a:pt x="9" y="281"/>
                        <a:pt x="9" y="269"/>
                      </a:cubicBezTo>
                      <a:cubicBezTo>
                        <a:pt x="9" y="262"/>
                        <a:pt x="4" y="256"/>
                        <a:pt x="4" y="252"/>
                      </a:cubicBezTo>
                      <a:cubicBezTo>
                        <a:pt x="4" y="249"/>
                        <a:pt x="19" y="240"/>
                        <a:pt x="22" y="240"/>
                      </a:cubicBezTo>
                      <a:cubicBezTo>
                        <a:pt x="24" y="240"/>
                        <a:pt x="26" y="242"/>
                        <a:pt x="29" y="241"/>
                      </a:cubicBezTo>
                      <a:cubicBezTo>
                        <a:pt x="49" y="241"/>
                        <a:pt x="49" y="241"/>
                        <a:pt x="49" y="241"/>
                      </a:cubicBezTo>
                      <a:cubicBezTo>
                        <a:pt x="51" y="243"/>
                        <a:pt x="54" y="244"/>
                        <a:pt x="56" y="244"/>
                      </a:cubicBezTo>
                      <a:cubicBezTo>
                        <a:pt x="78" y="244"/>
                        <a:pt x="78" y="244"/>
                        <a:pt x="78" y="244"/>
                      </a:cubicBezTo>
                      <a:cubicBezTo>
                        <a:pt x="84" y="243"/>
                        <a:pt x="86" y="246"/>
                        <a:pt x="91" y="246"/>
                      </a:cubicBezTo>
                      <a:cubicBezTo>
                        <a:pt x="94" y="246"/>
                        <a:pt x="101" y="244"/>
                        <a:pt x="102" y="244"/>
                      </a:cubicBezTo>
                      <a:cubicBezTo>
                        <a:pt x="102" y="235"/>
                        <a:pt x="108" y="232"/>
                        <a:pt x="108" y="223"/>
                      </a:cubicBezTo>
                      <a:cubicBezTo>
                        <a:pt x="108" y="221"/>
                        <a:pt x="107" y="214"/>
                        <a:pt x="107" y="211"/>
                      </a:cubicBezTo>
                      <a:cubicBezTo>
                        <a:pt x="107" y="212"/>
                        <a:pt x="107" y="212"/>
                        <a:pt x="107" y="212"/>
                      </a:cubicBezTo>
                      <a:cubicBezTo>
                        <a:pt x="107" y="210"/>
                        <a:pt x="108" y="207"/>
                        <a:pt x="108" y="205"/>
                      </a:cubicBezTo>
                      <a:cubicBezTo>
                        <a:pt x="108" y="201"/>
                        <a:pt x="106" y="202"/>
                        <a:pt x="106" y="198"/>
                      </a:cubicBezTo>
                      <a:cubicBezTo>
                        <a:pt x="97" y="198"/>
                        <a:pt x="94" y="190"/>
                        <a:pt x="94" y="183"/>
                      </a:cubicBezTo>
                      <a:cubicBezTo>
                        <a:pt x="91" y="182"/>
                        <a:pt x="91" y="180"/>
                        <a:pt x="89" y="179"/>
                      </a:cubicBezTo>
                      <a:cubicBezTo>
                        <a:pt x="81" y="177"/>
                        <a:pt x="61" y="174"/>
                        <a:pt x="61" y="167"/>
                      </a:cubicBezTo>
                      <a:cubicBezTo>
                        <a:pt x="61" y="167"/>
                        <a:pt x="61" y="165"/>
                        <a:pt x="61" y="165"/>
                      </a:cubicBezTo>
                      <a:cubicBezTo>
                        <a:pt x="61" y="161"/>
                        <a:pt x="74" y="158"/>
                        <a:pt x="78" y="157"/>
                      </a:cubicBezTo>
                      <a:cubicBezTo>
                        <a:pt x="80" y="160"/>
                        <a:pt x="87" y="161"/>
                        <a:pt x="90" y="161"/>
                      </a:cubicBezTo>
                      <a:cubicBezTo>
                        <a:pt x="94" y="161"/>
                        <a:pt x="99" y="160"/>
                        <a:pt x="101" y="159"/>
                      </a:cubicBezTo>
                      <a:cubicBezTo>
                        <a:pt x="101" y="156"/>
                        <a:pt x="101" y="156"/>
                        <a:pt x="101" y="156"/>
                      </a:cubicBezTo>
                      <a:cubicBezTo>
                        <a:pt x="98" y="155"/>
                        <a:pt x="99" y="148"/>
                        <a:pt x="98" y="147"/>
                      </a:cubicBezTo>
                      <a:cubicBezTo>
                        <a:pt x="98" y="143"/>
                        <a:pt x="98" y="143"/>
                        <a:pt x="98" y="143"/>
                      </a:cubicBezTo>
                      <a:cubicBezTo>
                        <a:pt x="103" y="143"/>
                        <a:pt x="103" y="143"/>
                        <a:pt x="103" y="143"/>
                      </a:cubicBezTo>
                      <a:cubicBezTo>
                        <a:pt x="107" y="147"/>
                        <a:pt x="111" y="149"/>
                        <a:pt x="117" y="149"/>
                      </a:cubicBezTo>
                      <a:cubicBezTo>
                        <a:pt x="120" y="149"/>
                        <a:pt x="123" y="146"/>
                        <a:pt x="124" y="142"/>
                      </a:cubicBezTo>
                      <a:cubicBezTo>
                        <a:pt x="138" y="142"/>
                        <a:pt x="141" y="133"/>
                        <a:pt x="144" y="122"/>
                      </a:cubicBezTo>
                      <a:cubicBezTo>
                        <a:pt x="147" y="122"/>
                        <a:pt x="148" y="121"/>
                        <a:pt x="150" y="121"/>
                      </a:cubicBezTo>
                      <a:cubicBezTo>
                        <a:pt x="153" y="120"/>
                        <a:pt x="171" y="113"/>
                        <a:pt x="173" y="111"/>
                      </a:cubicBezTo>
                      <a:cubicBezTo>
                        <a:pt x="177" y="107"/>
                        <a:pt x="175" y="102"/>
                        <a:pt x="175" y="96"/>
                      </a:cubicBezTo>
                      <a:cubicBezTo>
                        <a:pt x="175" y="95"/>
                        <a:pt x="179" y="92"/>
                        <a:pt x="180" y="91"/>
                      </a:cubicBezTo>
                      <a:cubicBezTo>
                        <a:pt x="186" y="85"/>
                        <a:pt x="192" y="78"/>
                        <a:pt x="203" y="78"/>
                      </a:cubicBezTo>
                      <a:cubicBezTo>
                        <a:pt x="209" y="78"/>
                        <a:pt x="206" y="79"/>
                        <a:pt x="209" y="78"/>
                      </a:cubicBezTo>
                      <a:cubicBezTo>
                        <a:pt x="210" y="79"/>
                        <a:pt x="212" y="76"/>
                        <a:pt x="213" y="75"/>
                      </a:cubicBezTo>
                      <a:cubicBezTo>
                        <a:pt x="216" y="72"/>
                        <a:pt x="220" y="74"/>
                        <a:pt x="224" y="74"/>
                      </a:cubicBezTo>
                      <a:cubicBezTo>
                        <a:pt x="227" y="74"/>
                        <a:pt x="234" y="70"/>
                        <a:pt x="234" y="67"/>
                      </a:cubicBezTo>
                      <a:cubicBezTo>
                        <a:pt x="234" y="64"/>
                        <a:pt x="231" y="56"/>
                        <a:pt x="231" y="55"/>
                      </a:cubicBezTo>
                      <a:cubicBezTo>
                        <a:pt x="229" y="43"/>
                        <a:pt x="222" y="40"/>
                        <a:pt x="222" y="29"/>
                      </a:cubicBezTo>
                      <a:cubicBezTo>
                        <a:pt x="222" y="10"/>
                        <a:pt x="239" y="8"/>
                        <a:pt x="251" y="0"/>
                      </a:cubicBezTo>
                      <a:cubicBezTo>
                        <a:pt x="251" y="6"/>
                        <a:pt x="251" y="6"/>
                        <a:pt x="251" y="6"/>
                      </a:cubicBezTo>
                      <a:cubicBezTo>
                        <a:pt x="248" y="10"/>
                        <a:pt x="248" y="13"/>
                        <a:pt x="248" y="17"/>
                      </a:cubicBezTo>
                      <a:cubicBezTo>
                        <a:pt x="248" y="22"/>
                        <a:pt x="253" y="22"/>
                        <a:pt x="256" y="22"/>
                      </a:cubicBezTo>
                      <a:cubicBezTo>
                        <a:pt x="256" y="24"/>
                        <a:pt x="256" y="25"/>
                        <a:pt x="256" y="26"/>
                      </a:cubicBezTo>
                      <a:cubicBezTo>
                        <a:pt x="256" y="28"/>
                        <a:pt x="252" y="29"/>
                        <a:pt x="251" y="31"/>
                      </a:cubicBezTo>
                      <a:cubicBezTo>
                        <a:pt x="246" y="35"/>
                        <a:pt x="241" y="39"/>
                        <a:pt x="241" y="47"/>
                      </a:cubicBezTo>
                      <a:cubicBezTo>
                        <a:pt x="241" y="52"/>
                        <a:pt x="243" y="55"/>
                        <a:pt x="246" y="55"/>
                      </a:cubicBezTo>
                      <a:cubicBezTo>
                        <a:pt x="246" y="58"/>
                        <a:pt x="246" y="59"/>
                        <a:pt x="246" y="60"/>
                      </a:cubicBezTo>
                      <a:cubicBezTo>
                        <a:pt x="251" y="60"/>
                        <a:pt x="253" y="62"/>
                        <a:pt x="257" y="62"/>
                      </a:cubicBezTo>
                      <a:cubicBezTo>
                        <a:pt x="258" y="64"/>
                        <a:pt x="259" y="68"/>
                        <a:pt x="260" y="68"/>
                      </a:cubicBezTo>
                      <a:cubicBezTo>
                        <a:pt x="272" y="68"/>
                        <a:pt x="281" y="57"/>
                        <a:pt x="291" y="59"/>
                      </a:cubicBezTo>
                      <a:cubicBezTo>
                        <a:pt x="291" y="61"/>
                        <a:pt x="288" y="62"/>
                        <a:pt x="288" y="64"/>
                      </a:cubicBezTo>
                      <a:cubicBezTo>
                        <a:pt x="288" y="64"/>
                        <a:pt x="296" y="70"/>
                        <a:pt x="296" y="70"/>
                      </a:cubicBezTo>
                      <a:cubicBezTo>
                        <a:pt x="301" y="70"/>
                        <a:pt x="302" y="67"/>
                        <a:pt x="304" y="66"/>
                      </a:cubicBezTo>
                      <a:cubicBezTo>
                        <a:pt x="311" y="62"/>
                        <a:pt x="317" y="64"/>
                        <a:pt x="324" y="60"/>
                      </a:cubicBezTo>
                      <a:cubicBezTo>
                        <a:pt x="328" y="59"/>
                        <a:pt x="335" y="52"/>
                        <a:pt x="341" y="52"/>
                      </a:cubicBezTo>
                      <a:cubicBezTo>
                        <a:pt x="347" y="52"/>
                        <a:pt x="353" y="52"/>
                        <a:pt x="356" y="54"/>
                      </a:cubicBezTo>
                      <a:cubicBezTo>
                        <a:pt x="355" y="55"/>
                        <a:pt x="354" y="58"/>
                        <a:pt x="354" y="59"/>
                      </a:cubicBezTo>
                      <a:cubicBezTo>
                        <a:pt x="366" y="59"/>
                        <a:pt x="378" y="56"/>
                        <a:pt x="387" y="56"/>
                      </a:cubicBezTo>
                      <a:cubicBezTo>
                        <a:pt x="395" y="56"/>
                        <a:pt x="401" y="56"/>
                        <a:pt x="410" y="56"/>
                      </a:cubicBezTo>
                      <a:cubicBezTo>
                        <a:pt x="419" y="56"/>
                        <a:pt x="424" y="73"/>
                        <a:pt x="424" y="82"/>
                      </a:cubicBezTo>
                      <a:cubicBezTo>
                        <a:pt x="424" y="88"/>
                        <a:pt x="417" y="91"/>
                        <a:pt x="417" y="97"/>
                      </a:cubicBezTo>
                      <a:cubicBezTo>
                        <a:pt x="417" y="107"/>
                        <a:pt x="426" y="113"/>
                        <a:pt x="426" y="121"/>
                      </a:cubicBezTo>
                      <a:cubicBezTo>
                        <a:pt x="426" y="127"/>
                        <a:pt x="417" y="129"/>
                        <a:pt x="416" y="131"/>
                      </a:cubicBezTo>
                      <a:cubicBezTo>
                        <a:pt x="410" y="139"/>
                        <a:pt x="408" y="147"/>
                        <a:pt x="408" y="157"/>
                      </a:cubicBezTo>
                      <a:cubicBezTo>
                        <a:pt x="408" y="170"/>
                        <a:pt x="417" y="167"/>
                        <a:pt x="428" y="167"/>
                      </a:cubicBezTo>
                      <a:cubicBezTo>
                        <a:pt x="442" y="167"/>
                        <a:pt x="449" y="161"/>
                        <a:pt x="460" y="161"/>
                      </a:cubicBezTo>
                      <a:cubicBezTo>
                        <a:pt x="472" y="161"/>
                        <a:pt x="469" y="185"/>
                        <a:pt x="481" y="185"/>
                      </a:cubicBezTo>
                      <a:cubicBezTo>
                        <a:pt x="481" y="203"/>
                        <a:pt x="481" y="203"/>
                        <a:pt x="481" y="203"/>
                      </a:cubicBezTo>
                      <a:cubicBezTo>
                        <a:pt x="481" y="205"/>
                        <a:pt x="482" y="206"/>
                        <a:pt x="483" y="207"/>
                      </a:cubicBezTo>
                      <a:cubicBezTo>
                        <a:pt x="485" y="209"/>
                        <a:pt x="485" y="209"/>
                        <a:pt x="485" y="209"/>
                      </a:cubicBezTo>
                      <a:cubicBezTo>
                        <a:pt x="487" y="209"/>
                        <a:pt x="493" y="207"/>
                        <a:pt x="496" y="207"/>
                      </a:cubicBezTo>
                      <a:cubicBezTo>
                        <a:pt x="497" y="209"/>
                        <a:pt x="496" y="211"/>
                        <a:pt x="497" y="213"/>
                      </a:cubicBezTo>
                      <a:cubicBezTo>
                        <a:pt x="492" y="214"/>
                        <a:pt x="487" y="216"/>
                        <a:pt x="487" y="22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80" name="Freeform 89">
                  <a:extLst>
                    <a:ext uri="{FF2B5EF4-FFF2-40B4-BE49-F238E27FC236}">
                      <a16:creationId xmlns:a16="http://schemas.microsoft.com/office/drawing/2014/main" id="{B356BF4E-F4FC-4322-BE73-7F7E517A6678}"/>
                    </a:ext>
                  </a:extLst>
                </p:cNvPr>
                <p:cNvSpPr>
                  <a:spLocks/>
                </p:cNvSpPr>
                <p:nvPr/>
              </p:nvSpPr>
              <p:spPr bwMode="auto">
                <a:xfrm>
                  <a:off x="5838085" y="-7198327"/>
                  <a:ext cx="1092209" cy="1058870"/>
                </a:xfrm>
                <a:custGeom>
                  <a:avLst/>
                  <a:gdLst>
                    <a:gd name="T0" fmla="*/ 68 w 335"/>
                    <a:gd name="T1" fmla="*/ 242 h 325"/>
                    <a:gd name="T2" fmla="*/ 5 w 335"/>
                    <a:gd name="T3" fmla="*/ 260 h 325"/>
                    <a:gd name="T4" fmla="*/ 12 w 335"/>
                    <a:gd name="T5" fmla="*/ 246 h 325"/>
                    <a:gd name="T6" fmla="*/ 8 w 335"/>
                    <a:gd name="T7" fmla="*/ 237 h 325"/>
                    <a:gd name="T8" fmla="*/ 10 w 335"/>
                    <a:gd name="T9" fmla="*/ 194 h 325"/>
                    <a:gd name="T10" fmla="*/ 57 w 335"/>
                    <a:gd name="T11" fmla="*/ 167 h 325"/>
                    <a:gd name="T12" fmla="*/ 87 w 335"/>
                    <a:gd name="T13" fmla="*/ 132 h 325"/>
                    <a:gd name="T14" fmla="*/ 99 w 335"/>
                    <a:gd name="T15" fmla="*/ 104 h 325"/>
                    <a:gd name="T16" fmla="*/ 145 w 335"/>
                    <a:gd name="T17" fmla="*/ 57 h 325"/>
                    <a:gd name="T18" fmla="*/ 127 w 335"/>
                    <a:gd name="T19" fmla="*/ 59 h 325"/>
                    <a:gd name="T20" fmla="*/ 127 w 335"/>
                    <a:gd name="T21" fmla="*/ 50 h 325"/>
                    <a:gd name="T22" fmla="*/ 135 w 335"/>
                    <a:gd name="T23" fmla="*/ 45 h 325"/>
                    <a:gd name="T24" fmla="*/ 151 w 335"/>
                    <a:gd name="T25" fmla="*/ 58 h 325"/>
                    <a:gd name="T26" fmla="*/ 152 w 335"/>
                    <a:gd name="T27" fmla="*/ 46 h 325"/>
                    <a:gd name="T28" fmla="*/ 172 w 335"/>
                    <a:gd name="T29" fmla="*/ 38 h 325"/>
                    <a:gd name="T30" fmla="*/ 187 w 335"/>
                    <a:gd name="T31" fmla="*/ 29 h 325"/>
                    <a:gd name="T32" fmla="*/ 204 w 335"/>
                    <a:gd name="T33" fmla="*/ 22 h 325"/>
                    <a:gd name="T34" fmla="*/ 226 w 335"/>
                    <a:gd name="T35" fmla="*/ 17 h 325"/>
                    <a:gd name="T36" fmla="*/ 229 w 335"/>
                    <a:gd name="T37" fmla="*/ 5 h 325"/>
                    <a:gd name="T38" fmla="*/ 262 w 335"/>
                    <a:gd name="T39" fmla="*/ 6 h 325"/>
                    <a:gd name="T40" fmla="*/ 272 w 335"/>
                    <a:gd name="T41" fmla="*/ 7 h 325"/>
                    <a:gd name="T42" fmla="*/ 291 w 335"/>
                    <a:gd name="T43" fmla="*/ 3 h 325"/>
                    <a:gd name="T44" fmla="*/ 303 w 335"/>
                    <a:gd name="T45" fmla="*/ 6 h 325"/>
                    <a:gd name="T46" fmla="*/ 300 w 335"/>
                    <a:gd name="T47" fmla="*/ 24 h 325"/>
                    <a:gd name="T48" fmla="*/ 323 w 335"/>
                    <a:gd name="T49" fmla="*/ 33 h 325"/>
                    <a:gd name="T50" fmla="*/ 316 w 335"/>
                    <a:gd name="T51" fmla="*/ 74 h 325"/>
                    <a:gd name="T52" fmla="*/ 317 w 335"/>
                    <a:gd name="T53" fmla="*/ 115 h 325"/>
                    <a:gd name="T54" fmla="*/ 326 w 335"/>
                    <a:gd name="T55" fmla="*/ 151 h 325"/>
                    <a:gd name="T56" fmla="*/ 335 w 335"/>
                    <a:gd name="T57" fmla="*/ 176 h 325"/>
                    <a:gd name="T58" fmla="*/ 261 w 335"/>
                    <a:gd name="T59" fmla="*/ 230 h 325"/>
                    <a:gd name="T60" fmla="*/ 224 w 335"/>
                    <a:gd name="T61" fmla="*/ 230 h 325"/>
                    <a:gd name="T62" fmla="*/ 210 w 335"/>
                    <a:gd name="T63" fmla="*/ 205 h 325"/>
                    <a:gd name="T64" fmla="*/ 202 w 335"/>
                    <a:gd name="T65" fmla="*/ 179 h 325"/>
                    <a:gd name="T66" fmla="*/ 260 w 335"/>
                    <a:gd name="T67" fmla="*/ 133 h 325"/>
                    <a:gd name="T68" fmla="*/ 206 w 335"/>
                    <a:gd name="T69" fmla="*/ 138 h 325"/>
                    <a:gd name="T70" fmla="*/ 176 w 335"/>
                    <a:gd name="T71" fmla="*/ 173 h 325"/>
                    <a:gd name="T72" fmla="*/ 150 w 335"/>
                    <a:gd name="T73" fmla="*/ 206 h 325"/>
                    <a:gd name="T74" fmla="*/ 154 w 335"/>
                    <a:gd name="T75" fmla="*/ 223 h 325"/>
                    <a:gd name="T76" fmla="*/ 156 w 335"/>
                    <a:gd name="T77" fmla="*/ 259 h 325"/>
                    <a:gd name="T78" fmla="*/ 150 w 335"/>
                    <a:gd name="T79" fmla="*/ 289 h 325"/>
                    <a:gd name="T80" fmla="*/ 124 w 335"/>
                    <a:gd name="T81" fmla="*/ 311 h 325"/>
                    <a:gd name="T82" fmla="*/ 93 w 335"/>
                    <a:gd name="T83" fmla="*/ 304 h 325"/>
                    <a:gd name="T84" fmla="*/ 84 w 335"/>
                    <a:gd name="T85" fmla="*/ 276 h 325"/>
                    <a:gd name="T86" fmla="*/ 78 w 335"/>
                    <a:gd name="T87" fmla="*/ 251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5" h="325">
                      <a:moveTo>
                        <a:pt x="78" y="253"/>
                      </a:moveTo>
                      <a:cubicBezTo>
                        <a:pt x="72" y="250"/>
                        <a:pt x="71" y="246"/>
                        <a:pt x="68" y="242"/>
                      </a:cubicBezTo>
                      <a:cubicBezTo>
                        <a:pt x="58" y="255"/>
                        <a:pt x="44" y="272"/>
                        <a:pt x="25" y="272"/>
                      </a:cubicBezTo>
                      <a:cubicBezTo>
                        <a:pt x="22" y="272"/>
                        <a:pt x="5" y="262"/>
                        <a:pt x="5" y="260"/>
                      </a:cubicBezTo>
                      <a:cubicBezTo>
                        <a:pt x="5" y="256"/>
                        <a:pt x="11" y="254"/>
                        <a:pt x="12" y="253"/>
                      </a:cubicBezTo>
                      <a:cubicBezTo>
                        <a:pt x="12" y="246"/>
                        <a:pt x="12" y="246"/>
                        <a:pt x="12" y="246"/>
                      </a:cubicBezTo>
                      <a:cubicBezTo>
                        <a:pt x="6" y="246"/>
                        <a:pt x="6" y="246"/>
                        <a:pt x="1" y="248"/>
                      </a:cubicBezTo>
                      <a:cubicBezTo>
                        <a:pt x="1" y="245"/>
                        <a:pt x="6" y="240"/>
                        <a:pt x="8" y="237"/>
                      </a:cubicBezTo>
                      <a:cubicBezTo>
                        <a:pt x="1" y="229"/>
                        <a:pt x="0" y="217"/>
                        <a:pt x="0" y="205"/>
                      </a:cubicBezTo>
                      <a:cubicBezTo>
                        <a:pt x="0" y="198"/>
                        <a:pt x="7" y="198"/>
                        <a:pt x="10" y="194"/>
                      </a:cubicBezTo>
                      <a:cubicBezTo>
                        <a:pt x="16" y="187"/>
                        <a:pt x="21" y="181"/>
                        <a:pt x="30" y="179"/>
                      </a:cubicBezTo>
                      <a:cubicBezTo>
                        <a:pt x="39" y="176"/>
                        <a:pt x="40" y="165"/>
                        <a:pt x="57" y="167"/>
                      </a:cubicBezTo>
                      <a:cubicBezTo>
                        <a:pt x="52" y="166"/>
                        <a:pt x="50" y="165"/>
                        <a:pt x="46" y="164"/>
                      </a:cubicBezTo>
                      <a:cubicBezTo>
                        <a:pt x="66" y="159"/>
                        <a:pt x="73" y="143"/>
                        <a:pt x="87" y="132"/>
                      </a:cubicBezTo>
                      <a:cubicBezTo>
                        <a:pt x="92" y="128"/>
                        <a:pt x="91" y="114"/>
                        <a:pt x="95" y="114"/>
                      </a:cubicBezTo>
                      <a:cubicBezTo>
                        <a:pt x="95" y="114"/>
                        <a:pt x="99" y="105"/>
                        <a:pt x="99" y="104"/>
                      </a:cubicBezTo>
                      <a:cubicBezTo>
                        <a:pt x="105" y="95"/>
                        <a:pt x="111" y="89"/>
                        <a:pt x="121" y="85"/>
                      </a:cubicBezTo>
                      <a:cubicBezTo>
                        <a:pt x="130" y="82"/>
                        <a:pt x="143" y="66"/>
                        <a:pt x="145" y="57"/>
                      </a:cubicBezTo>
                      <a:cubicBezTo>
                        <a:pt x="134" y="59"/>
                        <a:pt x="129" y="65"/>
                        <a:pt x="118" y="65"/>
                      </a:cubicBezTo>
                      <a:cubicBezTo>
                        <a:pt x="121" y="62"/>
                        <a:pt x="126" y="59"/>
                        <a:pt x="127" y="59"/>
                      </a:cubicBezTo>
                      <a:cubicBezTo>
                        <a:pt x="125" y="59"/>
                        <a:pt x="121" y="57"/>
                        <a:pt x="121" y="57"/>
                      </a:cubicBezTo>
                      <a:cubicBezTo>
                        <a:pt x="122" y="53"/>
                        <a:pt x="124" y="50"/>
                        <a:pt x="127" y="50"/>
                      </a:cubicBezTo>
                      <a:cubicBezTo>
                        <a:pt x="129" y="50"/>
                        <a:pt x="130" y="51"/>
                        <a:pt x="131" y="51"/>
                      </a:cubicBezTo>
                      <a:cubicBezTo>
                        <a:pt x="132" y="49"/>
                        <a:pt x="134" y="47"/>
                        <a:pt x="135" y="45"/>
                      </a:cubicBezTo>
                      <a:cubicBezTo>
                        <a:pt x="137" y="48"/>
                        <a:pt x="138" y="50"/>
                        <a:pt x="136" y="54"/>
                      </a:cubicBezTo>
                      <a:cubicBezTo>
                        <a:pt x="144" y="54"/>
                        <a:pt x="146" y="58"/>
                        <a:pt x="151" y="58"/>
                      </a:cubicBezTo>
                      <a:cubicBezTo>
                        <a:pt x="154" y="58"/>
                        <a:pt x="159" y="47"/>
                        <a:pt x="160" y="47"/>
                      </a:cubicBezTo>
                      <a:cubicBezTo>
                        <a:pt x="156" y="46"/>
                        <a:pt x="156" y="45"/>
                        <a:pt x="152" y="46"/>
                      </a:cubicBezTo>
                      <a:cubicBezTo>
                        <a:pt x="155" y="42"/>
                        <a:pt x="158" y="39"/>
                        <a:pt x="163" y="39"/>
                      </a:cubicBezTo>
                      <a:cubicBezTo>
                        <a:pt x="166" y="39"/>
                        <a:pt x="169" y="40"/>
                        <a:pt x="172" y="38"/>
                      </a:cubicBezTo>
                      <a:cubicBezTo>
                        <a:pt x="169" y="35"/>
                        <a:pt x="170" y="36"/>
                        <a:pt x="168" y="34"/>
                      </a:cubicBezTo>
                      <a:cubicBezTo>
                        <a:pt x="173" y="30"/>
                        <a:pt x="181" y="30"/>
                        <a:pt x="187" y="29"/>
                      </a:cubicBezTo>
                      <a:cubicBezTo>
                        <a:pt x="187" y="34"/>
                        <a:pt x="187" y="34"/>
                        <a:pt x="187" y="34"/>
                      </a:cubicBezTo>
                      <a:cubicBezTo>
                        <a:pt x="193" y="33"/>
                        <a:pt x="195" y="22"/>
                        <a:pt x="204" y="22"/>
                      </a:cubicBezTo>
                      <a:cubicBezTo>
                        <a:pt x="204" y="30"/>
                        <a:pt x="204" y="30"/>
                        <a:pt x="204" y="30"/>
                      </a:cubicBezTo>
                      <a:cubicBezTo>
                        <a:pt x="210" y="19"/>
                        <a:pt x="218" y="22"/>
                        <a:pt x="226" y="17"/>
                      </a:cubicBezTo>
                      <a:cubicBezTo>
                        <a:pt x="222" y="16"/>
                        <a:pt x="219" y="15"/>
                        <a:pt x="219" y="12"/>
                      </a:cubicBezTo>
                      <a:cubicBezTo>
                        <a:pt x="219" y="9"/>
                        <a:pt x="227" y="8"/>
                        <a:pt x="229" y="5"/>
                      </a:cubicBezTo>
                      <a:cubicBezTo>
                        <a:pt x="231" y="8"/>
                        <a:pt x="234" y="12"/>
                        <a:pt x="238" y="12"/>
                      </a:cubicBezTo>
                      <a:cubicBezTo>
                        <a:pt x="245" y="12"/>
                        <a:pt x="262" y="0"/>
                        <a:pt x="262" y="6"/>
                      </a:cubicBezTo>
                      <a:cubicBezTo>
                        <a:pt x="262" y="12"/>
                        <a:pt x="254" y="14"/>
                        <a:pt x="252" y="21"/>
                      </a:cubicBezTo>
                      <a:cubicBezTo>
                        <a:pt x="261" y="22"/>
                        <a:pt x="264" y="11"/>
                        <a:pt x="272" y="7"/>
                      </a:cubicBezTo>
                      <a:cubicBezTo>
                        <a:pt x="274" y="10"/>
                        <a:pt x="274" y="12"/>
                        <a:pt x="274" y="15"/>
                      </a:cubicBezTo>
                      <a:cubicBezTo>
                        <a:pt x="280" y="9"/>
                        <a:pt x="284" y="7"/>
                        <a:pt x="291" y="3"/>
                      </a:cubicBezTo>
                      <a:cubicBezTo>
                        <a:pt x="292" y="8"/>
                        <a:pt x="291" y="12"/>
                        <a:pt x="296" y="13"/>
                      </a:cubicBezTo>
                      <a:cubicBezTo>
                        <a:pt x="297" y="9"/>
                        <a:pt x="299" y="6"/>
                        <a:pt x="303" y="6"/>
                      </a:cubicBezTo>
                      <a:cubicBezTo>
                        <a:pt x="305" y="6"/>
                        <a:pt x="315" y="12"/>
                        <a:pt x="318" y="13"/>
                      </a:cubicBezTo>
                      <a:cubicBezTo>
                        <a:pt x="314" y="24"/>
                        <a:pt x="311" y="21"/>
                        <a:pt x="300" y="24"/>
                      </a:cubicBezTo>
                      <a:cubicBezTo>
                        <a:pt x="305" y="28"/>
                        <a:pt x="308" y="28"/>
                        <a:pt x="308" y="31"/>
                      </a:cubicBezTo>
                      <a:cubicBezTo>
                        <a:pt x="312" y="31"/>
                        <a:pt x="322" y="33"/>
                        <a:pt x="323" y="33"/>
                      </a:cubicBezTo>
                      <a:cubicBezTo>
                        <a:pt x="317" y="37"/>
                        <a:pt x="300" y="45"/>
                        <a:pt x="300" y="56"/>
                      </a:cubicBezTo>
                      <a:cubicBezTo>
                        <a:pt x="300" y="64"/>
                        <a:pt x="316" y="64"/>
                        <a:pt x="316" y="74"/>
                      </a:cubicBezTo>
                      <a:cubicBezTo>
                        <a:pt x="316" y="82"/>
                        <a:pt x="308" y="85"/>
                        <a:pt x="308" y="93"/>
                      </a:cubicBezTo>
                      <a:cubicBezTo>
                        <a:pt x="308" y="101"/>
                        <a:pt x="317" y="106"/>
                        <a:pt x="317" y="115"/>
                      </a:cubicBezTo>
                      <a:cubicBezTo>
                        <a:pt x="317" y="121"/>
                        <a:pt x="313" y="123"/>
                        <a:pt x="313" y="129"/>
                      </a:cubicBezTo>
                      <a:cubicBezTo>
                        <a:pt x="313" y="139"/>
                        <a:pt x="326" y="142"/>
                        <a:pt x="326" y="151"/>
                      </a:cubicBezTo>
                      <a:cubicBezTo>
                        <a:pt x="326" y="154"/>
                        <a:pt x="322" y="156"/>
                        <a:pt x="321" y="157"/>
                      </a:cubicBezTo>
                      <a:cubicBezTo>
                        <a:pt x="325" y="165"/>
                        <a:pt x="335" y="166"/>
                        <a:pt x="335" y="176"/>
                      </a:cubicBezTo>
                      <a:cubicBezTo>
                        <a:pt x="335" y="191"/>
                        <a:pt x="304" y="208"/>
                        <a:pt x="294" y="221"/>
                      </a:cubicBezTo>
                      <a:cubicBezTo>
                        <a:pt x="290" y="230"/>
                        <a:pt x="269" y="231"/>
                        <a:pt x="261" y="230"/>
                      </a:cubicBezTo>
                      <a:cubicBezTo>
                        <a:pt x="252" y="232"/>
                        <a:pt x="241" y="236"/>
                        <a:pt x="233" y="236"/>
                      </a:cubicBezTo>
                      <a:cubicBezTo>
                        <a:pt x="228" y="236"/>
                        <a:pt x="224" y="235"/>
                        <a:pt x="224" y="230"/>
                      </a:cubicBezTo>
                      <a:cubicBezTo>
                        <a:pt x="214" y="230"/>
                        <a:pt x="204" y="224"/>
                        <a:pt x="204" y="215"/>
                      </a:cubicBezTo>
                      <a:cubicBezTo>
                        <a:pt x="204" y="210"/>
                        <a:pt x="209" y="207"/>
                        <a:pt x="210" y="205"/>
                      </a:cubicBezTo>
                      <a:cubicBezTo>
                        <a:pt x="206" y="203"/>
                        <a:pt x="202" y="193"/>
                        <a:pt x="202" y="188"/>
                      </a:cubicBezTo>
                      <a:cubicBezTo>
                        <a:pt x="202" y="184"/>
                        <a:pt x="203" y="182"/>
                        <a:pt x="202" y="179"/>
                      </a:cubicBezTo>
                      <a:cubicBezTo>
                        <a:pt x="221" y="179"/>
                        <a:pt x="231" y="154"/>
                        <a:pt x="243" y="147"/>
                      </a:cubicBezTo>
                      <a:cubicBezTo>
                        <a:pt x="249" y="143"/>
                        <a:pt x="260" y="141"/>
                        <a:pt x="260" y="133"/>
                      </a:cubicBezTo>
                      <a:cubicBezTo>
                        <a:pt x="260" y="122"/>
                        <a:pt x="245" y="120"/>
                        <a:pt x="233" y="120"/>
                      </a:cubicBezTo>
                      <a:cubicBezTo>
                        <a:pt x="219" y="120"/>
                        <a:pt x="206" y="125"/>
                        <a:pt x="206" y="138"/>
                      </a:cubicBezTo>
                      <a:cubicBezTo>
                        <a:pt x="206" y="143"/>
                        <a:pt x="208" y="146"/>
                        <a:pt x="206" y="148"/>
                      </a:cubicBezTo>
                      <a:cubicBezTo>
                        <a:pt x="206" y="159"/>
                        <a:pt x="186" y="168"/>
                        <a:pt x="176" y="173"/>
                      </a:cubicBezTo>
                      <a:cubicBezTo>
                        <a:pt x="169" y="178"/>
                        <a:pt x="160" y="179"/>
                        <a:pt x="156" y="188"/>
                      </a:cubicBezTo>
                      <a:cubicBezTo>
                        <a:pt x="152" y="194"/>
                        <a:pt x="157" y="202"/>
                        <a:pt x="150" y="206"/>
                      </a:cubicBezTo>
                      <a:cubicBezTo>
                        <a:pt x="150" y="215"/>
                        <a:pt x="150" y="215"/>
                        <a:pt x="150" y="215"/>
                      </a:cubicBezTo>
                      <a:cubicBezTo>
                        <a:pt x="152" y="216"/>
                        <a:pt x="154" y="220"/>
                        <a:pt x="154" y="223"/>
                      </a:cubicBezTo>
                      <a:cubicBezTo>
                        <a:pt x="162" y="224"/>
                        <a:pt x="174" y="232"/>
                        <a:pt x="174" y="241"/>
                      </a:cubicBezTo>
                      <a:cubicBezTo>
                        <a:pt x="174" y="248"/>
                        <a:pt x="160" y="259"/>
                        <a:pt x="156" y="259"/>
                      </a:cubicBezTo>
                      <a:cubicBezTo>
                        <a:pt x="147" y="259"/>
                        <a:pt x="143" y="272"/>
                        <a:pt x="143" y="281"/>
                      </a:cubicBezTo>
                      <a:cubicBezTo>
                        <a:pt x="143" y="287"/>
                        <a:pt x="147" y="289"/>
                        <a:pt x="150" y="289"/>
                      </a:cubicBezTo>
                      <a:cubicBezTo>
                        <a:pt x="149" y="301"/>
                        <a:pt x="138" y="302"/>
                        <a:pt x="136" y="311"/>
                      </a:cubicBezTo>
                      <a:cubicBezTo>
                        <a:pt x="130" y="311"/>
                        <a:pt x="128" y="311"/>
                        <a:pt x="124" y="311"/>
                      </a:cubicBezTo>
                      <a:cubicBezTo>
                        <a:pt x="117" y="311"/>
                        <a:pt x="114" y="325"/>
                        <a:pt x="103" y="325"/>
                      </a:cubicBezTo>
                      <a:cubicBezTo>
                        <a:pt x="99" y="325"/>
                        <a:pt x="93" y="306"/>
                        <a:pt x="93" y="304"/>
                      </a:cubicBezTo>
                      <a:cubicBezTo>
                        <a:pt x="93" y="303"/>
                        <a:pt x="94" y="301"/>
                        <a:pt x="94" y="299"/>
                      </a:cubicBezTo>
                      <a:cubicBezTo>
                        <a:pt x="86" y="292"/>
                        <a:pt x="87" y="285"/>
                        <a:pt x="84" y="276"/>
                      </a:cubicBezTo>
                      <a:cubicBezTo>
                        <a:pt x="81" y="269"/>
                        <a:pt x="75" y="267"/>
                        <a:pt x="75" y="259"/>
                      </a:cubicBezTo>
                      <a:cubicBezTo>
                        <a:pt x="75" y="256"/>
                        <a:pt x="77" y="252"/>
                        <a:pt x="78" y="251"/>
                      </a:cubicBezTo>
                      <a:lnTo>
                        <a:pt x="78" y="253"/>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81" name="Freeform 90">
                  <a:extLst>
                    <a:ext uri="{FF2B5EF4-FFF2-40B4-BE49-F238E27FC236}">
                      <a16:creationId xmlns:a16="http://schemas.microsoft.com/office/drawing/2014/main" id="{2695B8EF-76B2-44BC-93E8-06DDFF9B570B}"/>
                    </a:ext>
                  </a:extLst>
                </p:cNvPr>
                <p:cNvSpPr>
                  <a:spLocks/>
                </p:cNvSpPr>
                <p:nvPr/>
              </p:nvSpPr>
              <p:spPr bwMode="auto">
                <a:xfrm>
                  <a:off x="6063512" y="-7965095"/>
                  <a:ext cx="582618" cy="322265"/>
                </a:xfrm>
                <a:custGeom>
                  <a:avLst/>
                  <a:gdLst>
                    <a:gd name="T0" fmla="*/ 151 w 179"/>
                    <a:gd name="T1" fmla="*/ 81 h 99"/>
                    <a:gd name="T2" fmla="*/ 151 w 179"/>
                    <a:gd name="T3" fmla="*/ 73 h 99"/>
                    <a:gd name="T4" fmla="*/ 131 w 179"/>
                    <a:gd name="T5" fmla="*/ 72 h 99"/>
                    <a:gd name="T6" fmla="*/ 137 w 179"/>
                    <a:gd name="T7" fmla="*/ 59 h 99"/>
                    <a:gd name="T8" fmla="*/ 128 w 179"/>
                    <a:gd name="T9" fmla="*/ 47 h 99"/>
                    <a:gd name="T10" fmla="*/ 135 w 179"/>
                    <a:gd name="T11" fmla="*/ 46 h 99"/>
                    <a:gd name="T12" fmla="*/ 124 w 179"/>
                    <a:gd name="T13" fmla="*/ 39 h 99"/>
                    <a:gd name="T14" fmla="*/ 99 w 179"/>
                    <a:gd name="T15" fmla="*/ 71 h 99"/>
                    <a:gd name="T16" fmla="*/ 92 w 179"/>
                    <a:gd name="T17" fmla="*/ 74 h 99"/>
                    <a:gd name="T18" fmla="*/ 79 w 179"/>
                    <a:gd name="T19" fmla="*/ 99 h 99"/>
                    <a:gd name="T20" fmla="*/ 44 w 179"/>
                    <a:gd name="T21" fmla="*/ 71 h 99"/>
                    <a:gd name="T22" fmla="*/ 61 w 179"/>
                    <a:gd name="T23" fmla="*/ 71 h 99"/>
                    <a:gd name="T24" fmla="*/ 76 w 179"/>
                    <a:gd name="T25" fmla="*/ 67 h 99"/>
                    <a:gd name="T26" fmla="*/ 55 w 179"/>
                    <a:gd name="T27" fmla="*/ 65 h 99"/>
                    <a:gd name="T28" fmla="*/ 38 w 179"/>
                    <a:gd name="T29" fmla="*/ 59 h 99"/>
                    <a:gd name="T30" fmla="*/ 51 w 179"/>
                    <a:gd name="T31" fmla="*/ 55 h 99"/>
                    <a:gd name="T32" fmla="*/ 74 w 179"/>
                    <a:gd name="T33" fmla="*/ 44 h 99"/>
                    <a:gd name="T34" fmla="*/ 62 w 179"/>
                    <a:gd name="T35" fmla="*/ 44 h 99"/>
                    <a:gd name="T36" fmla="*/ 55 w 179"/>
                    <a:gd name="T37" fmla="*/ 39 h 99"/>
                    <a:gd name="T38" fmla="*/ 52 w 179"/>
                    <a:gd name="T39" fmla="*/ 39 h 99"/>
                    <a:gd name="T40" fmla="*/ 38 w 179"/>
                    <a:gd name="T41" fmla="*/ 52 h 99"/>
                    <a:gd name="T42" fmla="*/ 24 w 179"/>
                    <a:gd name="T43" fmla="*/ 44 h 99"/>
                    <a:gd name="T44" fmla="*/ 27 w 179"/>
                    <a:gd name="T45" fmla="*/ 44 h 99"/>
                    <a:gd name="T46" fmla="*/ 15 w 179"/>
                    <a:gd name="T47" fmla="*/ 29 h 99"/>
                    <a:gd name="T48" fmla="*/ 11 w 179"/>
                    <a:gd name="T49" fmla="*/ 27 h 99"/>
                    <a:gd name="T50" fmla="*/ 0 w 179"/>
                    <a:gd name="T51" fmla="*/ 16 h 99"/>
                    <a:gd name="T52" fmla="*/ 16 w 179"/>
                    <a:gd name="T53" fmla="*/ 5 h 99"/>
                    <a:gd name="T54" fmla="*/ 38 w 179"/>
                    <a:gd name="T55" fmla="*/ 7 h 99"/>
                    <a:gd name="T56" fmla="*/ 33 w 179"/>
                    <a:gd name="T57" fmla="*/ 13 h 99"/>
                    <a:gd name="T58" fmla="*/ 45 w 179"/>
                    <a:gd name="T59" fmla="*/ 20 h 99"/>
                    <a:gd name="T60" fmla="*/ 42 w 179"/>
                    <a:gd name="T61" fmla="*/ 14 h 99"/>
                    <a:gd name="T62" fmla="*/ 49 w 179"/>
                    <a:gd name="T63" fmla="*/ 6 h 99"/>
                    <a:gd name="T64" fmla="*/ 70 w 179"/>
                    <a:gd name="T65" fmla="*/ 26 h 99"/>
                    <a:gd name="T66" fmla="*/ 64 w 179"/>
                    <a:gd name="T67" fmla="*/ 6 h 99"/>
                    <a:gd name="T68" fmla="*/ 73 w 179"/>
                    <a:gd name="T69" fmla="*/ 0 h 99"/>
                    <a:gd name="T70" fmla="*/ 91 w 179"/>
                    <a:gd name="T71" fmla="*/ 9 h 99"/>
                    <a:gd name="T72" fmla="*/ 90 w 179"/>
                    <a:gd name="T73" fmla="*/ 18 h 99"/>
                    <a:gd name="T74" fmla="*/ 98 w 179"/>
                    <a:gd name="T75" fmla="*/ 12 h 99"/>
                    <a:gd name="T76" fmla="*/ 104 w 179"/>
                    <a:gd name="T77" fmla="*/ 23 h 99"/>
                    <a:gd name="T78" fmla="*/ 108 w 179"/>
                    <a:gd name="T79" fmla="*/ 23 h 99"/>
                    <a:gd name="T80" fmla="*/ 144 w 179"/>
                    <a:gd name="T81" fmla="*/ 42 h 99"/>
                    <a:gd name="T82" fmla="*/ 140 w 179"/>
                    <a:gd name="T83" fmla="*/ 43 h 99"/>
                    <a:gd name="T84" fmla="*/ 148 w 179"/>
                    <a:gd name="T85" fmla="*/ 43 h 99"/>
                    <a:gd name="T86" fmla="*/ 148 w 179"/>
                    <a:gd name="T87" fmla="*/ 49 h 99"/>
                    <a:gd name="T88" fmla="*/ 162 w 179"/>
                    <a:gd name="T89" fmla="*/ 49 h 99"/>
                    <a:gd name="T90" fmla="*/ 179 w 179"/>
                    <a:gd name="T91" fmla="*/ 66 h 99"/>
                    <a:gd name="T92" fmla="*/ 151 w 179"/>
                    <a:gd name="T93" fmla="*/ 8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99">
                      <a:moveTo>
                        <a:pt x="151" y="81"/>
                      </a:moveTo>
                      <a:cubicBezTo>
                        <a:pt x="150" y="77"/>
                        <a:pt x="150" y="75"/>
                        <a:pt x="151" y="73"/>
                      </a:cubicBezTo>
                      <a:cubicBezTo>
                        <a:pt x="146" y="72"/>
                        <a:pt x="137" y="72"/>
                        <a:pt x="131" y="72"/>
                      </a:cubicBezTo>
                      <a:cubicBezTo>
                        <a:pt x="132" y="64"/>
                        <a:pt x="137" y="66"/>
                        <a:pt x="137" y="59"/>
                      </a:cubicBezTo>
                      <a:cubicBezTo>
                        <a:pt x="134" y="58"/>
                        <a:pt x="130" y="50"/>
                        <a:pt x="128" y="47"/>
                      </a:cubicBezTo>
                      <a:cubicBezTo>
                        <a:pt x="131" y="46"/>
                        <a:pt x="132" y="46"/>
                        <a:pt x="135" y="46"/>
                      </a:cubicBezTo>
                      <a:cubicBezTo>
                        <a:pt x="128" y="45"/>
                        <a:pt x="124" y="39"/>
                        <a:pt x="124" y="39"/>
                      </a:cubicBezTo>
                      <a:cubicBezTo>
                        <a:pt x="109" y="39"/>
                        <a:pt x="104" y="59"/>
                        <a:pt x="99" y="71"/>
                      </a:cubicBezTo>
                      <a:cubicBezTo>
                        <a:pt x="98" y="73"/>
                        <a:pt x="95" y="72"/>
                        <a:pt x="92" y="74"/>
                      </a:cubicBezTo>
                      <a:cubicBezTo>
                        <a:pt x="85" y="80"/>
                        <a:pt x="86" y="93"/>
                        <a:pt x="79" y="99"/>
                      </a:cubicBezTo>
                      <a:cubicBezTo>
                        <a:pt x="68" y="92"/>
                        <a:pt x="44" y="86"/>
                        <a:pt x="44" y="71"/>
                      </a:cubicBezTo>
                      <a:cubicBezTo>
                        <a:pt x="50" y="70"/>
                        <a:pt x="61" y="71"/>
                        <a:pt x="61" y="71"/>
                      </a:cubicBezTo>
                      <a:cubicBezTo>
                        <a:pt x="65" y="67"/>
                        <a:pt x="70" y="69"/>
                        <a:pt x="76" y="67"/>
                      </a:cubicBezTo>
                      <a:cubicBezTo>
                        <a:pt x="73" y="66"/>
                        <a:pt x="58" y="65"/>
                        <a:pt x="55" y="65"/>
                      </a:cubicBezTo>
                      <a:cubicBezTo>
                        <a:pt x="50" y="65"/>
                        <a:pt x="38" y="70"/>
                        <a:pt x="38" y="59"/>
                      </a:cubicBezTo>
                      <a:cubicBezTo>
                        <a:pt x="38" y="55"/>
                        <a:pt x="49" y="55"/>
                        <a:pt x="51" y="55"/>
                      </a:cubicBezTo>
                      <a:cubicBezTo>
                        <a:pt x="57" y="53"/>
                        <a:pt x="69" y="48"/>
                        <a:pt x="74" y="44"/>
                      </a:cubicBezTo>
                      <a:cubicBezTo>
                        <a:pt x="67" y="44"/>
                        <a:pt x="64" y="44"/>
                        <a:pt x="62" y="44"/>
                      </a:cubicBezTo>
                      <a:cubicBezTo>
                        <a:pt x="61" y="44"/>
                        <a:pt x="57" y="41"/>
                        <a:pt x="55" y="39"/>
                      </a:cubicBezTo>
                      <a:cubicBezTo>
                        <a:pt x="54" y="39"/>
                        <a:pt x="53" y="39"/>
                        <a:pt x="52" y="39"/>
                      </a:cubicBezTo>
                      <a:cubicBezTo>
                        <a:pt x="48" y="42"/>
                        <a:pt x="48" y="52"/>
                        <a:pt x="38" y="52"/>
                      </a:cubicBezTo>
                      <a:cubicBezTo>
                        <a:pt x="31" y="52"/>
                        <a:pt x="26" y="49"/>
                        <a:pt x="24" y="44"/>
                      </a:cubicBezTo>
                      <a:cubicBezTo>
                        <a:pt x="25" y="44"/>
                        <a:pt x="26" y="44"/>
                        <a:pt x="27" y="44"/>
                      </a:cubicBezTo>
                      <a:cubicBezTo>
                        <a:pt x="20" y="39"/>
                        <a:pt x="13" y="36"/>
                        <a:pt x="15" y="29"/>
                      </a:cubicBezTo>
                      <a:cubicBezTo>
                        <a:pt x="13" y="28"/>
                        <a:pt x="12" y="27"/>
                        <a:pt x="11" y="27"/>
                      </a:cubicBezTo>
                      <a:cubicBezTo>
                        <a:pt x="8" y="27"/>
                        <a:pt x="3" y="19"/>
                        <a:pt x="0" y="16"/>
                      </a:cubicBezTo>
                      <a:cubicBezTo>
                        <a:pt x="2" y="14"/>
                        <a:pt x="11" y="5"/>
                        <a:pt x="16" y="5"/>
                      </a:cubicBezTo>
                      <a:cubicBezTo>
                        <a:pt x="23" y="5"/>
                        <a:pt x="28" y="5"/>
                        <a:pt x="38" y="7"/>
                      </a:cubicBezTo>
                      <a:cubicBezTo>
                        <a:pt x="36" y="10"/>
                        <a:pt x="34" y="11"/>
                        <a:pt x="33" y="13"/>
                      </a:cubicBezTo>
                      <a:cubicBezTo>
                        <a:pt x="37" y="17"/>
                        <a:pt x="42" y="17"/>
                        <a:pt x="45" y="20"/>
                      </a:cubicBezTo>
                      <a:cubicBezTo>
                        <a:pt x="43" y="19"/>
                        <a:pt x="42" y="17"/>
                        <a:pt x="42" y="14"/>
                      </a:cubicBezTo>
                      <a:cubicBezTo>
                        <a:pt x="42" y="10"/>
                        <a:pt x="45" y="6"/>
                        <a:pt x="49" y="6"/>
                      </a:cubicBezTo>
                      <a:cubicBezTo>
                        <a:pt x="62" y="6"/>
                        <a:pt x="58" y="22"/>
                        <a:pt x="70" y="26"/>
                      </a:cubicBezTo>
                      <a:cubicBezTo>
                        <a:pt x="67" y="19"/>
                        <a:pt x="64" y="15"/>
                        <a:pt x="64" y="6"/>
                      </a:cubicBezTo>
                      <a:cubicBezTo>
                        <a:pt x="64" y="0"/>
                        <a:pt x="67" y="0"/>
                        <a:pt x="73" y="0"/>
                      </a:cubicBezTo>
                      <a:cubicBezTo>
                        <a:pt x="79" y="0"/>
                        <a:pt x="91" y="4"/>
                        <a:pt x="91" y="9"/>
                      </a:cubicBezTo>
                      <a:cubicBezTo>
                        <a:pt x="91" y="12"/>
                        <a:pt x="90" y="15"/>
                        <a:pt x="90" y="18"/>
                      </a:cubicBezTo>
                      <a:cubicBezTo>
                        <a:pt x="94" y="16"/>
                        <a:pt x="95" y="12"/>
                        <a:pt x="98" y="12"/>
                      </a:cubicBezTo>
                      <a:cubicBezTo>
                        <a:pt x="105" y="12"/>
                        <a:pt x="104" y="19"/>
                        <a:pt x="104" y="23"/>
                      </a:cubicBezTo>
                      <a:cubicBezTo>
                        <a:pt x="105" y="23"/>
                        <a:pt x="107" y="23"/>
                        <a:pt x="108" y="23"/>
                      </a:cubicBezTo>
                      <a:cubicBezTo>
                        <a:pt x="116" y="23"/>
                        <a:pt x="140" y="37"/>
                        <a:pt x="144" y="42"/>
                      </a:cubicBezTo>
                      <a:cubicBezTo>
                        <a:pt x="143" y="43"/>
                        <a:pt x="141" y="43"/>
                        <a:pt x="140" y="43"/>
                      </a:cubicBezTo>
                      <a:cubicBezTo>
                        <a:pt x="143" y="44"/>
                        <a:pt x="145" y="43"/>
                        <a:pt x="148" y="43"/>
                      </a:cubicBezTo>
                      <a:cubicBezTo>
                        <a:pt x="149" y="45"/>
                        <a:pt x="149" y="48"/>
                        <a:pt x="148" y="49"/>
                      </a:cubicBezTo>
                      <a:cubicBezTo>
                        <a:pt x="155" y="49"/>
                        <a:pt x="157" y="49"/>
                        <a:pt x="162" y="49"/>
                      </a:cubicBezTo>
                      <a:cubicBezTo>
                        <a:pt x="162" y="63"/>
                        <a:pt x="175" y="60"/>
                        <a:pt x="179" y="66"/>
                      </a:cubicBezTo>
                      <a:cubicBezTo>
                        <a:pt x="167" y="70"/>
                        <a:pt x="162" y="77"/>
                        <a:pt x="151" y="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82" name="Freeform 91">
                  <a:extLst>
                    <a:ext uri="{FF2B5EF4-FFF2-40B4-BE49-F238E27FC236}">
                      <a16:creationId xmlns:a16="http://schemas.microsoft.com/office/drawing/2014/main" id="{31C6B167-790D-4C78-BCD6-053A476790E0}"/>
                    </a:ext>
                  </a:extLst>
                </p:cNvPr>
                <p:cNvSpPr>
                  <a:spLocks/>
                </p:cNvSpPr>
                <p:nvPr/>
              </p:nvSpPr>
              <p:spPr bwMode="auto">
                <a:xfrm>
                  <a:off x="6369902" y="-8014308"/>
                  <a:ext cx="381003" cy="136526"/>
                </a:xfrm>
                <a:custGeom>
                  <a:avLst/>
                  <a:gdLst>
                    <a:gd name="T0" fmla="*/ 117 w 117"/>
                    <a:gd name="T1" fmla="*/ 19 h 42"/>
                    <a:gd name="T2" fmla="*/ 70 w 117"/>
                    <a:gd name="T3" fmla="*/ 42 h 42"/>
                    <a:gd name="T4" fmla="*/ 55 w 117"/>
                    <a:gd name="T5" fmla="*/ 34 h 42"/>
                    <a:gd name="T6" fmla="*/ 29 w 117"/>
                    <a:gd name="T7" fmla="*/ 34 h 42"/>
                    <a:gd name="T8" fmla="*/ 23 w 117"/>
                    <a:gd name="T9" fmla="*/ 26 h 42"/>
                    <a:gd name="T10" fmla="*/ 32 w 117"/>
                    <a:gd name="T11" fmla="*/ 26 h 42"/>
                    <a:gd name="T12" fmla="*/ 43 w 117"/>
                    <a:gd name="T13" fmla="*/ 24 h 42"/>
                    <a:gd name="T14" fmla="*/ 22 w 117"/>
                    <a:gd name="T15" fmla="*/ 22 h 42"/>
                    <a:gd name="T16" fmla="*/ 6 w 117"/>
                    <a:gd name="T17" fmla="*/ 17 h 42"/>
                    <a:gd name="T18" fmla="*/ 0 w 117"/>
                    <a:gd name="T19" fmla="*/ 7 h 42"/>
                    <a:gd name="T20" fmla="*/ 6 w 117"/>
                    <a:gd name="T21" fmla="*/ 7 h 42"/>
                    <a:gd name="T22" fmla="*/ 15 w 117"/>
                    <a:gd name="T23" fmla="*/ 8 h 42"/>
                    <a:gd name="T24" fmla="*/ 15 w 117"/>
                    <a:gd name="T25" fmla="*/ 6 h 42"/>
                    <a:gd name="T26" fmla="*/ 23 w 117"/>
                    <a:gd name="T27" fmla="*/ 6 h 42"/>
                    <a:gd name="T28" fmla="*/ 21 w 117"/>
                    <a:gd name="T29" fmla="*/ 1 h 42"/>
                    <a:gd name="T30" fmla="*/ 34 w 117"/>
                    <a:gd name="T31" fmla="*/ 1 h 42"/>
                    <a:gd name="T32" fmla="*/ 52 w 117"/>
                    <a:gd name="T33" fmla="*/ 10 h 42"/>
                    <a:gd name="T34" fmla="*/ 63 w 117"/>
                    <a:gd name="T35" fmla="*/ 0 h 42"/>
                    <a:gd name="T36" fmla="*/ 68 w 117"/>
                    <a:gd name="T37" fmla="*/ 0 h 42"/>
                    <a:gd name="T38" fmla="*/ 68 w 117"/>
                    <a:gd name="T39" fmla="*/ 11 h 42"/>
                    <a:gd name="T40" fmla="*/ 82 w 117"/>
                    <a:gd name="T41" fmla="*/ 7 h 42"/>
                    <a:gd name="T42" fmla="*/ 97 w 117"/>
                    <a:gd name="T43" fmla="*/ 7 h 42"/>
                    <a:gd name="T44" fmla="*/ 117 w 117"/>
                    <a:gd name="T45" fmla="*/ 1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7" h="42">
                      <a:moveTo>
                        <a:pt x="117" y="19"/>
                      </a:moveTo>
                      <a:cubicBezTo>
                        <a:pt x="106" y="26"/>
                        <a:pt x="84" y="42"/>
                        <a:pt x="70" y="42"/>
                      </a:cubicBezTo>
                      <a:cubicBezTo>
                        <a:pt x="62" y="42"/>
                        <a:pt x="58" y="39"/>
                        <a:pt x="55" y="34"/>
                      </a:cubicBezTo>
                      <a:cubicBezTo>
                        <a:pt x="29" y="34"/>
                        <a:pt x="29" y="34"/>
                        <a:pt x="29" y="34"/>
                      </a:cubicBezTo>
                      <a:cubicBezTo>
                        <a:pt x="25" y="32"/>
                        <a:pt x="24" y="30"/>
                        <a:pt x="23" y="26"/>
                      </a:cubicBezTo>
                      <a:cubicBezTo>
                        <a:pt x="26" y="26"/>
                        <a:pt x="31" y="26"/>
                        <a:pt x="32" y="26"/>
                      </a:cubicBezTo>
                      <a:cubicBezTo>
                        <a:pt x="36" y="25"/>
                        <a:pt x="41" y="25"/>
                        <a:pt x="43" y="24"/>
                      </a:cubicBezTo>
                      <a:cubicBezTo>
                        <a:pt x="42" y="24"/>
                        <a:pt x="23" y="22"/>
                        <a:pt x="22" y="22"/>
                      </a:cubicBezTo>
                      <a:cubicBezTo>
                        <a:pt x="15" y="22"/>
                        <a:pt x="6" y="28"/>
                        <a:pt x="6" y="17"/>
                      </a:cubicBezTo>
                      <a:cubicBezTo>
                        <a:pt x="3" y="15"/>
                        <a:pt x="0" y="11"/>
                        <a:pt x="0" y="7"/>
                      </a:cubicBezTo>
                      <a:cubicBezTo>
                        <a:pt x="6" y="7"/>
                        <a:pt x="6" y="7"/>
                        <a:pt x="6" y="7"/>
                      </a:cubicBezTo>
                      <a:cubicBezTo>
                        <a:pt x="9" y="8"/>
                        <a:pt x="13" y="9"/>
                        <a:pt x="15" y="8"/>
                      </a:cubicBezTo>
                      <a:cubicBezTo>
                        <a:pt x="15" y="6"/>
                        <a:pt x="15" y="6"/>
                        <a:pt x="15" y="6"/>
                      </a:cubicBezTo>
                      <a:cubicBezTo>
                        <a:pt x="23" y="6"/>
                        <a:pt x="23" y="6"/>
                        <a:pt x="23" y="6"/>
                      </a:cubicBezTo>
                      <a:cubicBezTo>
                        <a:pt x="21" y="1"/>
                        <a:pt x="21" y="1"/>
                        <a:pt x="21" y="1"/>
                      </a:cubicBezTo>
                      <a:cubicBezTo>
                        <a:pt x="34" y="1"/>
                        <a:pt x="34" y="1"/>
                        <a:pt x="34" y="1"/>
                      </a:cubicBezTo>
                      <a:cubicBezTo>
                        <a:pt x="36" y="4"/>
                        <a:pt x="49" y="10"/>
                        <a:pt x="52" y="10"/>
                      </a:cubicBezTo>
                      <a:cubicBezTo>
                        <a:pt x="57" y="10"/>
                        <a:pt x="61" y="2"/>
                        <a:pt x="63" y="0"/>
                      </a:cubicBezTo>
                      <a:cubicBezTo>
                        <a:pt x="68" y="0"/>
                        <a:pt x="68" y="0"/>
                        <a:pt x="68" y="0"/>
                      </a:cubicBezTo>
                      <a:cubicBezTo>
                        <a:pt x="68" y="6"/>
                        <a:pt x="67" y="8"/>
                        <a:pt x="68" y="11"/>
                      </a:cubicBezTo>
                      <a:cubicBezTo>
                        <a:pt x="72" y="11"/>
                        <a:pt x="75" y="7"/>
                        <a:pt x="82" y="7"/>
                      </a:cubicBezTo>
                      <a:cubicBezTo>
                        <a:pt x="93" y="7"/>
                        <a:pt x="90" y="7"/>
                        <a:pt x="97" y="7"/>
                      </a:cubicBezTo>
                      <a:cubicBezTo>
                        <a:pt x="106" y="7"/>
                        <a:pt x="114" y="13"/>
                        <a:pt x="117" y="1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84" name="Freeform 92">
                  <a:extLst>
                    <a:ext uri="{FF2B5EF4-FFF2-40B4-BE49-F238E27FC236}">
                      <a16:creationId xmlns:a16="http://schemas.microsoft.com/office/drawing/2014/main" id="{80A615CE-1578-4C07-9AC9-6204D7ED2B5B}"/>
                    </a:ext>
                  </a:extLst>
                </p:cNvPr>
                <p:cNvSpPr>
                  <a:spLocks/>
                </p:cNvSpPr>
                <p:nvPr/>
              </p:nvSpPr>
              <p:spPr bwMode="auto">
                <a:xfrm>
                  <a:off x="6038112" y="-7860320"/>
                  <a:ext cx="74613" cy="65088"/>
                </a:xfrm>
                <a:custGeom>
                  <a:avLst/>
                  <a:gdLst>
                    <a:gd name="T0" fmla="*/ 8 w 23"/>
                    <a:gd name="T1" fmla="*/ 0 h 20"/>
                    <a:gd name="T2" fmla="*/ 23 w 23"/>
                    <a:gd name="T3" fmla="*/ 20 h 20"/>
                    <a:gd name="T4" fmla="*/ 9 w 23"/>
                    <a:gd name="T5" fmla="*/ 0 h 20"/>
                    <a:gd name="T6" fmla="*/ 9 w 23"/>
                    <a:gd name="T7" fmla="*/ 2 h 20"/>
                    <a:gd name="T8" fmla="*/ 8 w 23"/>
                    <a:gd name="T9" fmla="*/ 0 h 20"/>
                  </a:gdLst>
                  <a:ahLst/>
                  <a:cxnLst>
                    <a:cxn ang="0">
                      <a:pos x="T0" y="T1"/>
                    </a:cxn>
                    <a:cxn ang="0">
                      <a:pos x="T2" y="T3"/>
                    </a:cxn>
                    <a:cxn ang="0">
                      <a:pos x="T4" y="T5"/>
                    </a:cxn>
                    <a:cxn ang="0">
                      <a:pos x="T6" y="T7"/>
                    </a:cxn>
                    <a:cxn ang="0">
                      <a:pos x="T8" y="T9"/>
                    </a:cxn>
                  </a:cxnLst>
                  <a:rect l="0" t="0" r="r" b="b"/>
                  <a:pathLst>
                    <a:path w="23" h="20">
                      <a:moveTo>
                        <a:pt x="8" y="0"/>
                      </a:moveTo>
                      <a:cubicBezTo>
                        <a:pt x="14" y="8"/>
                        <a:pt x="20" y="10"/>
                        <a:pt x="23" y="20"/>
                      </a:cubicBezTo>
                      <a:cubicBezTo>
                        <a:pt x="14" y="17"/>
                        <a:pt x="0" y="4"/>
                        <a:pt x="9" y="0"/>
                      </a:cubicBezTo>
                      <a:cubicBezTo>
                        <a:pt x="9" y="2"/>
                        <a:pt x="9" y="2"/>
                        <a:pt x="9" y="2"/>
                      </a:cubicBezTo>
                      <a:lnTo>
                        <a:pt x="8"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85" name="Freeform 93">
                  <a:extLst>
                    <a:ext uri="{FF2B5EF4-FFF2-40B4-BE49-F238E27FC236}">
                      <a16:creationId xmlns:a16="http://schemas.microsoft.com/office/drawing/2014/main" id="{28510E4A-DD31-49D3-838E-6EAA663F6E8F}"/>
                    </a:ext>
                  </a:extLst>
                </p:cNvPr>
                <p:cNvSpPr>
                  <a:spLocks/>
                </p:cNvSpPr>
                <p:nvPr/>
              </p:nvSpPr>
              <p:spPr bwMode="auto">
                <a:xfrm>
                  <a:off x="5209430" y="-6133107"/>
                  <a:ext cx="182564" cy="219077"/>
                </a:xfrm>
                <a:custGeom>
                  <a:avLst/>
                  <a:gdLst>
                    <a:gd name="T0" fmla="*/ 9 w 56"/>
                    <a:gd name="T1" fmla="*/ 19 h 67"/>
                    <a:gd name="T2" fmla="*/ 22 w 56"/>
                    <a:gd name="T3" fmla="*/ 14 h 67"/>
                    <a:gd name="T4" fmla="*/ 19 w 56"/>
                    <a:gd name="T5" fmla="*/ 9 h 67"/>
                    <a:gd name="T6" fmla="*/ 33 w 56"/>
                    <a:gd name="T7" fmla="*/ 0 h 67"/>
                    <a:gd name="T8" fmla="*/ 41 w 56"/>
                    <a:gd name="T9" fmla="*/ 0 h 67"/>
                    <a:gd name="T10" fmla="*/ 56 w 56"/>
                    <a:gd name="T11" fmla="*/ 19 h 67"/>
                    <a:gd name="T12" fmla="*/ 48 w 56"/>
                    <a:gd name="T13" fmla="*/ 25 h 67"/>
                    <a:gd name="T14" fmla="*/ 48 w 56"/>
                    <a:gd name="T15" fmla="*/ 41 h 67"/>
                    <a:gd name="T16" fmla="*/ 47 w 56"/>
                    <a:gd name="T17" fmla="*/ 53 h 67"/>
                    <a:gd name="T18" fmla="*/ 36 w 56"/>
                    <a:gd name="T19" fmla="*/ 56 h 67"/>
                    <a:gd name="T20" fmla="*/ 19 w 56"/>
                    <a:gd name="T21" fmla="*/ 65 h 67"/>
                    <a:gd name="T22" fmla="*/ 11 w 56"/>
                    <a:gd name="T23" fmla="*/ 67 h 67"/>
                    <a:gd name="T24" fmla="*/ 0 w 56"/>
                    <a:gd name="T25" fmla="*/ 57 h 67"/>
                    <a:gd name="T26" fmla="*/ 13 w 56"/>
                    <a:gd name="T27" fmla="*/ 34 h 67"/>
                    <a:gd name="T28" fmla="*/ 4 w 56"/>
                    <a:gd name="T29" fmla="*/ 24 h 67"/>
                    <a:gd name="T30" fmla="*/ 9 w 56"/>
                    <a:gd name="T31" fmla="*/ 1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67">
                      <a:moveTo>
                        <a:pt x="9" y="19"/>
                      </a:moveTo>
                      <a:cubicBezTo>
                        <a:pt x="12" y="19"/>
                        <a:pt x="19" y="17"/>
                        <a:pt x="22" y="14"/>
                      </a:cubicBezTo>
                      <a:cubicBezTo>
                        <a:pt x="20" y="12"/>
                        <a:pt x="19" y="11"/>
                        <a:pt x="19" y="9"/>
                      </a:cubicBezTo>
                      <a:cubicBezTo>
                        <a:pt x="19" y="5"/>
                        <a:pt x="28" y="0"/>
                        <a:pt x="33" y="0"/>
                      </a:cubicBezTo>
                      <a:cubicBezTo>
                        <a:pt x="36" y="0"/>
                        <a:pt x="38" y="0"/>
                        <a:pt x="41" y="0"/>
                      </a:cubicBezTo>
                      <a:cubicBezTo>
                        <a:pt x="51" y="0"/>
                        <a:pt x="56" y="11"/>
                        <a:pt x="56" y="19"/>
                      </a:cubicBezTo>
                      <a:cubicBezTo>
                        <a:pt x="56" y="22"/>
                        <a:pt x="48" y="22"/>
                        <a:pt x="48" y="25"/>
                      </a:cubicBezTo>
                      <a:cubicBezTo>
                        <a:pt x="48" y="28"/>
                        <a:pt x="48" y="40"/>
                        <a:pt x="48" y="41"/>
                      </a:cubicBezTo>
                      <a:cubicBezTo>
                        <a:pt x="48" y="44"/>
                        <a:pt x="51" y="50"/>
                        <a:pt x="47" y="53"/>
                      </a:cubicBezTo>
                      <a:cubicBezTo>
                        <a:pt x="45" y="56"/>
                        <a:pt x="40" y="56"/>
                        <a:pt x="36" y="56"/>
                      </a:cubicBezTo>
                      <a:cubicBezTo>
                        <a:pt x="28" y="56"/>
                        <a:pt x="23" y="63"/>
                        <a:pt x="19" y="65"/>
                      </a:cubicBezTo>
                      <a:cubicBezTo>
                        <a:pt x="17" y="67"/>
                        <a:pt x="14" y="67"/>
                        <a:pt x="11" y="67"/>
                      </a:cubicBezTo>
                      <a:cubicBezTo>
                        <a:pt x="5" y="67"/>
                        <a:pt x="0" y="62"/>
                        <a:pt x="0" y="57"/>
                      </a:cubicBezTo>
                      <a:cubicBezTo>
                        <a:pt x="0" y="46"/>
                        <a:pt x="11" y="45"/>
                        <a:pt x="13" y="34"/>
                      </a:cubicBezTo>
                      <a:cubicBezTo>
                        <a:pt x="8" y="32"/>
                        <a:pt x="4" y="29"/>
                        <a:pt x="4" y="24"/>
                      </a:cubicBezTo>
                      <a:cubicBezTo>
                        <a:pt x="4" y="19"/>
                        <a:pt x="8" y="19"/>
                        <a:pt x="9" y="1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86" name="Freeform 94">
                  <a:extLst>
                    <a:ext uri="{FF2B5EF4-FFF2-40B4-BE49-F238E27FC236}">
                      <a16:creationId xmlns:a16="http://schemas.microsoft.com/office/drawing/2014/main" id="{72B4024D-A08C-49C9-9264-0AACB8BB3B5A}"/>
                    </a:ext>
                  </a:extLst>
                </p:cNvPr>
                <p:cNvSpPr>
                  <a:spLocks/>
                </p:cNvSpPr>
                <p:nvPr/>
              </p:nvSpPr>
              <p:spPr bwMode="auto">
                <a:xfrm>
                  <a:off x="5333256" y="-6318846"/>
                  <a:ext cx="36513" cy="33338"/>
                </a:xfrm>
                <a:custGeom>
                  <a:avLst/>
                  <a:gdLst>
                    <a:gd name="T0" fmla="*/ 2 w 11"/>
                    <a:gd name="T1" fmla="*/ 10 h 10"/>
                    <a:gd name="T2" fmla="*/ 0 w 11"/>
                    <a:gd name="T3" fmla="*/ 5 h 10"/>
                    <a:gd name="T4" fmla="*/ 11 w 11"/>
                    <a:gd name="T5" fmla="*/ 0 h 10"/>
                    <a:gd name="T6" fmla="*/ 2 w 11"/>
                    <a:gd name="T7" fmla="*/ 10 h 10"/>
                  </a:gdLst>
                  <a:ahLst/>
                  <a:cxnLst>
                    <a:cxn ang="0">
                      <a:pos x="T0" y="T1"/>
                    </a:cxn>
                    <a:cxn ang="0">
                      <a:pos x="T2" y="T3"/>
                    </a:cxn>
                    <a:cxn ang="0">
                      <a:pos x="T4" y="T5"/>
                    </a:cxn>
                    <a:cxn ang="0">
                      <a:pos x="T6" y="T7"/>
                    </a:cxn>
                  </a:cxnLst>
                  <a:rect l="0" t="0" r="r" b="b"/>
                  <a:pathLst>
                    <a:path w="11" h="10">
                      <a:moveTo>
                        <a:pt x="2" y="10"/>
                      </a:moveTo>
                      <a:cubicBezTo>
                        <a:pt x="1" y="10"/>
                        <a:pt x="0" y="6"/>
                        <a:pt x="0" y="5"/>
                      </a:cubicBezTo>
                      <a:cubicBezTo>
                        <a:pt x="0" y="2"/>
                        <a:pt x="7" y="0"/>
                        <a:pt x="11" y="0"/>
                      </a:cubicBezTo>
                      <a:cubicBezTo>
                        <a:pt x="11" y="5"/>
                        <a:pt x="7" y="10"/>
                        <a:pt x="2"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87" name="Freeform 95">
                  <a:extLst>
                    <a:ext uri="{FF2B5EF4-FFF2-40B4-BE49-F238E27FC236}">
                      <a16:creationId xmlns:a16="http://schemas.microsoft.com/office/drawing/2014/main" id="{518A9AA0-6861-4C69-977F-1352374D8F46}"/>
                    </a:ext>
                  </a:extLst>
                </p:cNvPr>
                <p:cNvSpPr>
                  <a:spLocks/>
                </p:cNvSpPr>
                <p:nvPr/>
              </p:nvSpPr>
              <p:spPr bwMode="auto">
                <a:xfrm>
                  <a:off x="5353893" y="-6337896"/>
                  <a:ext cx="347665" cy="504829"/>
                </a:xfrm>
                <a:custGeom>
                  <a:avLst/>
                  <a:gdLst>
                    <a:gd name="T0" fmla="*/ 98 w 107"/>
                    <a:gd name="T1" fmla="*/ 104 h 155"/>
                    <a:gd name="T2" fmla="*/ 93 w 107"/>
                    <a:gd name="T3" fmla="*/ 131 h 155"/>
                    <a:gd name="T4" fmla="*/ 102 w 107"/>
                    <a:gd name="T5" fmla="*/ 136 h 155"/>
                    <a:gd name="T6" fmla="*/ 71 w 107"/>
                    <a:gd name="T7" fmla="*/ 142 h 155"/>
                    <a:gd name="T8" fmla="*/ 40 w 107"/>
                    <a:gd name="T9" fmla="*/ 144 h 155"/>
                    <a:gd name="T10" fmla="*/ 26 w 107"/>
                    <a:gd name="T11" fmla="*/ 151 h 155"/>
                    <a:gd name="T12" fmla="*/ 17 w 107"/>
                    <a:gd name="T13" fmla="*/ 155 h 155"/>
                    <a:gd name="T14" fmla="*/ 32 w 107"/>
                    <a:gd name="T15" fmla="*/ 136 h 155"/>
                    <a:gd name="T16" fmla="*/ 47 w 107"/>
                    <a:gd name="T17" fmla="*/ 127 h 155"/>
                    <a:gd name="T18" fmla="*/ 26 w 107"/>
                    <a:gd name="T19" fmla="*/ 126 h 155"/>
                    <a:gd name="T20" fmla="*/ 19 w 107"/>
                    <a:gd name="T21" fmla="*/ 126 h 155"/>
                    <a:gd name="T22" fmla="*/ 28 w 107"/>
                    <a:gd name="T23" fmla="*/ 99 h 155"/>
                    <a:gd name="T24" fmla="*/ 49 w 107"/>
                    <a:gd name="T25" fmla="*/ 83 h 155"/>
                    <a:gd name="T26" fmla="*/ 41 w 107"/>
                    <a:gd name="T27" fmla="*/ 72 h 155"/>
                    <a:gd name="T28" fmla="*/ 26 w 107"/>
                    <a:gd name="T29" fmla="*/ 74 h 155"/>
                    <a:gd name="T30" fmla="*/ 24 w 107"/>
                    <a:gd name="T31" fmla="*/ 61 h 155"/>
                    <a:gd name="T32" fmla="*/ 16 w 107"/>
                    <a:gd name="T33" fmla="*/ 50 h 155"/>
                    <a:gd name="T34" fmla="*/ 12 w 107"/>
                    <a:gd name="T35" fmla="*/ 57 h 155"/>
                    <a:gd name="T36" fmla="*/ 14 w 107"/>
                    <a:gd name="T37" fmla="*/ 46 h 155"/>
                    <a:gd name="T38" fmla="*/ 7 w 107"/>
                    <a:gd name="T39" fmla="*/ 39 h 155"/>
                    <a:gd name="T40" fmla="*/ 11 w 107"/>
                    <a:gd name="T41" fmla="*/ 29 h 155"/>
                    <a:gd name="T42" fmla="*/ 7 w 107"/>
                    <a:gd name="T43" fmla="*/ 21 h 155"/>
                    <a:gd name="T44" fmla="*/ 12 w 107"/>
                    <a:gd name="T45" fmla="*/ 22 h 155"/>
                    <a:gd name="T46" fmla="*/ 17 w 107"/>
                    <a:gd name="T47" fmla="*/ 14 h 155"/>
                    <a:gd name="T48" fmla="*/ 26 w 107"/>
                    <a:gd name="T49" fmla="*/ 0 h 155"/>
                    <a:gd name="T50" fmla="*/ 43 w 107"/>
                    <a:gd name="T51" fmla="*/ 4 h 155"/>
                    <a:gd name="T52" fmla="*/ 33 w 107"/>
                    <a:gd name="T53" fmla="*/ 20 h 155"/>
                    <a:gd name="T54" fmla="*/ 48 w 107"/>
                    <a:gd name="T55" fmla="*/ 47 h 155"/>
                    <a:gd name="T56" fmla="*/ 54 w 107"/>
                    <a:gd name="T57" fmla="*/ 51 h 155"/>
                    <a:gd name="T58" fmla="*/ 86 w 107"/>
                    <a:gd name="T59" fmla="*/ 91 h 155"/>
                    <a:gd name="T60" fmla="*/ 89 w 107"/>
                    <a:gd name="T61" fmla="*/ 104 h 155"/>
                    <a:gd name="T62" fmla="*/ 94 w 107"/>
                    <a:gd name="T63" fmla="*/ 10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7" h="155">
                      <a:moveTo>
                        <a:pt x="92" y="106"/>
                      </a:moveTo>
                      <a:cubicBezTo>
                        <a:pt x="95" y="104"/>
                        <a:pt x="94" y="104"/>
                        <a:pt x="98" y="104"/>
                      </a:cubicBezTo>
                      <a:cubicBezTo>
                        <a:pt x="103" y="104"/>
                        <a:pt x="107" y="108"/>
                        <a:pt x="107" y="113"/>
                      </a:cubicBezTo>
                      <a:cubicBezTo>
                        <a:pt x="107" y="121"/>
                        <a:pt x="96" y="125"/>
                        <a:pt x="93" y="131"/>
                      </a:cubicBezTo>
                      <a:cubicBezTo>
                        <a:pt x="97" y="132"/>
                        <a:pt x="99" y="133"/>
                        <a:pt x="102" y="133"/>
                      </a:cubicBezTo>
                      <a:cubicBezTo>
                        <a:pt x="102" y="136"/>
                        <a:pt x="102" y="136"/>
                        <a:pt x="102" y="136"/>
                      </a:cubicBezTo>
                      <a:cubicBezTo>
                        <a:pt x="98" y="140"/>
                        <a:pt x="95" y="142"/>
                        <a:pt x="89" y="142"/>
                      </a:cubicBezTo>
                      <a:cubicBezTo>
                        <a:pt x="84" y="142"/>
                        <a:pt x="74" y="142"/>
                        <a:pt x="71" y="142"/>
                      </a:cubicBezTo>
                      <a:cubicBezTo>
                        <a:pt x="67" y="142"/>
                        <a:pt x="54" y="147"/>
                        <a:pt x="48" y="147"/>
                      </a:cubicBezTo>
                      <a:cubicBezTo>
                        <a:pt x="45" y="147"/>
                        <a:pt x="43" y="144"/>
                        <a:pt x="40" y="144"/>
                      </a:cubicBezTo>
                      <a:cubicBezTo>
                        <a:pt x="35" y="144"/>
                        <a:pt x="32" y="148"/>
                        <a:pt x="32" y="151"/>
                      </a:cubicBezTo>
                      <a:cubicBezTo>
                        <a:pt x="26" y="151"/>
                        <a:pt x="26" y="151"/>
                        <a:pt x="26" y="151"/>
                      </a:cubicBezTo>
                      <a:cubicBezTo>
                        <a:pt x="23" y="151"/>
                        <a:pt x="21" y="153"/>
                        <a:pt x="20" y="155"/>
                      </a:cubicBezTo>
                      <a:cubicBezTo>
                        <a:pt x="17" y="155"/>
                        <a:pt x="17" y="155"/>
                        <a:pt x="17" y="155"/>
                      </a:cubicBezTo>
                      <a:cubicBezTo>
                        <a:pt x="17" y="152"/>
                        <a:pt x="17" y="152"/>
                        <a:pt x="17" y="152"/>
                      </a:cubicBezTo>
                      <a:cubicBezTo>
                        <a:pt x="17" y="151"/>
                        <a:pt x="31" y="136"/>
                        <a:pt x="32" y="136"/>
                      </a:cubicBezTo>
                      <a:cubicBezTo>
                        <a:pt x="39" y="134"/>
                        <a:pt x="48" y="136"/>
                        <a:pt x="48" y="130"/>
                      </a:cubicBezTo>
                      <a:cubicBezTo>
                        <a:pt x="48" y="129"/>
                        <a:pt x="47" y="128"/>
                        <a:pt x="47" y="127"/>
                      </a:cubicBezTo>
                      <a:cubicBezTo>
                        <a:pt x="45" y="129"/>
                        <a:pt x="42" y="131"/>
                        <a:pt x="39" y="131"/>
                      </a:cubicBezTo>
                      <a:cubicBezTo>
                        <a:pt x="33" y="131"/>
                        <a:pt x="31" y="126"/>
                        <a:pt x="26" y="126"/>
                      </a:cubicBezTo>
                      <a:cubicBezTo>
                        <a:pt x="23" y="126"/>
                        <a:pt x="24" y="128"/>
                        <a:pt x="21" y="128"/>
                      </a:cubicBezTo>
                      <a:cubicBezTo>
                        <a:pt x="21" y="128"/>
                        <a:pt x="19" y="127"/>
                        <a:pt x="19" y="126"/>
                      </a:cubicBezTo>
                      <a:cubicBezTo>
                        <a:pt x="19" y="119"/>
                        <a:pt x="32" y="119"/>
                        <a:pt x="32" y="112"/>
                      </a:cubicBezTo>
                      <a:cubicBezTo>
                        <a:pt x="32" y="106"/>
                        <a:pt x="28" y="104"/>
                        <a:pt x="28" y="99"/>
                      </a:cubicBezTo>
                      <a:cubicBezTo>
                        <a:pt x="36" y="99"/>
                        <a:pt x="46" y="95"/>
                        <a:pt x="49" y="90"/>
                      </a:cubicBezTo>
                      <a:cubicBezTo>
                        <a:pt x="49" y="83"/>
                        <a:pt x="49" y="83"/>
                        <a:pt x="49" y="83"/>
                      </a:cubicBezTo>
                      <a:cubicBezTo>
                        <a:pt x="44" y="84"/>
                        <a:pt x="38" y="83"/>
                        <a:pt x="38" y="78"/>
                      </a:cubicBezTo>
                      <a:cubicBezTo>
                        <a:pt x="38" y="75"/>
                        <a:pt x="40" y="74"/>
                        <a:pt x="41" y="72"/>
                      </a:cubicBezTo>
                      <a:cubicBezTo>
                        <a:pt x="40" y="72"/>
                        <a:pt x="38" y="72"/>
                        <a:pt x="37" y="72"/>
                      </a:cubicBezTo>
                      <a:cubicBezTo>
                        <a:pt x="32" y="72"/>
                        <a:pt x="30" y="74"/>
                        <a:pt x="26" y="74"/>
                      </a:cubicBezTo>
                      <a:cubicBezTo>
                        <a:pt x="22" y="74"/>
                        <a:pt x="19" y="74"/>
                        <a:pt x="19" y="70"/>
                      </a:cubicBezTo>
                      <a:cubicBezTo>
                        <a:pt x="19" y="67"/>
                        <a:pt x="24" y="64"/>
                        <a:pt x="24" y="61"/>
                      </a:cubicBezTo>
                      <a:cubicBezTo>
                        <a:pt x="24" y="57"/>
                        <a:pt x="22" y="56"/>
                        <a:pt x="24" y="52"/>
                      </a:cubicBezTo>
                      <a:cubicBezTo>
                        <a:pt x="20" y="52"/>
                        <a:pt x="17" y="51"/>
                        <a:pt x="16" y="50"/>
                      </a:cubicBezTo>
                      <a:cubicBezTo>
                        <a:pt x="14" y="54"/>
                        <a:pt x="15" y="55"/>
                        <a:pt x="16" y="57"/>
                      </a:cubicBezTo>
                      <a:cubicBezTo>
                        <a:pt x="12" y="57"/>
                        <a:pt x="12" y="57"/>
                        <a:pt x="12" y="57"/>
                      </a:cubicBezTo>
                      <a:cubicBezTo>
                        <a:pt x="12" y="53"/>
                        <a:pt x="12" y="52"/>
                        <a:pt x="12" y="49"/>
                      </a:cubicBezTo>
                      <a:cubicBezTo>
                        <a:pt x="12" y="48"/>
                        <a:pt x="13" y="47"/>
                        <a:pt x="14" y="46"/>
                      </a:cubicBezTo>
                      <a:cubicBezTo>
                        <a:pt x="14" y="42"/>
                        <a:pt x="14" y="42"/>
                        <a:pt x="14" y="42"/>
                      </a:cubicBezTo>
                      <a:cubicBezTo>
                        <a:pt x="12" y="42"/>
                        <a:pt x="7" y="40"/>
                        <a:pt x="7" y="39"/>
                      </a:cubicBezTo>
                      <a:cubicBezTo>
                        <a:pt x="7" y="36"/>
                        <a:pt x="11" y="33"/>
                        <a:pt x="11" y="33"/>
                      </a:cubicBezTo>
                      <a:cubicBezTo>
                        <a:pt x="11" y="29"/>
                        <a:pt x="11" y="29"/>
                        <a:pt x="11" y="29"/>
                      </a:cubicBezTo>
                      <a:cubicBezTo>
                        <a:pt x="4" y="28"/>
                        <a:pt x="0" y="26"/>
                        <a:pt x="0" y="21"/>
                      </a:cubicBezTo>
                      <a:cubicBezTo>
                        <a:pt x="7" y="21"/>
                        <a:pt x="7" y="21"/>
                        <a:pt x="7" y="21"/>
                      </a:cubicBezTo>
                      <a:cubicBezTo>
                        <a:pt x="7" y="23"/>
                        <a:pt x="10" y="25"/>
                        <a:pt x="11" y="25"/>
                      </a:cubicBezTo>
                      <a:cubicBezTo>
                        <a:pt x="12" y="25"/>
                        <a:pt x="12" y="23"/>
                        <a:pt x="12" y="22"/>
                      </a:cubicBezTo>
                      <a:cubicBezTo>
                        <a:pt x="12" y="21"/>
                        <a:pt x="10" y="20"/>
                        <a:pt x="10" y="19"/>
                      </a:cubicBezTo>
                      <a:cubicBezTo>
                        <a:pt x="10" y="16"/>
                        <a:pt x="13" y="14"/>
                        <a:pt x="17" y="14"/>
                      </a:cubicBezTo>
                      <a:cubicBezTo>
                        <a:pt x="17" y="10"/>
                        <a:pt x="18" y="8"/>
                        <a:pt x="18" y="6"/>
                      </a:cubicBezTo>
                      <a:cubicBezTo>
                        <a:pt x="18" y="4"/>
                        <a:pt x="23" y="0"/>
                        <a:pt x="26" y="0"/>
                      </a:cubicBezTo>
                      <a:cubicBezTo>
                        <a:pt x="31" y="0"/>
                        <a:pt x="35" y="0"/>
                        <a:pt x="39" y="0"/>
                      </a:cubicBezTo>
                      <a:cubicBezTo>
                        <a:pt x="40" y="0"/>
                        <a:pt x="43" y="3"/>
                        <a:pt x="43" y="4"/>
                      </a:cubicBezTo>
                      <a:cubicBezTo>
                        <a:pt x="43" y="11"/>
                        <a:pt x="33" y="10"/>
                        <a:pt x="32" y="16"/>
                      </a:cubicBezTo>
                      <a:cubicBezTo>
                        <a:pt x="32" y="17"/>
                        <a:pt x="32" y="18"/>
                        <a:pt x="33" y="20"/>
                      </a:cubicBezTo>
                      <a:cubicBezTo>
                        <a:pt x="60" y="20"/>
                        <a:pt x="60" y="20"/>
                        <a:pt x="60" y="20"/>
                      </a:cubicBezTo>
                      <a:cubicBezTo>
                        <a:pt x="62" y="32"/>
                        <a:pt x="48" y="38"/>
                        <a:pt x="48" y="47"/>
                      </a:cubicBezTo>
                      <a:cubicBezTo>
                        <a:pt x="46" y="48"/>
                        <a:pt x="45" y="49"/>
                        <a:pt x="44" y="51"/>
                      </a:cubicBezTo>
                      <a:cubicBezTo>
                        <a:pt x="49" y="52"/>
                        <a:pt x="51" y="50"/>
                        <a:pt x="54" y="51"/>
                      </a:cubicBezTo>
                      <a:cubicBezTo>
                        <a:pt x="63" y="54"/>
                        <a:pt x="62" y="65"/>
                        <a:pt x="67" y="70"/>
                      </a:cubicBezTo>
                      <a:cubicBezTo>
                        <a:pt x="74" y="77"/>
                        <a:pt x="86" y="81"/>
                        <a:pt x="86" y="91"/>
                      </a:cubicBezTo>
                      <a:cubicBezTo>
                        <a:pt x="86" y="95"/>
                        <a:pt x="91" y="97"/>
                        <a:pt x="91" y="101"/>
                      </a:cubicBezTo>
                      <a:cubicBezTo>
                        <a:pt x="91" y="102"/>
                        <a:pt x="90" y="104"/>
                        <a:pt x="89" y="104"/>
                      </a:cubicBezTo>
                      <a:cubicBezTo>
                        <a:pt x="89" y="107"/>
                        <a:pt x="89" y="107"/>
                        <a:pt x="89" y="107"/>
                      </a:cubicBezTo>
                      <a:cubicBezTo>
                        <a:pt x="92" y="106"/>
                        <a:pt x="92" y="105"/>
                        <a:pt x="94" y="104"/>
                      </a:cubicBezTo>
                      <a:lnTo>
                        <a:pt x="92" y="106"/>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93" name="Freeform 96">
                  <a:extLst>
                    <a:ext uri="{FF2B5EF4-FFF2-40B4-BE49-F238E27FC236}">
                      <a16:creationId xmlns:a16="http://schemas.microsoft.com/office/drawing/2014/main" id="{66035557-4492-4CE6-AD4D-982FDEB1591F}"/>
                    </a:ext>
                  </a:extLst>
                </p:cNvPr>
                <p:cNvSpPr>
                  <a:spLocks/>
                </p:cNvSpPr>
                <p:nvPr/>
              </p:nvSpPr>
              <p:spPr bwMode="auto">
                <a:xfrm>
                  <a:off x="5428507" y="-6077544"/>
                  <a:ext cx="15875" cy="19050"/>
                </a:xfrm>
                <a:custGeom>
                  <a:avLst/>
                  <a:gdLst>
                    <a:gd name="T0" fmla="*/ 3 w 5"/>
                    <a:gd name="T1" fmla="*/ 0 h 6"/>
                    <a:gd name="T2" fmla="*/ 0 w 5"/>
                    <a:gd name="T3" fmla="*/ 6 h 6"/>
                    <a:gd name="T4" fmla="*/ 5 w 5"/>
                    <a:gd name="T5" fmla="*/ 6 h 6"/>
                    <a:gd name="T6" fmla="*/ 5 w 5"/>
                    <a:gd name="T7" fmla="*/ 0 h 6"/>
                    <a:gd name="T8" fmla="*/ 3 w 5"/>
                    <a:gd name="T9" fmla="*/ 0 h 6"/>
                  </a:gdLst>
                  <a:ahLst/>
                  <a:cxnLst>
                    <a:cxn ang="0">
                      <a:pos x="T0" y="T1"/>
                    </a:cxn>
                    <a:cxn ang="0">
                      <a:pos x="T2" y="T3"/>
                    </a:cxn>
                    <a:cxn ang="0">
                      <a:pos x="T4" y="T5"/>
                    </a:cxn>
                    <a:cxn ang="0">
                      <a:pos x="T6" y="T7"/>
                    </a:cxn>
                    <a:cxn ang="0">
                      <a:pos x="T8" y="T9"/>
                    </a:cxn>
                  </a:cxnLst>
                  <a:rect l="0" t="0" r="r" b="b"/>
                  <a:pathLst>
                    <a:path w="5" h="6">
                      <a:moveTo>
                        <a:pt x="3" y="0"/>
                      </a:moveTo>
                      <a:cubicBezTo>
                        <a:pt x="0" y="2"/>
                        <a:pt x="0" y="3"/>
                        <a:pt x="0" y="6"/>
                      </a:cubicBezTo>
                      <a:cubicBezTo>
                        <a:pt x="3" y="6"/>
                        <a:pt x="4" y="6"/>
                        <a:pt x="5" y="6"/>
                      </a:cubicBezTo>
                      <a:cubicBezTo>
                        <a:pt x="5" y="3"/>
                        <a:pt x="5" y="2"/>
                        <a:pt x="5" y="0"/>
                      </a:cubicBezTo>
                      <a:cubicBezTo>
                        <a:pt x="5" y="0"/>
                        <a:pt x="3" y="0"/>
                        <a:pt x="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95" name="Freeform 97">
                  <a:extLst>
                    <a:ext uri="{FF2B5EF4-FFF2-40B4-BE49-F238E27FC236}">
                      <a16:creationId xmlns:a16="http://schemas.microsoft.com/office/drawing/2014/main" id="{497B35E3-90CC-4066-8278-3DF9A4EB1E02}"/>
                    </a:ext>
                  </a:extLst>
                </p:cNvPr>
                <p:cNvSpPr>
                  <a:spLocks/>
                </p:cNvSpPr>
                <p:nvPr/>
              </p:nvSpPr>
              <p:spPr bwMode="auto">
                <a:xfrm>
                  <a:off x="6144475" y="-5226638"/>
                  <a:ext cx="114301" cy="74613"/>
                </a:xfrm>
                <a:custGeom>
                  <a:avLst/>
                  <a:gdLst>
                    <a:gd name="T0" fmla="*/ 0 w 35"/>
                    <a:gd name="T1" fmla="*/ 4 h 23"/>
                    <a:gd name="T2" fmla="*/ 0 w 35"/>
                    <a:gd name="T3" fmla="*/ 8 h 23"/>
                    <a:gd name="T4" fmla="*/ 6 w 35"/>
                    <a:gd name="T5" fmla="*/ 10 h 23"/>
                    <a:gd name="T6" fmla="*/ 27 w 35"/>
                    <a:gd name="T7" fmla="*/ 22 h 23"/>
                    <a:gd name="T8" fmla="*/ 30 w 35"/>
                    <a:gd name="T9" fmla="*/ 23 h 23"/>
                    <a:gd name="T10" fmla="*/ 33 w 35"/>
                    <a:gd name="T11" fmla="*/ 20 h 23"/>
                    <a:gd name="T12" fmla="*/ 31 w 35"/>
                    <a:gd name="T13" fmla="*/ 13 h 23"/>
                    <a:gd name="T14" fmla="*/ 33 w 35"/>
                    <a:gd name="T15" fmla="*/ 8 h 23"/>
                    <a:gd name="T16" fmla="*/ 35 w 35"/>
                    <a:gd name="T17" fmla="*/ 3 h 23"/>
                    <a:gd name="T18" fmla="*/ 19 w 35"/>
                    <a:gd name="T19" fmla="*/ 6 h 23"/>
                    <a:gd name="T20" fmla="*/ 0 w 35"/>
                    <a:gd name="T21"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23">
                      <a:moveTo>
                        <a:pt x="0" y="4"/>
                      </a:moveTo>
                      <a:cubicBezTo>
                        <a:pt x="0" y="8"/>
                        <a:pt x="0" y="8"/>
                        <a:pt x="0" y="8"/>
                      </a:cubicBezTo>
                      <a:cubicBezTo>
                        <a:pt x="1" y="10"/>
                        <a:pt x="5" y="9"/>
                        <a:pt x="6" y="10"/>
                      </a:cubicBezTo>
                      <a:cubicBezTo>
                        <a:pt x="13" y="12"/>
                        <a:pt x="19" y="20"/>
                        <a:pt x="27" y="22"/>
                      </a:cubicBezTo>
                      <a:cubicBezTo>
                        <a:pt x="27" y="23"/>
                        <a:pt x="29" y="23"/>
                        <a:pt x="30" y="23"/>
                      </a:cubicBezTo>
                      <a:cubicBezTo>
                        <a:pt x="32" y="23"/>
                        <a:pt x="33" y="22"/>
                        <a:pt x="33" y="20"/>
                      </a:cubicBezTo>
                      <a:cubicBezTo>
                        <a:pt x="33" y="17"/>
                        <a:pt x="31" y="16"/>
                        <a:pt x="31" y="13"/>
                      </a:cubicBezTo>
                      <a:cubicBezTo>
                        <a:pt x="31" y="11"/>
                        <a:pt x="33" y="8"/>
                        <a:pt x="33" y="8"/>
                      </a:cubicBezTo>
                      <a:cubicBezTo>
                        <a:pt x="35" y="3"/>
                        <a:pt x="35" y="3"/>
                        <a:pt x="35" y="3"/>
                      </a:cubicBezTo>
                      <a:cubicBezTo>
                        <a:pt x="28" y="2"/>
                        <a:pt x="25" y="6"/>
                        <a:pt x="19" y="6"/>
                      </a:cubicBezTo>
                      <a:cubicBezTo>
                        <a:pt x="13" y="6"/>
                        <a:pt x="9" y="0"/>
                        <a:pt x="0"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96" name="Freeform 98">
                  <a:extLst>
                    <a:ext uri="{FF2B5EF4-FFF2-40B4-BE49-F238E27FC236}">
                      <a16:creationId xmlns:a16="http://schemas.microsoft.com/office/drawing/2014/main" id="{51F48690-8E51-4AE2-85DC-99BF7F6BC85A}"/>
                    </a:ext>
                  </a:extLst>
                </p:cNvPr>
                <p:cNvSpPr>
                  <a:spLocks/>
                </p:cNvSpPr>
                <p:nvPr/>
              </p:nvSpPr>
              <p:spPr bwMode="auto">
                <a:xfrm>
                  <a:off x="5982549" y="-5455240"/>
                  <a:ext cx="41275" cy="74613"/>
                </a:xfrm>
                <a:custGeom>
                  <a:avLst/>
                  <a:gdLst>
                    <a:gd name="T0" fmla="*/ 4 w 13"/>
                    <a:gd name="T1" fmla="*/ 4 h 23"/>
                    <a:gd name="T2" fmla="*/ 11 w 13"/>
                    <a:gd name="T3" fmla="*/ 0 h 23"/>
                    <a:gd name="T4" fmla="*/ 13 w 13"/>
                    <a:gd name="T5" fmla="*/ 5 h 23"/>
                    <a:gd name="T6" fmla="*/ 9 w 13"/>
                    <a:gd name="T7" fmla="*/ 23 h 23"/>
                    <a:gd name="T8" fmla="*/ 0 w 13"/>
                    <a:gd name="T9" fmla="*/ 5 h 23"/>
                    <a:gd name="T10" fmla="*/ 4 w 13"/>
                    <a:gd name="T11" fmla="*/ 4 h 23"/>
                  </a:gdLst>
                  <a:ahLst/>
                  <a:cxnLst>
                    <a:cxn ang="0">
                      <a:pos x="T0" y="T1"/>
                    </a:cxn>
                    <a:cxn ang="0">
                      <a:pos x="T2" y="T3"/>
                    </a:cxn>
                    <a:cxn ang="0">
                      <a:pos x="T4" y="T5"/>
                    </a:cxn>
                    <a:cxn ang="0">
                      <a:pos x="T6" y="T7"/>
                    </a:cxn>
                    <a:cxn ang="0">
                      <a:pos x="T8" y="T9"/>
                    </a:cxn>
                    <a:cxn ang="0">
                      <a:pos x="T10" y="T11"/>
                    </a:cxn>
                  </a:cxnLst>
                  <a:rect l="0" t="0" r="r" b="b"/>
                  <a:pathLst>
                    <a:path w="13" h="23">
                      <a:moveTo>
                        <a:pt x="4" y="4"/>
                      </a:moveTo>
                      <a:cubicBezTo>
                        <a:pt x="7" y="4"/>
                        <a:pt x="9" y="0"/>
                        <a:pt x="11" y="0"/>
                      </a:cubicBezTo>
                      <a:cubicBezTo>
                        <a:pt x="11" y="2"/>
                        <a:pt x="11" y="4"/>
                        <a:pt x="13" y="5"/>
                      </a:cubicBezTo>
                      <a:cubicBezTo>
                        <a:pt x="11" y="10"/>
                        <a:pt x="10" y="20"/>
                        <a:pt x="9" y="23"/>
                      </a:cubicBezTo>
                      <a:cubicBezTo>
                        <a:pt x="4" y="22"/>
                        <a:pt x="3" y="9"/>
                        <a:pt x="0" y="5"/>
                      </a:cubicBezTo>
                      <a:cubicBezTo>
                        <a:pt x="1" y="5"/>
                        <a:pt x="3" y="4"/>
                        <a:pt x="4"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97" name="Freeform 99">
                  <a:extLst>
                    <a:ext uri="{FF2B5EF4-FFF2-40B4-BE49-F238E27FC236}">
                      <a16:creationId xmlns:a16="http://schemas.microsoft.com/office/drawing/2014/main" id="{0B8BAABE-19AA-4274-92E9-25F0441ADF7A}"/>
                    </a:ext>
                  </a:extLst>
                </p:cNvPr>
                <p:cNvSpPr>
                  <a:spLocks/>
                </p:cNvSpPr>
                <p:nvPr/>
              </p:nvSpPr>
              <p:spPr bwMode="auto">
                <a:xfrm>
                  <a:off x="5973024" y="-5369514"/>
                  <a:ext cx="65088" cy="109538"/>
                </a:xfrm>
                <a:custGeom>
                  <a:avLst/>
                  <a:gdLst>
                    <a:gd name="T0" fmla="*/ 5 w 20"/>
                    <a:gd name="T1" fmla="*/ 15 h 34"/>
                    <a:gd name="T2" fmla="*/ 0 w 20"/>
                    <a:gd name="T3" fmla="*/ 6 h 34"/>
                    <a:gd name="T4" fmla="*/ 10 w 20"/>
                    <a:gd name="T5" fmla="*/ 0 h 34"/>
                    <a:gd name="T6" fmla="*/ 16 w 20"/>
                    <a:gd name="T7" fmla="*/ 2 h 34"/>
                    <a:gd name="T8" fmla="*/ 18 w 20"/>
                    <a:gd name="T9" fmla="*/ 21 h 34"/>
                    <a:gd name="T10" fmla="*/ 7 w 20"/>
                    <a:gd name="T11" fmla="*/ 34 h 34"/>
                    <a:gd name="T12" fmla="*/ 2 w 20"/>
                    <a:gd name="T13" fmla="*/ 24 h 34"/>
                    <a:gd name="T14" fmla="*/ 5 w 20"/>
                    <a:gd name="T15" fmla="*/ 15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4">
                      <a:moveTo>
                        <a:pt x="5" y="15"/>
                      </a:moveTo>
                      <a:cubicBezTo>
                        <a:pt x="5" y="11"/>
                        <a:pt x="1" y="9"/>
                        <a:pt x="0" y="6"/>
                      </a:cubicBezTo>
                      <a:cubicBezTo>
                        <a:pt x="5" y="4"/>
                        <a:pt x="6" y="0"/>
                        <a:pt x="10" y="0"/>
                      </a:cubicBezTo>
                      <a:cubicBezTo>
                        <a:pt x="13" y="0"/>
                        <a:pt x="14" y="2"/>
                        <a:pt x="16" y="2"/>
                      </a:cubicBezTo>
                      <a:cubicBezTo>
                        <a:pt x="20" y="10"/>
                        <a:pt x="18" y="14"/>
                        <a:pt x="18" y="21"/>
                      </a:cubicBezTo>
                      <a:cubicBezTo>
                        <a:pt x="18" y="27"/>
                        <a:pt x="10" y="34"/>
                        <a:pt x="7" y="34"/>
                      </a:cubicBezTo>
                      <a:cubicBezTo>
                        <a:pt x="2" y="34"/>
                        <a:pt x="2" y="28"/>
                        <a:pt x="2" y="24"/>
                      </a:cubicBezTo>
                      <a:cubicBezTo>
                        <a:pt x="3" y="21"/>
                        <a:pt x="5" y="18"/>
                        <a:pt x="5" y="1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98" name="Freeform 100">
                  <a:extLst>
                    <a:ext uri="{FF2B5EF4-FFF2-40B4-BE49-F238E27FC236}">
                      <a16:creationId xmlns:a16="http://schemas.microsoft.com/office/drawing/2014/main" id="{F9E04BC0-A6D0-4846-8101-D02C00A4B114}"/>
                    </a:ext>
                  </a:extLst>
                </p:cNvPr>
                <p:cNvSpPr>
                  <a:spLocks/>
                </p:cNvSpPr>
                <p:nvPr/>
              </p:nvSpPr>
              <p:spPr bwMode="auto">
                <a:xfrm>
                  <a:off x="5738072" y="-5304426"/>
                  <a:ext cx="28575" cy="22225"/>
                </a:xfrm>
                <a:custGeom>
                  <a:avLst/>
                  <a:gdLst>
                    <a:gd name="T0" fmla="*/ 9 w 9"/>
                    <a:gd name="T1" fmla="*/ 5 h 7"/>
                    <a:gd name="T2" fmla="*/ 5 w 9"/>
                    <a:gd name="T3" fmla="*/ 7 h 7"/>
                    <a:gd name="T4" fmla="*/ 0 w 9"/>
                    <a:gd name="T5" fmla="*/ 3 h 7"/>
                    <a:gd name="T6" fmla="*/ 7 w 9"/>
                    <a:gd name="T7" fmla="*/ 0 h 7"/>
                    <a:gd name="T8" fmla="*/ 9 w 9"/>
                    <a:gd name="T9" fmla="*/ 5 h 7"/>
                  </a:gdLst>
                  <a:ahLst/>
                  <a:cxnLst>
                    <a:cxn ang="0">
                      <a:pos x="T0" y="T1"/>
                    </a:cxn>
                    <a:cxn ang="0">
                      <a:pos x="T2" y="T3"/>
                    </a:cxn>
                    <a:cxn ang="0">
                      <a:pos x="T4" y="T5"/>
                    </a:cxn>
                    <a:cxn ang="0">
                      <a:pos x="T6" y="T7"/>
                    </a:cxn>
                    <a:cxn ang="0">
                      <a:pos x="T8" y="T9"/>
                    </a:cxn>
                  </a:cxnLst>
                  <a:rect l="0" t="0" r="r" b="b"/>
                  <a:pathLst>
                    <a:path w="9" h="7">
                      <a:moveTo>
                        <a:pt x="9" y="5"/>
                      </a:moveTo>
                      <a:cubicBezTo>
                        <a:pt x="9" y="6"/>
                        <a:pt x="7" y="7"/>
                        <a:pt x="5" y="7"/>
                      </a:cubicBezTo>
                      <a:cubicBezTo>
                        <a:pt x="4" y="7"/>
                        <a:pt x="0" y="4"/>
                        <a:pt x="0" y="3"/>
                      </a:cubicBezTo>
                      <a:cubicBezTo>
                        <a:pt x="2" y="2"/>
                        <a:pt x="4" y="1"/>
                        <a:pt x="7" y="0"/>
                      </a:cubicBezTo>
                      <a:cubicBezTo>
                        <a:pt x="7" y="1"/>
                        <a:pt x="9" y="4"/>
                        <a:pt x="9" y="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99" name="Freeform 101">
                  <a:extLst>
                    <a:ext uri="{FF2B5EF4-FFF2-40B4-BE49-F238E27FC236}">
                      <a16:creationId xmlns:a16="http://schemas.microsoft.com/office/drawing/2014/main" id="{73110824-D271-480B-8EE5-BA84C686EB4D}"/>
                    </a:ext>
                  </a:extLst>
                </p:cNvPr>
                <p:cNvSpPr>
                  <a:spLocks/>
                </p:cNvSpPr>
                <p:nvPr/>
              </p:nvSpPr>
              <p:spPr bwMode="auto">
                <a:xfrm>
                  <a:off x="6041287" y="-6148982"/>
                  <a:ext cx="38100" cy="46038"/>
                </a:xfrm>
                <a:custGeom>
                  <a:avLst/>
                  <a:gdLst>
                    <a:gd name="T0" fmla="*/ 10 w 12"/>
                    <a:gd name="T1" fmla="*/ 10 h 14"/>
                    <a:gd name="T2" fmla="*/ 0 w 12"/>
                    <a:gd name="T3" fmla="*/ 4 h 14"/>
                    <a:gd name="T4" fmla="*/ 0 w 12"/>
                    <a:gd name="T5" fmla="*/ 0 h 14"/>
                    <a:gd name="T6" fmla="*/ 9 w 12"/>
                    <a:gd name="T7" fmla="*/ 0 h 14"/>
                    <a:gd name="T8" fmla="*/ 12 w 12"/>
                    <a:gd name="T9" fmla="*/ 9 h 14"/>
                    <a:gd name="T10" fmla="*/ 10 w 12"/>
                    <a:gd name="T11" fmla="*/ 14 h 14"/>
                    <a:gd name="T12" fmla="*/ 10 w 12"/>
                    <a:gd name="T13" fmla="*/ 10 h 14"/>
                  </a:gdLst>
                  <a:ahLst/>
                  <a:cxnLst>
                    <a:cxn ang="0">
                      <a:pos x="T0" y="T1"/>
                    </a:cxn>
                    <a:cxn ang="0">
                      <a:pos x="T2" y="T3"/>
                    </a:cxn>
                    <a:cxn ang="0">
                      <a:pos x="T4" y="T5"/>
                    </a:cxn>
                    <a:cxn ang="0">
                      <a:pos x="T6" y="T7"/>
                    </a:cxn>
                    <a:cxn ang="0">
                      <a:pos x="T8" y="T9"/>
                    </a:cxn>
                    <a:cxn ang="0">
                      <a:pos x="T10" y="T11"/>
                    </a:cxn>
                    <a:cxn ang="0">
                      <a:pos x="T12" y="T13"/>
                    </a:cxn>
                  </a:cxnLst>
                  <a:rect l="0" t="0" r="r" b="b"/>
                  <a:pathLst>
                    <a:path w="12" h="14">
                      <a:moveTo>
                        <a:pt x="10" y="10"/>
                      </a:moveTo>
                      <a:cubicBezTo>
                        <a:pt x="5" y="10"/>
                        <a:pt x="0" y="9"/>
                        <a:pt x="0" y="4"/>
                      </a:cubicBezTo>
                      <a:cubicBezTo>
                        <a:pt x="0" y="3"/>
                        <a:pt x="0" y="1"/>
                        <a:pt x="0" y="0"/>
                      </a:cubicBezTo>
                      <a:cubicBezTo>
                        <a:pt x="9" y="0"/>
                        <a:pt x="9" y="0"/>
                        <a:pt x="9" y="0"/>
                      </a:cubicBezTo>
                      <a:cubicBezTo>
                        <a:pt x="9" y="5"/>
                        <a:pt x="12" y="4"/>
                        <a:pt x="12" y="9"/>
                      </a:cubicBezTo>
                      <a:cubicBezTo>
                        <a:pt x="12" y="12"/>
                        <a:pt x="11" y="11"/>
                        <a:pt x="10" y="14"/>
                      </a:cubicBezTo>
                      <a:cubicBezTo>
                        <a:pt x="10" y="12"/>
                        <a:pt x="10" y="11"/>
                        <a:pt x="10"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00" name="Freeform 102">
                  <a:extLst>
                    <a:ext uri="{FF2B5EF4-FFF2-40B4-BE49-F238E27FC236}">
                      <a16:creationId xmlns:a16="http://schemas.microsoft.com/office/drawing/2014/main" id="{13BD2D18-200F-43C7-AB43-1C32FB57734C}"/>
                    </a:ext>
                  </a:extLst>
                </p:cNvPr>
                <p:cNvSpPr>
                  <a:spLocks/>
                </p:cNvSpPr>
                <p:nvPr/>
              </p:nvSpPr>
              <p:spPr bwMode="auto">
                <a:xfrm>
                  <a:off x="6085737" y="-6191845"/>
                  <a:ext cx="65088" cy="95251"/>
                </a:xfrm>
                <a:custGeom>
                  <a:avLst/>
                  <a:gdLst>
                    <a:gd name="T0" fmla="*/ 3 w 20"/>
                    <a:gd name="T1" fmla="*/ 26 h 29"/>
                    <a:gd name="T2" fmla="*/ 10 w 20"/>
                    <a:gd name="T3" fmla="*/ 20 h 29"/>
                    <a:gd name="T4" fmla="*/ 0 w 20"/>
                    <a:gd name="T5" fmla="*/ 13 h 29"/>
                    <a:gd name="T6" fmla="*/ 9 w 20"/>
                    <a:gd name="T7" fmla="*/ 0 h 29"/>
                    <a:gd name="T8" fmla="*/ 20 w 20"/>
                    <a:gd name="T9" fmla="*/ 11 h 29"/>
                    <a:gd name="T10" fmla="*/ 6 w 20"/>
                    <a:gd name="T11" fmla="*/ 29 h 29"/>
                    <a:gd name="T12" fmla="*/ 0 w 20"/>
                    <a:gd name="T13" fmla="*/ 27 h 29"/>
                    <a:gd name="T14" fmla="*/ 2 w 20"/>
                    <a:gd name="T15" fmla="*/ 24 h 29"/>
                    <a:gd name="T16" fmla="*/ 3 w 20"/>
                    <a:gd name="T17" fmla="*/ 2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9">
                      <a:moveTo>
                        <a:pt x="3" y="26"/>
                      </a:moveTo>
                      <a:cubicBezTo>
                        <a:pt x="6" y="26"/>
                        <a:pt x="10" y="23"/>
                        <a:pt x="10" y="20"/>
                      </a:cubicBezTo>
                      <a:cubicBezTo>
                        <a:pt x="5" y="19"/>
                        <a:pt x="0" y="16"/>
                        <a:pt x="0" y="13"/>
                      </a:cubicBezTo>
                      <a:cubicBezTo>
                        <a:pt x="0" y="11"/>
                        <a:pt x="5" y="0"/>
                        <a:pt x="9" y="0"/>
                      </a:cubicBezTo>
                      <a:cubicBezTo>
                        <a:pt x="18" y="0"/>
                        <a:pt x="18" y="4"/>
                        <a:pt x="20" y="11"/>
                      </a:cubicBezTo>
                      <a:cubicBezTo>
                        <a:pt x="13" y="13"/>
                        <a:pt x="16" y="29"/>
                        <a:pt x="6" y="29"/>
                      </a:cubicBezTo>
                      <a:cubicBezTo>
                        <a:pt x="3" y="29"/>
                        <a:pt x="0" y="27"/>
                        <a:pt x="0" y="27"/>
                      </a:cubicBezTo>
                      <a:cubicBezTo>
                        <a:pt x="0" y="26"/>
                        <a:pt x="2" y="25"/>
                        <a:pt x="2" y="24"/>
                      </a:cubicBezTo>
                      <a:lnTo>
                        <a:pt x="3" y="26"/>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01" name="Freeform 103">
                  <a:extLst>
                    <a:ext uri="{FF2B5EF4-FFF2-40B4-BE49-F238E27FC236}">
                      <a16:creationId xmlns:a16="http://schemas.microsoft.com/office/drawing/2014/main" id="{AC7AE5DC-FCB8-4204-9DCC-6301102DAA69}"/>
                    </a:ext>
                  </a:extLst>
                </p:cNvPr>
                <p:cNvSpPr>
                  <a:spLocks/>
                </p:cNvSpPr>
                <p:nvPr/>
              </p:nvSpPr>
              <p:spPr bwMode="auto">
                <a:xfrm>
                  <a:off x="6373077" y="-6299796"/>
                  <a:ext cx="39688" cy="55563"/>
                </a:xfrm>
                <a:custGeom>
                  <a:avLst/>
                  <a:gdLst>
                    <a:gd name="T0" fmla="*/ 9 w 12"/>
                    <a:gd name="T1" fmla="*/ 5 h 17"/>
                    <a:gd name="T2" fmla="*/ 2 w 12"/>
                    <a:gd name="T3" fmla="*/ 17 h 17"/>
                    <a:gd name="T4" fmla="*/ 2 w 12"/>
                    <a:gd name="T5" fmla="*/ 11 h 17"/>
                    <a:gd name="T6" fmla="*/ 12 w 12"/>
                    <a:gd name="T7" fmla="*/ 0 h 17"/>
                    <a:gd name="T8" fmla="*/ 9 w 12"/>
                    <a:gd name="T9" fmla="*/ 5 h 17"/>
                  </a:gdLst>
                  <a:ahLst/>
                  <a:cxnLst>
                    <a:cxn ang="0">
                      <a:pos x="T0" y="T1"/>
                    </a:cxn>
                    <a:cxn ang="0">
                      <a:pos x="T2" y="T3"/>
                    </a:cxn>
                    <a:cxn ang="0">
                      <a:pos x="T4" y="T5"/>
                    </a:cxn>
                    <a:cxn ang="0">
                      <a:pos x="T6" y="T7"/>
                    </a:cxn>
                    <a:cxn ang="0">
                      <a:pos x="T8" y="T9"/>
                    </a:cxn>
                  </a:cxnLst>
                  <a:rect l="0" t="0" r="r" b="b"/>
                  <a:pathLst>
                    <a:path w="12" h="17">
                      <a:moveTo>
                        <a:pt x="9" y="5"/>
                      </a:moveTo>
                      <a:cubicBezTo>
                        <a:pt x="9" y="10"/>
                        <a:pt x="5" y="13"/>
                        <a:pt x="2" y="17"/>
                      </a:cubicBezTo>
                      <a:cubicBezTo>
                        <a:pt x="0" y="15"/>
                        <a:pt x="2" y="13"/>
                        <a:pt x="2" y="11"/>
                      </a:cubicBezTo>
                      <a:cubicBezTo>
                        <a:pt x="2" y="8"/>
                        <a:pt x="4" y="0"/>
                        <a:pt x="12" y="0"/>
                      </a:cubicBezTo>
                      <a:cubicBezTo>
                        <a:pt x="11" y="1"/>
                        <a:pt x="9" y="3"/>
                        <a:pt x="9" y="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02" name="Freeform 104">
                  <a:extLst>
                    <a:ext uri="{FF2B5EF4-FFF2-40B4-BE49-F238E27FC236}">
                      <a16:creationId xmlns:a16="http://schemas.microsoft.com/office/drawing/2014/main" id="{A6F9BF48-41E7-4C8C-B9D9-3C149D98E891}"/>
                    </a:ext>
                  </a:extLst>
                </p:cNvPr>
                <p:cNvSpPr>
                  <a:spLocks/>
                </p:cNvSpPr>
                <p:nvPr/>
              </p:nvSpPr>
              <p:spPr bwMode="auto">
                <a:xfrm>
                  <a:off x="6528653" y="-6374409"/>
                  <a:ext cx="52388" cy="65088"/>
                </a:xfrm>
                <a:custGeom>
                  <a:avLst/>
                  <a:gdLst>
                    <a:gd name="T0" fmla="*/ 12 w 16"/>
                    <a:gd name="T1" fmla="*/ 10 h 20"/>
                    <a:gd name="T2" fmla="*/ 12 w 16"/>
                    <a:gd name="T3" fmla="*/ 16 h 20"/>
                    <a:gd name="T4" fmla="*/ 5 w 16"/>
                    <a:gd name="T5" fmla="*/ 20 h 20"/>
                    <a:gd name="T6" fmla="*/ 0 w 16"/>
                    <a:gd name="T7" fmla="*/ 14 h 20"/>
                    <a:gd name="T8" fmla="*/ 10 w 16"/>
                    <a:gd name="T9" fmla="*/ 10 h 20"/>
                    <a:gd name="T10" fmla="*/ 7 w 16"/>
                    <a:gd name="T11" fmla="*/ 5 h 20"/>
                    <a:gd name="T12" fmla="*/ 11 w 16"/>
                    <a:gd name="T13" fmla="*/ 0 h 20"/>
                    <a:gd name="T14" fmla="*/ 16 w 16"/>
                    <a:gd name="T15" fmla="*/ 5 h 20"/>
                    <a:gd name="T16" fmla="*/ 12 w 16"/>
                    <a:gd name="T1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0">
                      <a:moveTo>
                        <a:pt x="12" y="10"/>
                      </a:moveTo>
                      <a:cubicBezTo>
                        <a:pt x="12" y="12"/>
                        <a:pt x="12" y="14"/>
                        <a:pt x="12" y="16"/>
                      </a:cubicBezTo>
                      <a:cubicBezTo>
                        <a:pt x="12" y="17"/>
                        <a:pt x="7" y="20"/>
                        <a:pt x="5" y="20"/>
                      </a:cubicBezTo>
                      <a:cubicBezTo>
                        <a:pt x="1" y="20"/>
                        <a:pt x="0" y="16"/>
                        <a:pt x="0" y="14"/>
                      </a:cubicBezTo>
                      <a:cubicBezTo>
                        <a:pt x="4" y="13"/>
                        <a:pt x="7" y="10"/>
                        <a:pt x="10" y="10"/>
                      </a:cubicBezTo>
                      <a:cubicBezTo>
                        <a:pt x="9" y="8"/>
                        <a:pt x="7" y="7"/>
                        <a:pt x="7" y="5"/>
                      </a:cubicBezTo>
                      <a:cubicBezTo>
                        <a:pt x="7" y="2"/>
                        <a:pt x="11" y="0"/>
                        <a:pt x="11" y="0"/>
                      </a:cubicBezTo>
                      <a:cubicBezTo>
                        <a:pt x="13" y="3"/>
                        <a:pt x="14" y="4"/>
                        <a:pt x="16" y="5"/>
                      </a:cubicBezTo>
                      <a:cubicBezTo>
                        <a:pt x="16" y="7"/>
                        <a:pt x="13" y="10"/>
                        <a:pt x="12"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03" name="Freeform 105">
                  <a:extLst>
                    <a:ext uri="{FF2B5EF4-FFF2-40B4-BE49-F238E27FC236}">
                      <a16:creationId xmlns:a16="http://schemas.microsoft.com/office/drawing/2014/main" id="{89726909-7293-4BE4-A9A1-8C23F59CBFF5}"/>
                    </a:ext>
                  </a:extLst>
                </p:cNvPr>
                <p:cNvSpPr>
                  <a:spLocks/>
                </p:cNvSpPr>
                <p:nvPr/>
              </p:nvSpPr>
              <p:spPr bwMode="auto">
                <a:xfrm>
                  <a:off x="6620729" y="-5090112"/>
                  <a:ext cx="93663" cy="26988"/>
                </a:xfrm>
                <a:custGeom>
                  <a:avLst/>
                  <a:gdLst>
                    <a:gd name="T0" fmla="*/ 29 w 29"/>
                    <a:gd name="T1" fmla="*/ 4 h 8"/>
                    <a:gd name="T2" fmla="*/ 17 w 29"/>
                    <a:gd name="T3" fmla="*/ 5 h 8"/>
                    <a:gd name="T4" fmla="*/ 0 w 29"/>
                    <a:gd name="T5" fmla="*/ 2 h 8"/>
                    <a:gd name="T6" fmla="*/ 29 w 29"/>
                    <a:gd name="T7" fmla="*/ 4 h 8"/>
                  </a:gdLst>
                  <a:ahLst/>
                  <a:cxnLst>
                    <a:cxn ang="0">
                      <a:pos x="T0" y="T1"/>
                    </a:cxn>
                    <a:cxn ang="0">
                      <a:pos x="T2" y="T3"/>
                    </a:cxn>
                    <a:cxn ang="0">
                      <a:pos x="T4" y="T5"/>
                    </a:cxn>
                    <a:cxn ang="0">
                      <a:pos x="T6" y="T7"/>
                    </a:cxn>
                  </a:cxnLst>
                  <a:rect l="0" t="0" r="r" b="b"/>
                  <a:pathLst>
                    <a:path w="29" h="8">
                      <a:moveTo>
                        <a:pt x="29" y="4"/>
                      </a:moveTo>
                      <a:cubicBezTo>
                        <a:pt x="23" y="8"/>
                        <a:pt x="21" y="5"/>
                        <a:pt x="17" y="5"/>
                      </a:cubicBezTo>
                      <a:cubicBezTo>
                        <a:pt x="14" y="5"/>
                        <a:pt x="5" y="4"/>
                        <a:pt x="0" y="2"/>
                      </a:cubicBezTo>
                      <a:cubicBezTo>
                        <a:pt x="10" y="0"/>
                        <a:pt x="21" y="2"/>
                        <a:pt x="29"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04" name="Freeform 106">
                  <a:extLst>
                    <a:ext uri="{FF2B5EF4-FFF2-40B4-BE49-F238E27FC236}">
                      <a16:creationId xmlns:a16="http://schemas.microsoft.com/office/drawing/2014/main" id="{287A80DA-39A9-4DA9-B927-EE74A40C6FD4}"/>
                    </a:ext>
                  </a:extLst>
                </p:cNvPr>
                <p:cNvSpPr>
                  <a:spLocks/>
                </p:cNvSpPr>
                <p:nvPr/>
              </p:nvSpPr>
              <p:spPr bwMode="auto">
                <a:xfrm>
                  <a:off x="6976332" y="-5102812"/>
                  <a:ext cx="84138" cy="46038"/>
                </a:xfrm>
                <a:custGeom>
                  <a:avLst/>
                  <a:gdLst>
                    <a:gd name="T0" fmla="*/ 5 w 26"/>
                    <a:gd name="T1" fmla="*/ 14 h 14"/>
                    <a:gd name="T2" fmla="*/ 2 w 26"/>
                    <a:gd name="T3" fmla="*/ 12 h 14"/>
                    <a:gd name="T4" fmla="*/ 0 w 26"/>
                    <a:gd name="T5" fmla="*/ 9 h 14"/>
                    <a:gd name="T6" fmla="*/ 26 w 26"/>
                    <a:gd name="T7" fmla="*/ 0 h 14"/>
                    <a:gd name="T8" fmla="*/ 20 w 26"/>
                    <a:gd name="T9" fmla="*/ 4 h 14"/>
                    <a:gd name="T10" fmla="*/ 19 w 26"/>
                    <a:gd name="T11" fmla="*/ 9 h 14"/>
                    <a:gd name="T12" fmla="*/ 5 w 26"/>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26" h="14">
                      <a:moveTo>
                        <a:pt x="5" y="14"/>
                      </a:moveTo>
                      <a:cubicBezTo>
                        <a:pt x="4" y="14"/>
                        <a:pt x="2" y="13"/>
                        <a:pt x="2" y="12"/>
                      </a:cubicBezTo>
                      <a:cubicBezTo>
                        <a:pt x="1" y="12"/>
                        <a:pt x="0" y="10"/>
                        <a:pt x="0" y="9"/>
                      </a:cubicBezTo>
                      <a:cubicBezTo>
                        <a:pt x="7" y="6"/>
                        <a:pt x="19" y="2"/>
                        <a:pt x="26" y="0"/>
                      </a:cubicBezTo>
                      <a:cubicBezTo>
                        <a:pt x="25" y="5"/>
                        <a:pt x="23" y="3"/>
                        <a:pt x="20" y="4"/>
                      </a:cubicBezTo>
                      <a:cubicBezTo>
                        <a:pt x="19" y="5"/>
                        <a:pt x="20" y="8"/>
                        <a:pt x="19" y="9"/>
                      </a:cubicBezTo>
                      <a:cubicBezTo>
                        <a:pt x="18" y="12"/>
                        <a:pt x="10" y="14"/>
                        <a:pt x="5" y="1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84" name="Group 483">
                <a:extLst>
                  <a:ext uri="{FF2B5EF4-FFF2-40B4-BE49-F238E27FC236}">
                    <a16:creationId xmlns:a16="http://schemas.microsoft.com/office/drawing/2014/main" id="{64406783-33D6-4632-B6D6-55EB4BCEAE03}"/>
                  </a:ext>
                </a:extLst>
              </p:cNvPr>
              <p:cNvGrpSpPr/>
              <p:nvPr/>
            </p:nvGrpSpPr>
            <p:grpSpPr>
              <a:xfrm>
                <a:off x="6305834" y="1974435"/>
                <a:ext cx="4076049" cy="2927193"/>
                <a:chOff x="6447690" y="-8141309"/>
                <a:chExt cx="7129524" cy="5099087"/>
              </a:xfrm>
            </p:grpSpPr>
            <p:sp>
              <p:nvSpPr>
                <p:cNvPr id="251" name="Freeform 25">
                  <a:extLst>
                    <a:ext uri="{FF2B5EF4-FFF2-40B4-BE49-F238E27FC236}">
                      <a16:creationId xmlns:a16="http://schemas.microsoft.com/office/drawing/2014/main" id="{27131E0A-CE6F-437D-9652-C80A431E51A9}"/>
                    </a:ext>
                  </a:extLst>
                </p:cNvPr>
                <p:cNvSpPr>
                  <a:spLocks/>
                </p:cNvSpPr>
                <p:nvPr/>
              </p:nvSpPr>
              <p:spPr bwMode="auto">
                <a:xfrm>
                  <a:off x="12648519" y="-7126889"/>
                  <a:ext cx="61913" cy="31750"/>
                </a:xfrm>
                <a:custGeom>
                  <a:avLst/>
                  <a:gdLst>
                    <a:gd name="T0" fmla="*/ 14 w 19"/>
                    <a:gd name="T1" fmla="*/ 10 h 10"/>
                    <a:gd name="T2" fmla="*/ 19 w 19"/>
                    <a:gd name="T3" fmla="*/ 5 h 10"/>
                    <a:gd name="T4" fmla="*/ 15 w 19"/>
                    <a:gd name="T5" fmla="*/ 0 h 10"/>
                    <a:gd name="T6" fmla="*/ 0 w 19"/>
                    <a:gd name="T7" fmla="*/ 0 h 10"/>
                    <a:gd name="T8" fmla="*/ 14 w 19"/>
                    <a:gd name="T9" fmla="*/ 10 h 10"/>
                  </a:gdLst>
                  <a:ahLst/>
                  <a:cxnLst>
                    <a:cxn ang="0">
                      <a:pos x="T0" y="T1"/>
                    </a:cxn>
                    <a:cxn ang="0">
                      <a:pos x="T2" y="T3"/>
                    </a:cxn>
                    <a:cxn ang="0">
                      <a:pos x="T4" y="T5"/>
                    </a:cxn>
                    <a:cxn ang="0">
                      <a:pos x="T6" y="T7"/>
                    </a:cxn>
                    <a:cxn ang="0">
                      <a:pos x="T8" y="T9"/>
                    </a:cxn>
                  </a:cxnLst>
                  <a:rect l="0" t="0" r="r" b="b"/>
                  <a:pathLst>
                    <a:path w="19" h="10">
                      <a:moveTo>
                        <a:pt x="14" y="10"/>
                      </a:moveTo>
                      <a:cubicBezTo>
                        <a:pt x="16" y="10"/>
                        <a:pt x="19" y="8"/>
                        <a:pt x="19" y="5"/>
                      </a:cubicBezTo>
                      <a:cubicBezTo>
                        <a:pt x="19" y="3"/>
                        <a:pt x="16" y="2"/>
                        <a:pt x="15" y="0"/>
                      </a:cubicBezTo>
                      <a:cubicBezTo>
                        <a:pt x="0" y="0"/>
                        <a:pt x="0" y="0"/>
                        <a:pt x="0" y="0"/>
                      </a:cubicBezTo>
                      <a:cubicBezTo>
                        <a:pt x="3" y="5"/>
                        <a:pt x="8" y="10"/>
                        <a:pt x="14" y="1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05" name="Freeform 107">
                  <a:extLst>
                    <a:ext uri="{FF2B5EF4-FFF2-40B4-BE49-F238E27FC236}">
                      <a16:creationId xmlns:a16="http://schemas.microsoft.com/office/drawing/2014/main" id="{89585C21-FDA2-45DE-8B71-EF106D3136B1}"/>
                    </a:ext>
                  </a:extLst>
                </p:cNvPr>
                <p:cNvSpPr>
                  <a:spLocks/>
                </p:cNvSpPr>
                <p:nvPr/>
              </p:nvSpPr>
              <p:spPr bwMode="auto">
                <a:xfrm>
                  <a:off x="7849465" y="-4066168"/>
                  <a:ext cx="41275" cy="19050"/>
                </a:xfrm>
                <a:custGeom>
                  <a:avLst/>
                  <a:gdLst>
                    <a:gd name="T0" fmla="*/ 0 w 13"/>
                    <a:gd name="T1" fmla="*/ 3 h 6"/>
                    <a:gd name="T2" fmla="*/ 5 w 13"/>
                    <a:gd name="T3" fmla="*/ 6 h 6"/>
                    <a:gd name="T4" fmla="*/ 13 w 13"/>
                    <a:gd name="T5" fmla="*/ 0 h 6"/>
                    <a:gd name="T6" fmla="*/ 0 w 13"/>
                    <a:gd name="T7" fmla="*/ 3 h 6"/>
                  </a:gdLst>
                  <a:ahLst/>
                  <a:cxnLst>
                    <a:cxn ang="0">
                      <a:pos x="T0" y="T1"/>
                    </a:cxn>
                    <a:cxn ang="0">
                      <a:pos x="T2" y="T3"/>
                    </a:cxn>
                    <a:cxn ang="0">
                      <a:pos x="T4" y="T5"/>
                    </a:cxn>
                    <a:cxn ang="0">
                      <a:pos x="T6" y="T7"/>
                    </a:cxn>
                  </a:cxnLst>
                  <a:rect l="0" t="0" r="r" b="b"/>
                  <a:pathLst>
                    <a:path w="13" h="6">
                      <a:moveTo>
                        <a:pt x="0" y="3"/>
                      </a:moveTo>
                      <a:cubicBezTo>
                        <a:pt x="0" y="5"/>
                        <a:pt x="3" y="6"/>
                        <a:pt x="5" y="6"/>
                      </a:cubicBezTo>
                      <a:cubicBezTo>
                        <a:pt x="8" y="6"/>
                        <a:pt x="12" y="2"/>
                        <a:pt x="13" y="0"/>
                      </a:cubicBezTo>
                      <a:cubicBezTo>
                        <a:pt x="7" y="0"/>
                        <a:pt x="4" y="1"/>
                        <a:pt x="0" y="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06" name="Freeform 108">
                  <a:extLst>
                    <a:ext uri="{FF2B5EF4-FFF2-40B4-BE49-F238E27FC236}">
                      <a16:creationId xmlns:a16="http://schemas.microsoft.com/office/drawing/2014/main" id="{F8DAC710-1471-4161-BA86-ABB35F9998FE}"/>
                    </a:ext>
                  </a:extLst>
                </p:cNvPr>
                <p:cNvSpPr>
                  <a:spLocks/>
                </p:cNvSpPr>
                <p:nvPr/>
              </p:nvSpPr>
              <p:spPr bwMode="auto">
                <a:xfrm>
                  <a:off x="10295823" y="-7488842"/>
                  <a:ext cx="65088" cy="41275"/>
                </a:xfrm>
                <a:custGeom>
                  <a:avLst/>
                  <a:gdLst>
                    <a:gd name="T0" fmla="*/ 20 w 20"/>
                    <a:gd name="T1" fmla="*/ 9 h 13"/>
                    <a:gd name="T2" fmla="*/ 9 w 20"/>
                    <a:gd name="T3" fmla="*/ 13 h 13"/>
                    <a:gd name="T4" fmla="*/ 0 w 20"/>
                    <a:gd name="T5" fmla="*/ 7 h 13"/>
                    <a:gd name="T6" fmla="*/ 9 w 20"/>
                    <a:gd name="T7" fmla="*/ 0 h 13"/>
                    <a:gd name="T8" fmla="*/ 20 w 20"/>
                    <a:gd name="T9" fmla="*/ 7 h 13"/>
                    <a:gd name="T10" fmla="*/ 16 w 20"/>
                    <a:gd name="T11" fmla="*/ 13 h 13"/>
                    <a:gd name="T12" fmla="*/ 20 w 20"/>
                    <a:gd name="T13" fmla="*/ 9 h 13"/>
                  </a:gdLst>
                  <a:ahLst/>
                  <a:cxnLst>
                    <a:cxn ang="0">
                      <a:pos x="T0" y="T1"/>
                    </a:cxn>
                    <a:cxn ang="0">
                      <a:pos x="T2" y="T3"/>
                    </a:cxn>
                    <a:cxn ang="0">
                      <a:pos x="T4" y="T5"/>
                    </a:cxn>
                    <a:cxn ang="0">
                      <a:pos x="T6" y="T7"/>
                    </a:cxn>
                    <a:cxn ang="0">
                      <a:pos x="T8" y="T9"/>
                    </a:cxn>
                    <a:cxn ang="0">
                      <a:pos x="T10" y="T11"/>
                    </a:cxn>
                    <a:cxn ang="0">
                      <a:pos x="T12" y="T13"/>
                    </a:cxn>
                  </a:cxnLst>
                  <a:rect l="0" t="0" r="r" b="b"/>
                  <a:pathLst>
                    <a:path w="20" h="13">
                      <a:moveTo>
                        <a:pt x="20" y="9"/>
                      </a:moveTo>
                      <a:cubicBezTo>
                        <a:pt x="17" y="11"/>
                        <a:pt x="14" y="13"/>
                        <a:pt x="9" y="13"/>
                      </a:cubicBezTo>
                      <a:cubicBezTo>
                        <a:pt x="4" y="13"/>
                        <a:pt x="0" y="11"/>
                        <a:pt x="0" y="7"/>
                      </a:cubicBezTo>
                      <a:cubicBezTo>
                        <a:pt x="0" y="3"/>
                        <a:pt x="5" y="0"/>
                        <a:pt x="9" y="0"/>
                      </a:cubicBezTo>
                      <a:cubicBezTo>
                        <a:pt x="16" y="0"/>
                        <a:pt x="20" y="2"/>
                        <a:pt x="20" y="7"/>
                      </a:cubicBezTo>
                      <a:cubicBezTo>
                        <a:pt x="20" y="10"/>
                        <a:pt x="18" y="11"/>
                        <a:pt x="16" y="13"/>
                      </a:cubicBezTo>
                      <a:lnTo>
                        <a:pt x="20" y="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07" name="Freeform 109">
                  <a:extLst>
                    <a:ext uri="{FF2B5EF4-FFF2-40B4-BE49-F238E27FC236}">
                      <a16:creationId xmlns:a16="http://schemas.microsoft.com/office/drawing/2014/main" id="{4368F5EA-641E-4DAA-B5B6-66FDFFBAE31A}"/>
                    </a:ext>
                  </a:extLst>
                </p:cNvPr>
                <p:cNvSpPr>
                  <a:spLocks/>
                </p:cNvSpPr>
                <p:nvPr/>
              </p:nvSpPr>
              <p:spPr bwMode="auto">
                <a:xfrm>
                  <a:off x="6708043" y="-5418727"/>
                  <a:ext cx="1557351" cy="1352560"/>
                </a:xfrm>
                <a:custGeom>
                  <a:avLst/>
                  <a:gdLst>
                    <a:gd name="T0" fmla="*/ 105 w 478"/>
                    <a:gd name="T1" fmla="*/ 158 h 415"/>
                    <a:gd name="T2" fmla="*/ 115 w 478"/>
                    <a:gd name="T3" fmla="*/ 129 h 415"/>
                    <a:gd name="T4" fmla="*/ 125 w 478"/>
                    <a:gd name="T5" fmla="*/ 88 h 415"/>
                    <a:gd name="T6" fmla="*/ 128 w 478"/>
                    <a:gd name="T7" fmla="*/ 79 h 415"/>
                    <a:gd name="T8" fmla="*/ 110 w 478"/>
                    <a:gd name="T9" fmla="*/ 79 h 415"/>
                    <a:gd name="T10" fmla="*/ 65 w 478"/>
                    <a:gd name="T11" fmla="*/ 79 h 415"/>
                    <a:gd name="T12" fmla="*/ 28 w 478"/>
                    <a:gd name="T13" fmla="*/ 82 h 415"/>
                    <a:gd name="T14" fmla="*/ 27 w 478"/>
                    <a:gd name="T15" fmla="*/ 79 h 415"/>
                    <a:gd name="T16" fmla="*/ 0 w 478"/>
                    <a:gd name="T17" fmla="*/ 56 h 415"/>
                    <a:gd name="T18" fmla="*/ 9 w 478"/>
                    <a:gd name="T19" fmla="*/ 39 h 415"/>
                    <a:gd name="T20" fmla="*/ 42 w 478"/>
                    <a:gd name="T21" fmla="*/ 21 h 415"/>
                    <a:gd name="T22" fmla="*/ 50 w 478"/>
                    <a:gd name="T23" fmla="*/ 13 h 415"/>
                    <a:gd name="T24" fmla="*/ 82 w 478"/>
                    <a:gd name="T25" fmla="*/ 4 h 415"/>
                    <a:gd name="T26" fmla="*/ 130 w 478"/>
                    <a:gd name="T27" fmla="*/ 7 h 415"/>
                    <a:gd name="T28" fmla="*/ 179 w 478"/>
                    <a:gd name="T29" fmla="*/ 16 h 415"/>
                    <a:gd name="T30" fmla="*/ 228 w 478"/>
                    <a:gd name="T31" fmla="*/ 22 h 415"/>
                    <a:gd name="T32" fmla="*/ 262 w 478"/>
                    <a:gd name="T33" fmla="*/ 45 h 415"/>
                    <a:gd name="T34" fmla="*/ 284 w 478"/>
                    <a:gd name="T35" fmla="*/ 34 h 415"/>
                    <a:gd name="T36" fmla="*/ 287 w 478"/>
                    <a:gd name="T37" fmla="*/ 45 h 415"/>
                    <a:gd name="T38" fmla="*/ 295 w 478"/>
                    <a:gd name="T39" fmla="*/ 67 h 415"/>
                    <a:gd name="T40" fmla="*/ 316 w 478"/>
                    <a:gd name="T41" fmla="*/ 78 h 415"/>
                    <a:gd name="T42" fmla="*/ 358 w 478"/>
                    <a:gd name="T43" fmla="*/ 78 h 415"/>
                    <a:gd name="T44" fmla="*/ 368 w 478"/>
                    <a:gd name="T45" fmla="*/ 64 h 415"/>
                    <a:gd name="T46" fmla="*/ 397 w 478"/>
                    <a:gd name="T47" fmla="*/ 53 h 415"/>
                    <a:gd name="T48" fmla="*/ 449 w 478"/>
                    <a:gd name="T49" fmla="*/ 76 h 415"/>
                    <a:gd name="T50" fmla="*/ 455 w 478"/>
                    <a:gd name="T51" fmla="*/ 99 h 415"/>
                    <a:gd name="T52" fmla="*/ 445 w 478"/>
                    <a:gd name="T53" fmla="*/ 122 h 415"/>
                    <a:gd name="T54" fmla="*/ 447 w 478"/>
                    <a:gd name="T55" fmla="*/ 142 h 415"/>
                    <a:gd name="T56" fmla="*/ 460 w 478"/>
                    <a:gd name="T57" fmla="*/ 160 h 415"/>
                    <a:gd name="T58" fmla="*/ 455 w 478"/>
                    <a:gd name="T59" fmla="*/ 184 h 415"/>
                    <a:gd name="T60" fmla="*/ 459 w 478"/>
                    <a:gd name="T61" fmla="*/ 238 h 415"/>
                    <a:gd name="T62" fmla="*/ 458 w 478"/>
                    <a:gd name="T63" fmla="*/ 246 h 415"/>
                    <a:gd name="T64" fmla="*/ 402 w 478"/>
                    <a:gd name="T65" fmla="*/ 236 h 415"/>
                    <a:gd name="T66" fmla="*/ 379 w 478"/>
                    <a:gd name="T67" fmla="*/ 225 h 415"/>
                    <a:gd name="T68" fmla="*/ 341 w 478"/>
                    <a:gd name="T69" fmla="*/ 212 h 415"/>
                    <a:gd name="T70" fmla="*/ 321 w 478"/>
                    <a:gd name="T71" fmla="*/ 197 h 415"/>
                    <a:gd name="T72" fmla="*/ 284 w 478"/>
                    <a:gd name="T73" fmla="*/ 187 h 415"/>
                    <a:gd name="T74" fmla="*/ 311 w 478"/>
                    <a:gd name="T75" fmla="*/ 230 h 415"/>
                    <a:gd name="T76" fmla="*/ 323 w 478"/>
                    <a:gd name="T77" fmla="*/ 232 h 415"/>
                    <a:gd name="T78" fmla="*/ 320 w 478"/>
                    <a:gd name="T79" fmla="*/ 252 h 415"/>
                    <a:gd name="T80" fmla="*/ 388 w 478"/>
                    <a:gd name="T81" fmla="*/ 230 h 415"/>
                    <a:gd name="T82" fmla="*/ 416 w 478"/>
                    <a:gd name="T83" fmla="*/ 267 h 415"/>
                    <a:gd name="T84" fmla="*/ 424 w 478"/>
                    <a:gd name="T85" fmla="*/ 277 h 415"/>
                    <a:gd name="T86" fmla="*/ 420 w 478"/>
                    <a:gd name="T87" fmla="*/ 309 h 415"/>
                    <a:gd name="T88" fmla="*/ 400 w 478"/>
                    <a:gd name="T89" fmla="*/ 329 h 415"/>
                    <a:gd name="T90" fmla="*/ 374 w 478"/>
                    <a:gd name="T91" fmla="*/ 355 h 415"/>
                    <a:gd name="T92" fmla="*/ 336 w 478"/>
                    <a:gd name="T93" fmla="*/ 377 h 415"/>
                    <a:gd name="T94" fmla="*/ 272 w 478"/>
                    <a:gd name="T95" fmla="*/ 404 h 415"/>
                    <a:gd name="T96" fmla="*/ 239 w 478"/>
                    <a:gd name="T97" fmla="*/ 413 h 415"/>
                    <a:gd name="T98" fmla="*/ 222 w 478"/>
                    <a:gd name="T99" fmla="*/ 409 h 415"/>
                    <a:gd name="T100" fmla="*/ 214 w 478"/>
                    <a:gd name="T101" fmla="*/ 381 h 415"/>
                    <a:gd name="T102" fmla="*/ 203 w 478"/>
                    <a:gd name="T103" fmla="*/ 349 h 415"/>
                    <a:gd name="T104" fmla="*/ 166 w 478"/>
                    <a:gd name="T105" fmla="*/ 287 h 415"/>
                    <a:gd name="T106" fmla="*/ 158 w 478"/>
                    <a:gd name="T107" fmla="*/ 266 h 415"/>
                    <a:gd name="T108" fmla="*/ 143 w 478"/>
                    <a:gd name="T109" fmla="*/ 258 h 415"/>
                    <a:gd name="T110" fmla="*/ 134 w 478"/>
                    <a:gd name="T111" fmla="*/ 235 h 415"/>
                    <a:gd name="T112" fmla="*/ 111 w 478"/>
                    <a:gd name="T113" fmla="*/ 201 h 415"/>
                    <a:gd name="T114" fmla="*/ 115 w 478"/>
                    <a:gd name="T115" fmla="*/ 182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78" h="415">
                      <a:moveTo>
                        <a:pt x="115" y="182"/>
                      </a:moveTo>
                      <a:cubicBezTo>
                        <a:pt x="105" y="158"/>
                        <a:pt x="105" y="158"/>
                        <a:pt x="105" y="158"/>
                      </a:cubicBezTo>
                      <a:cubicBezTo>
                        <a:pt x="105" y="155"/>
                        <a:pt x="108" y="155"/>
                        <a:pt x="108" y="153"/>
                      </a:cubicBezTo>
                      <a:cubicBezTo>
                        <a:pt x="111" y="143"/>
                        <a:pt x="113" y="138"/>
                        <a:pt x="115" y="129"/>
                      </a:cubicBezTo>
                      <a:cubicBezTo>
                        <a:pt x="118" y="120"/>
                        <a:pt x="127" y="118"/>
                        <a:pt x="127" y="107"/>
                      </a:cubicBezTo>
                      <a:cubicBezTo>
                        <a:pt x="127" y="100"/>
                        <a:pt x="125" y="93"/>
                        <a:pt x="125" y="88"/>
                      </a:cubicBezTo>
                      <a:cubicBezTo>
                        <a:pt x="125" y="85"/>
                        <a:pt x="127" y="84"/>
                        <a:pt x="128" y="83"/>
                      </a:cubicBezTo>
                      <a:cubicBezTo>
                        <a:pt x="128" y="79"/>
                        <a:pt x="128" y="79"/>
                        <a:pt x="128" y="79"/>
                      </a:cubicBezTo>
                      <a:cubicBezTo>
                        <a:pt x="124" y="80"/>
                        <a:pt x="123" y="83"/>
                        <a:pt x="120" y="83"/>
                      </a:cubicBezTo>
                      <a:cubicBezTo>
                        <a:pt x="115" y="83"/>
                        <a:pt x="112" y="81"/>
                        <a:pt x="110" y="79"/>
                      </a:cubicBezTo>
                      <a:cubicBezTo>
                        <a:pt x="103" y="85"/>
                        <a:pt x="101" y="91"/>
                        <a:pt x="88" y="91"/>
                      </a:cubicBezTo>
                      <a:cubicBezTo>
                        <a:pt x="78" y="91"/>
                        <a:pt x="75" y="79"/>
                        <a:pt x="65" y="79"/>
                      </a:cubicBezTo>
                      <a:cubicBezTo>
                        <a:pt x="56" y="79"/>
                        <a:pt x="58" y="90"/>
                        <a:pt x="50" y="90"/>
                      </a:cubicBezTo>
                      <a:cubicBezTo>
                        <a:pt x="41" y="90"/>
                        <a:pt x="36" y="77"/>
                        <a:pt x="28" y="82"/>
                      </a:cubicBezTo>
                      <a:cubicBezTo>
                        <a:pt x="23" y="82"/>
                        <a:pt x="23" y="82"/>
                        <a:pt x="23" y="82"/>
                      </a:cubicBezTo>
                      <a:cubicBezTo>
                        <a:pt x="24" y="81"/>
                        <a:pt x="26" y="80"/>
                        <a:pt x="27" y="79"/>
                      </a:cubicBezTo>
                      <a:cubicBezTo>
                        <a:pt x="24" y="76"/>
                        <a:pt x="11" y="69"/>
                        <a:pt x="15" y="65"/>
                      </a:cubicBezTo>
                      <a:cubicBezTo>
                        <a:pt x="11" y="59"/>
                        <a:pt x="6" y="59"/>
                        <a:pt x="0" y="56"/>
                      </a:cubicBezTo>
                      <a:cubicBezTo>
                        <a:pt x="4" y="52"/>
                        <a:pt x="9" y="53"/>
                        <a:pt x="9" y="44"/>
                      </a:cubicBezTo>
                      <a:cubicBezTo>
                        <a:pt x="9" y="41"/>
                        <a:pt x="8" y="41"/>
                        <a:pt x="9" y="39"/>
                      </a:cubicBezTo>
                      <a:cubicBezTo>
                        <a:pt x="6" y="39"/>
                        <a:pt x="2" y="39"/>
                        <a:pt x="2" y="36"/>
                      </a:cubicBezTo>
                      <a:cubicBezTo>
                        <a:pt x="2" y="22"/>
                        <a:pt x="34" y="25"/>
                        <a:pt x="42" y="21"/>
                      </a:cubicBezTo>
                      <a:cubicBezTo>
                        <a:pt x="41" y="17"/>
                        <a:pt x="39" y="19"/>
                        <a:pt x="39" y="16"/>
                      </a:cubicBezTo>
                      <a:cubicBezTo>
                        <a:pt x="39" y="12"/>
                        <a:pt x="47" y="13"/>
                        <a:pt x="50" y="13"/>
                      </a:cubicBezTo>
                      <a:cubicBezTo>
                        <a:pt x="55" y="13"/>
                        <a:pt x="64" y="13"/>
                        <a:pt x="64" y="13"/>
                      </a:cubicBezTo>
                      <a:cubicBezTo>
                        <a:pt x="69" y="13"/>
                        <a:pt x="77" y="8"/>
                        <a:pt x="82" y="4"/>
                      </a:cubicBezTo>
                      <a:cubicBezTo>
                        <a:pt x="88" y="1"/>
                        <a:pt x="101" y="0"/>
                        <a:pt x="108" y="0"/>
                      </a:cubicBezTo>
                      <a:cubicBezTo>
                        <a:pt x="120" y="0"/>
                        <a:pt x="120" y="7"/>
                        <a:pt x="130" y="7"/>
                      </a:cubicBezTo>
                      <a:cubicBezTo>
                        <a:pt x="130" y="13"/>
                        <a:pt x="148" y="16"/>
                        <a:pt x="153" y="16"/>
                      </a:cubicBezTo>
                      <a:cubicBezTo>
                        <a:pt x="166" y="16"/>
                        <a:pt x="174" y="16"/>
                        <a:pt x="179" y="16"/>
                      </a:cubicBezTo>
                      <a:cubicBezTo>
                        <a:pt x="191" y="16"/>
                        <a:pt x="196" y="4"/>
                        <a:pt x="210" y="4"/>
                      </a:cubicBezTo>
                      <a:cubicBezTo>
                        <a:pt x="225" y="4"/>
                        <a:pt x="224" y="13"/>
                        <a:pt x="228" y="22"/>
                      </a:cubicBezTo>
                      <a:cubicBezTo>
                        <a:pt x="229" y="24"/>
                        <a:pt x="238" y="29"/>
                        <a:pt x="239" y="29"/>
                      </a:cubicBezTo>
                      <a:cubicBezTo>
                        <a:pt x="247" y="32"/>
                        <a:pt x="249" y="45"/>
                        <a:pt x="262" y="45"/>
                      </a:cubicBezTo>
                      <a:cubicBezTo>
                        <a:pt x="272" y="45"/>
                        <a:pt x="271" y="37"/>
                        <a:pt x="278" y="35"/>
                      </a:cubicBezTo>
                      <a:cubicBezTo>
                        <a:pt x="282" y="34"/>
                        <a:pt x="281" y="34"/>
                        <a:pt x="284" y="34"/>
                      </a:cubicBezTo>
                      <a:cubicBezTo>
                        <a:pt x="286" y="36"/>
                        <a:pt x="286" y="40"/>
                        <a:pt x="287" y="42"/>
                      </a:cubicBezTo>
                      <a:cubicBezTo>
                        <a:pt x="287" y="43"/>
                        <a:pt x="287" y="44"/>
                        <a:pt x="287" y="45"/>
                      </a:cubicBezTo>
                      <a:cubicBezTo>
                        <a:pt x="287" y="49"/>
                        <a:pt x="291" y="49"/>
                        <a:pt x="293" y="52"/>
                      </a:cubicBezTo>
                      <a:cubicBezTo>
                        <a:pt x="297" y="58"/>
                        <a:pt x="293" y="61"/>
                        <a:pt x="295" y="67"/>
                      </a:cubicBezTo>
                      <a:cubicBezTo>
                        <a:pt x="298" y="72"/>
                        <a:pt x="304" y="69"/>
                        <a:pt x="309" y="70"/>
                      </a:cubicBezTo>
                      <a:cubicBezTo>
                        <a:pt x="313" y="71"/>
                        <a:pt x="314" y="75"/>
                        <a:pt x="316" y="78"/>
                      </a:cubicBezTo>
                      <a:cubicBezTo>
                        <a:pt x="320" y="82"/>
                        <a:pt x="331" y="81"/>
                        <a:pt x="337" y="81"/>
                      </a:cubicBezTo>
                      <a:cubicBezTo>
                        <a:pt x="345" y="81"/>
                        <a:pt x="353" y="79"/>
                        <a:pt x="358" y="78"/>
                      </a:cubicBezTo>
                      <a:cubicBezTo>
                        <a:pt x="358" y="74"/>
                        <a:pt x="358" y="73"/>
                        <a:pt x="358" y="70"/>
                      </a:cubicBezTo>
                      <a:cubicBezTo>
                        <a:pt x="358" y="66"/>
                        <a:pt x="364" y="66"/>
                        <a:pt x="368" y="64"/>
                      </a:cubicBezTo>
                      <a:cubicBezTo>
                        <a:pt x="373" y="63"/>
                        <a:pt x="372" y="61"/>
                        <a:pt x="376" y="59"/>
                      </a:cubicBezTo>
                      <a:cubicBezTo>
                        <a:pt x="385" y="56"/>
                        <a:pt x="390" y="58"/>
                        <a:pt x="397" y="53"/>
                      </a:cubicBezTo>
                      <a:cubicBezTo>
                        <a:pt x="407" y="59"/>
                        <a:pt x="412" y="59"/>
                        <a:pt x="422" y="62"/>
                      </a:cubicBezTo>
                      <a:cubicBezTo>
                        <a:pt x="433" y="66"/>
                        <a:pt x="436" y="76"/>
                        <a:pt x="449" y="76"/>
                      </a:cubicBezTo>
                      <a:cubicBezTo>
                        <a:pt x="450" y="78"/>
                        <a:pt x="453" y="79"/>
                        <a:pt x="453" y="81"/>
                      </a:cubicBezTo>
                      <a:cubicBezTo>
                        <a:pt x="455" y="88"/>
                        <a:pt x="453" y="95"/>
                        <a:pt x="455" y="99"/>
                      </a:cubicBezTo>
                      <a:cubicBezTo>
                        <a:pt x="452" y="101"/>
                        <a:pt x="445" y="117"/>
                        <a:pt x="445" y="118"/>
                      </a:cubicBezTo>
                      <a:cubicBezTo>
                        <a:pt x="445" y="119"/>
                        <a:pt x="446" y="121"/>
                        <a:pt x="445" y="122"/>
                      </a:cubicBezTo>
                      <a:cubicBezTo>
                        <a:pt x="446" y="124"/>
                        <a:pt x="446" y="125"/>
                        <a:pt x="447" y="128"/>
                      </a:cubicBezTo>
                      <a:cubicBezTo>
                        <a:pt x="447" y="142"/>
                        <a:pt x="447" y="142"/>
                        <a:pt x="447" y="142"/>
                      </a:cubicBezTo>
                      <a:cubicBezTo>
                        <a:pt x="448" y="146"/>
                        <a:pt x="447" y="148"/>
                        <a:pt x="449" y="152"/>
                      </a:cubicBezTo>
                      <a:cubicBezTo>
                        <a:pt x="451" y="156"/>
                        <a:pt x="460" y="152"/>
                        <a:pt x="460" y="160"/>
                      </a:cubicBezTo>
                      <a:cubicBezTo>
                        <a:pt x="460" y="170"/>
                        <a:pt x="450" y="168"/>
                        <a:pt x="450" y="176"/>
                      </a:cubicBezTo>
                      <a:cubicBezTo>
                        <a:pt x="450" y="181"/>
                        <a:pt x="454" y="181"/>
                        <a:pt x="455" y="184"/>
                      </a:cubicBezTo>
                      <a:cubicBezTo>
                        <a:pt x="462" y="199"/>
                        <a:pt x="478" y="201"/>
                        <a:pt x="478" y="221"/>
                      </a:cubicBezTo>
                      <a:cubicBezTo>
                        <a:pt x="467" y="223"/>
                        <a:pt x="459" y="226"/>
                        <a:pt x="459" y="238"/>
                      </a:cubicBezTo>
                      <a:cubicBezTo>
                        <a:pt x="459" y="241"/>
                        <a:pt x="461" y="244"/>
                        <a:pt x="461" y="246"/>
                      </a:cubicBezTo>
                      <a:cubicBezTo>
                        <a:pt x="461" y="246"/>
                        <a:pt x="459" y="246"/>
                        <a:pt x="458" y="246"/>
                      </a:cubicBezTo>
                      <a:cubicBezTo>
                        <a:pt x="450" y="246"/>
                        <a:pt x="430" y="240"/>
                        <a:pt x="418" y="240"/>
                      </a:cubicBezTo>
                      <a:cubicBezTo>
                        <a:pt x="416" y="240"/>
                        <a:pt x="402" y="237"/>
                        <a:pt x="402" y="236"/>
                      </a:cubicBezTo>
                      <a:cubicBezTo>
                        <a:pt x="397" y="232"/>
                        <a:pt x="397" y="218"/>
                        <a:pt x="388" y="218"/>
                      </a:cubicBezTo>
                      <a:cubicBezTo>
                        <a:pt x="383" y="218"/>
                        <a:pt x="381" y="222"/>
                        <a:pt x="379" y="225"/>
                      </a:cubicBezTo>
                      <a:cubicBezTo>
                        <a:pt x="356" y="225"/>
                        <a:pt x="356" y="225"/>
                        <a:pt x="356" y="225"/>
                      </a:cubicBezTo>
                      <a:cubicBezTo>
                        <a:pt x="349" y="223"/>
                        <a:pt x="345" y="217"/>
                        <a:pt x="341" y="212"/>
                      </a:cubicBezTo>
                      <a:cubicBezTo>
                        <a:pt x="335" y="207"/>
                        <a:pt x="328" y="210"/>
                        <a:pt x="323" y="205"/>
                      </a:cubicBezTo>
                      <a:cubicBezTo>
                        <a:pt x="320" y="202"/>
                        <a:pt x="322" y="198"/>
                        <a:pt x="321" y="197"/>
                      </a:cubicBezTo>
                      <a:cubicBezTo>
                        <a:pt x="316" y="187"/>
                        <a:pt x="306" y="173"/>
                        <a:pt x="293" y="173"/>
                      </a:cubicBezTo>
                      <a:cubicBezTo>
                        <a:pt x="287" y="173"/>
                        <a:pt x="284" y="181"/>
                        <a:pt x="284" y="187"/>
                      </a:cubicBezTo>
                      <a:cubicBezTo>
                        <a:pt x="284" y="192"/>
                        <a:pt x="284" y="194"/>
                        <a:pt x="285" y="198"/>
                      </a:cubicBezTo>
                      <a:cubicBezTo>
                        <a:pt x="288" y="208"/>
                        <a:pt x="300" y="228"/>
                        <a:pt x="311" y="230"/>
                      </a:cubicBezTo>
                      <a:cubicBezTo>
                        <a:pt x="311" y="235"/>
                        <a:pt x="314" y="236"/>
                        <a:pt x="314" y="240"/>
                      </a:cubicBezTo>
                      <a:cubicBezTo>
                        <a:pt x="319" y="239"/>
                        <a:pt x="318" y="233"/>
                        <a:pt x="323" y="232"/>
                      </a:cubicBezTo>
                      <a:cubicBezTo>
                        <a:pt x="323" y="234"/>
                        <a:pt x="323" y="235"/>
                        <a:pt x="323" y="237"/>
                      </a:cubicBezTo>
                      <a:cubicBezTo>
                        <a:pt x="323" y="243"/>
                        <a:pt x="320" y="246"/>
                        <a:pt x="320" y="252"/>
                      </a:cubicBezTo>
                      <a:cubicBezTo>
                        <a:pt x="320" y="258"/>
                        <a:pt x="332" y="261"/>
                        <a:pt x="339" y="261"/>
                      </a:cubicBezTo>
                      <a:cubicBezTo>
                        <a:pt x="369" y="261"/>
                        <a:pt x="371" y="243"/>
                        <a:pt x="388" y="230"/>
                      </a:cubicBezTo>
                      <a:cubicBezTo>
                        <a:pt x="388" y="247"/>
                        <a:pt x="388" y="247"/>
                        <a:pt x="388" y="247"/>
                      </a:cubicBezTo>
                      <a:cubicBezTo>
                        <a:pt x="394" y="260"/>
                        <a:pt x="402" y="263"/>
                        <a:pt x="416" y="267"/>
                      </a:cubicBezTo>
                      <a:cubicBezTo>
                        <a:pt x="420" y="268"/>
                        <a:pt x="421" y="276"/>
                        <a:pt x="424" y="277"/>
                      </a:cubicBezTo>
                      <a:cubicBezTo>
                        <a:pt x="424" y="277"/>
                        <a:pt x="424" y="277"/>
                        <a:pt x="424" y="277"/>
                      </a:cubicBezTo>
                      <a:cubicBezTo>
                        <a:pt x="426" y="281"/>
                        <a:pt x="433" y="280"/>
                        <a:pt x="433" y="284"/>
                      </a:cubicBezTo>
                      <a:cubicBezTo>
                        <a:pt x="433" y="295"/>
                        <a:pt x="420" y="298"/>
                        <a:pt x="420" y="309"/>
                      </a:cubicBezTo>
                      <a:cubicBezTo>
                        <a:pt x="413" y="309"/>
                        <a:pt x="408" y="311"/>
                        <a:pt x="407" y="316"/>
                      </a:cubicBezTo>
                      <a:cubicBezTo>
                        <a:pt x="405" y="322"/>
                        <a:pt x="405" y="329"/>
                        <a:pt x="400" y="329"/>
                      </a:cubicBezTo>
                      <a:cubicBezTo>
                        <a:pt x="393" y="329"/>
                        <a:pt x="393" y="342"/>
                        <a:pt x="387" y="342"/>
                      </a:cubicBezTo>
                      <a:cubicBezTo>
                        <a:pt x="383" y="342"/>
                        <a:pt x="374" y="350"/>
                        <a:pt x="374" y="355"/>
                      </a:cubicBezTo>
                      <a:cubicBezTo>
                        <a:pt x="362" y="358"/>
                        <a:pt x="334" y="363"/>
                        <a:pt x="334" y="373"/>
                      </a:cubicBezTo>
                      <a:cubicBezTo>
                        <a:pt x="334" y="374"/>
                        <a:pt x="335" y="376"/>
                        <a:pt x="336" y="377"/>
                      </a:cubicBezTo>
                      <a:cubicBezTo>
                        <a:pt x="326" y="382"/>
                        <a:pt x="312" y="385"/>
                        <a:pt x="301" y="387"/>
                      </a:cubicBezTo>
                      <a:cubicBezTo>
                        <a:pt x="295" y="389"/>
                        <a:pt x="277" y="401"/>
                        <a:pt x="272" y="404"/>
                      </a:cubicBezTo>
                      <a:cubicBezTo>
                        <a:pt x="258" y="404"/>
                        <a:pt x="258" y="404"/>
                        <a:pt x="258" y="404"/>
                      </a:cubicBezTo>
                      <a:cubicBezTo>
                        <a:pt x="250" y="410"/>
                        <a:pt x="249" y="413"/>
                        <a:pt x="239" y="413"/>
                      </a:cubicBezTo>
                      <a:cubicBezTo>
                        <a:pt x="236" y="415"/>
                        <a:pt x="236" y="415"/>
                        <a:pt x="236" y="415"/>
                      </a:cubicBezTo>
                      <a:cubicBezTo>
                        <a:pt x="235" y="415"/>
                        <a:pt x="224" y="409"/>
                        <a:pt x="222" y="409"/>
                      </a:cubicBezTo>
                      <a:cubicBezTo>
                        <a:pt x="221" y="408"/>
                        <a:pt x="225" y="408"/>
                        <a:pt x="222" y="404"/>
                      </a:cubicBezTo>
                      <a:cubicBezTo>
                        <a:pt x="217" y="397"/>
                        <a:pt x="214" y="389"/>
                        <a:pt x="214" y="381"/>
                      </a:cubicBezTo>
                      <a:cubicBezTo>
                        <a:pt x="209" y="380"/>
                        <a:pt x="212" y="372"/>
                        <a:pt x="213" y="368"/>
                      </a:cubicBezTo>
                      <a:cubicBezTo>
                        <a:pt x="216" y="358"/>
                        <a:pt x="208" y="354"/>
                        <a:pt x="203" y="349"/>
                      </a:cubicBezTo>
                      <a:cubicBezTo>
                        <a:pt x="198" y="343"/>
                        <a:pt x="185" y="328"/>
                        <a:pt x="185" y="317"/>
                      </a:cubicBezTo>
                      <a:cubicBezTo>
                        <a:pt x="169" y="313"/>
                        <a:pt x="166" y="304"/>
                        <a:pt x="166" y="287"/>
                      </a:cubicBezTo>
                      <a:cubicBezTo>
                        <a:pt x="166" y="277"/>
                        <a:pt x="160" y="274"/>
                        <a:pt x="158" y="266"/>
                      </a:cubicBezTo>
                      <a:cubicBezTo>
                        <a:pt x="158" y="266"/>
                        <a:pt x="158" y="266"/>
                        <a:pt x="158" y="266"/>
                      </a:cubicBezTo>
                      <a:cubicBezTo>
                        <a:pt x="156" y="264"/>
                        <a:pt x="153" y="261"/>
                        <a:pt x="152" y="260"/>
                      </a:cubicBezTo>
                      <a:cubicBezTo>
                        <a:pt x="150" y="258"/>
                        <a:pt x="144" y="259"/>
                        <a:pt x="143" y="258"/>
                      </a:cubicBezTo>
                      <a:cubicBezTo>
                        <a:pt x="140" y="255"/>
                        <a:pt x="141" y="248"/>
                        <a:pt x="140" y="245"/>
                      </a:cubicBezTo>
                      <a:cubicBezTo>
                        <a:pt x="139" y="241"/>
                        <a:pt x="136" y="237"/>
                        <a:pt x="134" y="235"/>
                      </a:cubicBezTo>
                      <a:cubicBezTo>
                        <a:pt x="129" y="226"/>
                        <a:pt x="124" y="220"/>
                        <a:pt x="119" y="212"/>
                      </a:cubicBezTo>
                      <a:cubicBezTo>
                        <a:pt x="118" y="210"/>
                        <a:pt x="111" y="202"/>
                        <a:pt x="111" y="201"/>
                      </a:cubicBezTo>
                      <a:cubicBezTo>
                        <a:pt x="111" y="197"/>
                        <a:pt x="115" y="186"/>
                        <a:pt x="115" y="179"/>
                      </a:cubicBezTo>
                      <a:lnTo>
                        <a:pt x="115" y="182"/>
                      </a:ln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endParaRPr lang="en-US" dirty="0">
                    <a:highlight>
                      <a:srgbClr val="800080"/>
                    </a:highlight>
                  </a:endParaRPr>
                </a:p>
              </p:txBody>
            </p:sp>
            <p:sp>
              <p:nvSpPr>
                <p:cNvPr id="408" name="Freeform 110">
                  <a:extLst>
                    <a:ext uri="{FF2B5EF4-FFF2-40B4-BE49-F238E27FC236}">
                      <a16:creationId xmlns:a16="http://schemas.microsoft.com/office/drawing/2014/main" id="{6910C22C-9AC2-49BE-BDE5-C90CB540AE77}"/>
                    </a:ext>
                  </a:extLst>
                </p:cNvPr>
                <p:cNvSpPr>
                  <a:spLocks/>
                </p:cNvSpPr>
                <p:nvPr/>
              </p:nvSpPr>
              <p:spPr bwMode="auto">
                <a:xfrm>
                  <a:off x="8949612" y="-3948692"/>
                  <a:ext cx="85726" cy="158751"/>
                </a:xfrm>
                <a:custGeom>
                  <a:avLst/>
                  <a:gdLst>
                    <a:gd name="T0" fmla="*/ 26 w 26"/>
                    <a:gd name="T1" fmla="*/ 31 h 49"/>
                    <a:gd name="T2" fmla="*/ 11 w 26"/>
                    <a:gd name="T3" fmla="*/ 49 h 49"/>
                    <a:gd name="T4" fmla="*/ 0 w 26"/>
                    <a:gd name="T5" fmla="*/ 37 h 49"/>
                    <a:gd name="T6" fmla="*/ 6 w 26"/>
                    <a:gd name="T7" fmla="*/ 0 h 49"/>
                    <a:gd name="T8" fmla="*/ 26 w 26"/>
                    <a:gd name="T9" fmla="*/ 31 h 49"/>
                  </a:gdLst>
                  <a:ahLst/>
                  <a:cxnLst>
                    <a:cxn ang="0">
                      <a:pos x="T0" y="T1"/>
                    </a:cxn>
                    <a:cxn ang="0">
                      <a:pos x="T2" y="T3"/>
                    </a:cxn>
                    <a:cxn ang="0">
                      <a:pos x="T4" y="T5"/>
                    </a:cxn>
                    <a:cxn ang="0">
                      <a:pos x="T6" y="T7"/>
                    </a:cxn>
                    <a:cxn ang="0">
                      <a:pos x="T8" y="T9"/>
                    </a:cxn>
                  </a:cxnLst>
                  <a:rect l="0" t="0" r="r" b="b"/>
                  <a:pathLst>
                    <a:path w="26" h="49">
                      <a:moveTo>
                        <a:pt x="26" y="31"/>
                      </a:moveTo>
                      <a:cubicBezTo>
                        <a:pt x="26" y="39"/>
                        <a:pt x="20" y="49"/>
                        <a:pt x="11" y="49"/>
                      </a:cubicBezTo>
                      <a:cubicBezTo>
                        <a:pt x="5" y="49"/>
                        <a:pt x="0" y="43"/>
                        <a:pt x="0" y="37"/>
                      </a:cubicBezTo>
                      <a:cubicBezTo>
                        <a:pt x="0" y="24"/>
                        <a:pt x="6" y="14"/>
                        <a:pt x="6" y="0"/>
                      </a:cubicBezTo>
                      <a:cubicBezTo>
                        <a:pt x="13" y="11"/>
                        <a:pt x="26" y="16"/>
                        <a:pt x="26" y="3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09" name="Freeform 111">
                  <a:extLst>
                    <a:ext uri="{FF2B5EF4-FFF2-40B4-BE49-F238E27FC236}">
                      <a16:creationId xmlns:a16="http://schemas.microsoft.com/office/drawing/2014/main" id="{B4D4154C-358A-492F-9A76-0872B6B6662F}"/>
                    </a:ext>
                  </a:extLst>
                </p:cNvPr>
                <p:cNvSpPr>
                  <a:spLocks/>
                </p:cNvSpPr>
                <p:nvPr/>
              </p:nvSpPr>
              <p:spPr bwMode="auto">
                <a:xfrm>
                  <a:off x="8159030" y="-5248864"/>
                  <a:ext cx="1697052" cy="1368435"/>
                </a:xfrm>
                <a:custGeom>
                  <a:avLst/>
                  <a:gdLst>
                    <a:gd name="T0" fmla="*/ 151 w 521"/>
                    <a:gd name="T1" fmla="*/ 276 h 420"/>
                    <a:gd name="T2" fmla="*/ 178 w 521"/>
                    <a:gd name="T3" fmla="*/ 349 h 420"/>
                    <a:gd name="T4" fmla="*/ 205 w 521"/>
                    <a:gd name="T5" fmla="*/ 411 h 420"/>
                    <a:gd name="T6" fmla="*/ 221 w 521"/>
                    <a:gd name="T7" fmla="*/ 411 h 420"/>
                    <a:gd name="T8" fmla="*/ 243 w 521"/>
                    <a:gd name="T9" fmla="*/ 388 h 420"/>
                    <a:gd name="T10" fmla="*/ 248 w 521"/>
                    <a:gd name="T11" fmla="*/ 349 h 420"/>
                    <a:gd name="T12" fmla="*/ 275 w 521"/>
                    <a:gd name="T13" fmla="*/ 306 h 420"/>
                    <a:gd name="T14" fmla="*/ 334 w 521"/>
                    <a:gd name="T15" fmla="*/ 246 h 420"/>
                    <a:gd name="T16" fmla="*/ 383 w 521"/>
                    <a:gd name="T17" fmla="*/ 223 h 420"/>
                    <a:gd name="T18" fmla="*/ 419 w 521"/>
                    <a:gd name="T19" fmla="*/ 266 h 420"/>
                    <a:gd name="T20" fmla="*/ 433 w 521"/>
                    <a:gd name="T21" fmla="*/ 309 h 420"/>
                    <a:gd name="T22" fmla="*/ 467 w 521"/>
                    <a:gd name="T23" fmla="*/ 307 h 420"/>
                    <a:gd name="T24" fmla="*/ 488 w 521"/>
                    <a:gd name="T25" fmla="*/ 376 h 420"/>
                    <a:gd name="T26" fmla="*/ 500 w 521"/>
                    <a:gd name="T27" fmla="*/ 367 h 420"/>
                    <a:gd name="T28" fmla="*/ 483 w 521"/>
                    <a:gd name="T29" fmla="*/ 324 h 420"/>
                    <a:gd name="T30" fmla="*/ 484 w 521"/>
                    <a:gd name="T31" fmla="*/ 295 h 420"/>
                    <a:gd name="T32" fmla="*/ 494 w 521"/>
                    <a:gd name="T33" fmla="*/ 261 h 420"/>
                    <a:gd name="T34" fmla="*/ 499 w 521"/>
                    <a:gd name="T35" fmla="*/ 218 h 420"/>
                    <a:gd name="T36" fmla="*/ 478 w 521"/>
                    <a:gd name="T37" fmla="*/ 202 h 420"/>
                    <a:gd name="T38" fmla="*/ 455 w 521"/>
                    <a:gd name="T39" fmla="*/ 129 h 420"/>
                    <a:gd name="T40" fmla="*/ 434 w 521"/>
                    <a:gd name="T41" fmla="*/ 133 h 420"/>
                    <a:gd name="T42" fmla="*/ 382 w 521"/>
                    <a:gd name="T43" fmla="*/ 148 h 420"/>
                    <a:gd name="T44" fmla="*/ 350 w 521"/>
                    <a:gd name="T45" fmla="*/ 151 h 420"/>
                    <a:gd name="T46" fmla="*/ 302 w 521"/>
                    <a:gd name="T47" fmla="*/ 139 h 420"/>
                    <a:gd name="T48" fmla="*/ 260 w 521"/>
                    <a:gd name="T49" fmla="*/ 119 h 420"/>
                    <a:gd name="T50" fmla="*/ 231 w 521"/>
                    <a:gd name="T51" fmla="*/ 91 h 420"/>
                    <a:gd name="T52" fmla="*/ 235 w 521"/>
                    <a:gd name="T53" fmla="*/ 71 h 420"/>
                    <a:gd name="T54" fmla="*/ 219 w 521"/>
                    <a:gd name="T55" fmla="*/ 44 h 420"/>
                    <a:gd name="T56" fmla="*/ 182 w 521"/>
                    <a:gd name="T57" fmla="*/ 17 h 420"/>
                    <a:gd name="T58" fmla="*/ 134 w 521"/>
                    <a:gd name="T59" fmla="*/ 0 h 420"/>
                    <a:gd name="T60" fmla="*/ 97 w 521"/>
                    <a:gd name="T61" fmla="*/ 22 h 420"/>
                    <a:gd name="T62" fmla="*/ 67 w 521"/>
                    <a:gd name="T63" fmla="*/ 14 h 420"/>
                    <a:gd name="T64" fmla="*/ 24 w 521"/>
                    <a:gd name="T65" fmla="*/ 48 h 420"/>
                    <a:gd name="T66" fmla="*/ 0 w 521"/>
                    <a:gd name="T67" fmla="*/ 66 h 420"/>
                    <a:gd name="T68" fmla="*/ 2 w 521"/>
                    <a:gd name="T69" fmla="*/ 90 h 420"/>
                    <a:gd name="T70" fmla="*/ 5 w 521"/>
                    <a:gd name="T71" fmla="*/ 124 h 420"/>
                    <a:gd name="T72" fmla="*/ 14 w 521"/>
                    <a:gd name="T73" fmla="*/ 186 h 420"/>
                    <a:gd name="T74" fmla="*/ 35 w 521"/>
                    <a:gd name="T75" fmla="*/ 190 h 420"/>
                    <a:gd name="T76" fmla="*/ 72 w 521"/>
                    <a:gd name="T77" fmla="*/ 190 h 420"/>
                    <a:gd name="T78" fmla="*/ 121 w 521"/>
                    <a:gd name="T79" fmla="*/ 225 h 420"/>
                    <a:gd name="T80" fmla="*/ 130 w 521"/>
                    <a:gd name="T81" fmla="*/ 254 h 420"/>
                    <a:gd name="T82" fmla="*/ 149 w 521"/>
                    <a:gd name="T83" fmla="*/ 239 h 420"/>
                    <a:gd name="T84" fmla="*/ 153 w 521"/>
                    <a:gd name="T85" fmla="*/ 272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21" h="420">
                      <a:moveTo>
                        <a:pt x="153" y="272"/>
                      </a:moveTo>
                      <a:cubicBezTo>
                        <a:pt x="151" y="270"/>
                        <a:pt x="151" y="270"/>
                        <a:pt x="151" y="270"/>
                      </a:cubicBezTo>
                      <a:cubicBezTo>
                        <a:pt x="151" y="271"/>
                        <a:pt x="151" y="275"/>
                        <a:pt x="151" y="276"/>
                      </a:cubicBezTo>
                      <a:cubicBezTo>
                        <a:pt x="151" y="285"/>
                        <a:pt x="156" y="294"/>
                        <a:pt x="159" y="303"/>
                      </a:cubicBezTo>
                      <a:cubicBezTo>
                        <a:pt x="162" y="313"/>
                        <a:pt x="170" y="327"/>
                        <a:pt x="173" y="334"/>
                      </a:cubicBezTo>
                      <a:cubicBezTo>
                        <a:pt x="175" y="340"/>
                        <a:pt x="175" y="343"/>
                        <a:pt x="178" y="349"/>
                      </a:cubicBezTo>
                      <a:cubicBezTo>
                        <a:pt x="182" y="354"/>
                        <a:pt x="179" y="360"/>
                        <a:pt x="183" y="367"/>
                      </a:cubicBezTo>
                      <a:cubicBezTo>
                        <a:pt x="185" y="371"/>
                        <a:pt x="191" y="375"/>
                        <a:pt x="193" y="382"/>
                      </a:cubicBezTo>
                      <a:cubicBezTo>
                        <a:pt x="196" y="391"/>
                        <a:pt x="201" y="400"/>
                        <a:pt x="205" y="411"/>
                      </a:cubicBezTo>
                      <a:cubicBezTo>
                        <a:pt x="205" y="412"/>
                        <a:pt x="207" y="415"/>
                        <a:pt x="209" y="415"/>
                      </a:cubicBezTo>
                      <a:cubicBezTo>
                        <a:pt x="209" y="419"/>
                        <a:pt x="212" y="420"/>
                        <a:pt x="216" y="420"/>
                      </a:cubicBezTo>
                      <a:cubicBezTo>
                        <a:pt x="219" y="420"/>
                        <a:pt x="220" y="414"/>
                        <a:pt x="221" y="411"/>
                      </a:cubicBezTo>
                      <a:cubicBezTo>
                        <a:pt x="224" y="406"/>
                        <a:pt x="225" y="408"/>
                        <a:pt x="230" y="405"/>
                      </a:cubicBezTo>
                      <a:cubicBezTo>
                        <a:pt x="234" y="404"/>
                        <a:pt x="232" y="392"/>
                        <a:pt x="239" y="390"/>
                      </a:cubicBezTo>
                      <a:cubicBezTo>
                        <a:pt x="240" y="390"/>
                        <a:pt x="243" y="390"/>
                        <a:pt x="243" y="388"/>
                      </a:cubicBezTo>
                      <a:cubicBezTo>
                        <a:pt x="245" y="388"/>
                        <a:pt x="245" y="388"/>
                        <a:pt x="245" y="388"/>
                      </a:cubicBezTo>
                      <a:cubicBezTo>
                        <a:pt x="243" y="376"/>
                        <a:pt x="243" y="376"/>
                        <a:pt x="243" y="376"/>
                      </a:cubicBezTo>
                      <a:cubicBezTo>
                        <a:pt x="243" y="368"/>
                        <a:pt x="248" y="360"/>
                        <a:pt x="248" y="349"/>
                      </a:cubicBezTo>
                      <a:cubicBezTo>
                        <a:pt x="248" y="342"/>
                        <a:pt x="245" y="337"/>
                        <a:pt x="245" y="329"/>
                      </a:cubicBezTo>
                      <a:cubicBezTo>
                        <a:pt x="245" y="320"/>
                        <a:pt x="255" y="318"/>
                        <a:pt x="263" y="316"/>
                      </a:cubicBezTo>
                      <a:cubicBezTo>
                        <a:pt x="266" y="315"/>
                        <a:pt x="271" y="309"/>
                        <a:pt x="275" y="306"/>
                      </a:cubicBezTo>
                      <a:cubicBezTo>
                        <a:pt x="283" y="297"/>
                        <a:pt x="291" y="288"/>
                        <a:pt x="300" y="279"/>
                      </a:cubicBezTo>
                      <a:cubicBezTo>
                        <a:pt x="308" y="272"/>
                        <a:pt x="321" y="270"/>
                        <a:pt x="329" y="261"/>
                      </a:cubicBezTo>
                      <a:cubicBezTo>
                        <a:pt x="333" y="257"/>
                        <a:pt x="332" y="252"/>
                        <a:pt x="334" y="246"/>
                      </a:cubicBezTo>
                      <a:cubicBezTo>
                        <a:pt x="336" y="242"/>
                        <a:pt x="345" y="242"/>
                        <a:pt x="348" y="235"/>
                      </a:cubicBezTo>
                      <a:cubicBezTo>
                        <a:pt x="352" y="237"/>
                        <a:pt x="352" y="239"/>
                        <a:pt x="359" y="239"/>
                      </a:cubicBezTo>
                      <a:cubicBezTo>
                        <a:pt x="371" y="239"/>
                        <a:pt x="383" y="237"/>
                        <a:pt x="383" y="223"/>
                      </a:cubicBezTo>
                      <a:cubicBezTo>
                        <a:pt x="390" y="225"/>
                        <a:pt x="398" y="227"/>
                        <a:pt x="400" y="234"/>
                      </a:cubicBezTo>
                      <a:cubicBezTo>
                        <a:pt x="401" y="239"/>
                        <a:pt x="401" y="246"/>
                        <a:pt x="404" y="252"/>
                      </a:cubicBezTo>
                      <a:cubicBezTo>
                        <a:pt x="408" y="257"/>
                        <a:pt x="413" y="261"/>
                        <a:pt x="419" y="266"/>
                      </a:cubicBezTo>
                      <a:cubicBezTo>
                        <a:pt x="424" y="273"/>
                        <a:pt x="429" y="280"/>
                        <a:pt x="432" y="290"/>
                      </a:cubicBezTo>
                      <a:cubicBezTo>
                        <a:pt x="433" y="292"/>
                        <a:pt x="435" y="294"/>
                        <a:pt x="435" y="296"/>
                      </a:cubicBezTo>
                      <a:cubicBezTo>
                        <a:pt x="435" y="301"/>
                        <a:pt x="433" y="303"/>
                        <a:pt x="433" y="309"/>
                      </a:cubicBezTo>
                      <a:cubicBezTo>
                        <a:pt x="433" y="315"/>
                        <a:pt x="433" y="321"/>
                        <a:pt x="440" y="321"/>
                      </a:cubicBezTo>
                      <a:cubicBezTo>
                        <a:pt x="452" y="321"/>
                        <a:pt x="456" y="308"/>
                        <a:pt x="463" y="300"/>
                      </a:cubicBezTo>
                      <a:cubicBezTo>
                        <a:pt x="466" y="303"/>
                        <a:pt x="465" y="304"/>
                        <a:pt x="467" y="307"/>
                      </a:cubicBezTo>
                      <a:cubicBezTo>
                        <a:pt x="468" y="308"/>
                        <a:pt x="472" y="307"/>
                        <a:pt x="473" y="309"/>
                      </a:cubicBezTo>
                      <a:cubicBezTo>
                        <a:pt x="478" y="316"/>
                        <a:pt x="470" y="330"/>
                        <a:pt x="476" y="330"/>
                      </a:cubicBezTo>
                      <a:cubicBezTo>
                        <a:pt x="476" y="344"/>
                        <a:pt x="488" y="356"/>
                        <a:pt x="488" y="376"/>
                      </a:cubicBezTo>
                      <a:cubicBezTo>
                        <a:pt x="488" y="381"/>
                        <a:pt x="484" y="391"/>
                        <a:pt x="488" y="393"/>
                      </a:cubicBezTo>
                      <a:cubicBezTo>
                        <a:pt x="491" y="385"/>
                        <a:pt x="493" y="380"/>
                        <a:pt x="497" y="372"/>
                      </a:cubicBezTo>
                      <a:cubicBezTo>
                        <a:pt x="497" y="370"/>
                        <a:pt x="500" y="369"/>
                        <a:pt x="500" y="367"/>
                      </a:cubicBezTo>
                      <a:cubicBezTo>
                        <a:pt x="500" y="363"/>
                        <a:pt x="494" y="342"/>
                        <a:pt x="491" y="339"/>
                      </a:cubicBezTo>
                      <a:cubicBezTo>
                        <a:pt x="488" y="335"/>
                        <a:pt x="483" y="333"/>
                        <a:pt x="483" y="328"/>
                      </a:cubicBezTo>
                      <a:cubicBezTo>
                        <a:pt x="483" y="327"/>
                        <a:pt x="483" y="326"/>
                        <a:pt x="483" y="324"/>
                      </a:cubicBezTo>
                      <a:cubicBezTo>
                        <a:pt x="483" y="325"/>
                        <a:pt x="483" y="325"/>
                        <a:pt x="483" y="325"/>
                      </a:cubicBezTo>
                      <a:cubicBezTo>
                        <a:pt x="484" y="324"/>
                        <a:pt x="488" y="319"/>
                        <a:pt x="488" y="315"/>
                      </a:cubicBezTo>
                      <a:cubicBezTo>
                        <a:pt x="488" y="310"/>
                        <a:pt x="487" y="300"/>
                        <a:pt x="484" y="295"/>
                      </a:cubicBezTo>
                      <a:cubicBezTo>
                        <a:pt x="481" y="291"/>
                        <a:pt x="475" y="291"/>
                        <a:pt x="475" y="283"/>
                      </a:cubicBezTo>
                      <a:cubicBezTo>
                        <a:pt x="475" y="275"/>
                        <a:pt x="478" y="269"/>
                        <a:pt x="483" y="264"/>
                      </a:cubicBezTo>
                      <a:cubicBezTo>
                        <a:pt x="485" y="262"/>
                        <a:pt x="490" y="263"/>
                        <a:pt x="494" y="261"/>
                      </a:cubicBezTo>
                      <a:cubicBezTo>
                        <a:pt x="505" y="253"/>
                        <a:pt x="512" y="250"/>
                        <a:pt x="521" y="236"/>
                      </a:cubicBezTo>
                      <a:cubicBezTo>
                        <a:pt x="518" y="236"/>
                        <a:pt x="517" y="237"/>
                        <a:pt x="513" y="237"/>
                      </a:cubicBezTo>
                      <a:cubicBezTo>
                        <a:pt x="504" y="237"/>
                        <a:pt x="499" y="227"/>
                        <a:pt x="499" y="218"/>
                      </a:cubicBezTo>
                      <a:cubicBezTo>
                        <a:pt x="494" y="217"/>
                        <a:pt x="493" y="205"/>
                        <a:pt x="489" y="205"/>
                      </a:cubicBezTo>
                      <a:cubicBezTo>
                        <a:pt x="486" y="205"/>
                        <a:pt x="484" y="207"/>
                        <a:pt x="480" y="207"/>
                      </a:cubicBezTo>
                      <a:cubicBezTo>
                        <a:pt x="479" y="207"/>
                        <a:pt x="478" y="204"/>
                        <a:pt x="478" y="202"/>
                      </a:cubicBezTo>
                      <a:cubicBezTo>
                        <a:pt x="478" y="186"/>
                        <a:pt x="490" y="185"/>
                        <a:pt x="490" y="167"/>
                      </a:cubicBezTo>
                      <a:cubicBezTo>
                        <a:pt x="490" y="158"/>
                        <a:pt x="484" y="155"/>
                        <a:pt x="480" y="148"/>
                      </a:cubicBezTo>
                      <a:cubicBezTo>
                        <a:pt x="468" y="142"/>
                        <a:pt x="459" y="143"/>
                        <a:pt x="455" y="129"/>
                      </a:cubicBezTo>
                      <a:cubicBezTo>
                        <a:pt x="452" y="129"/>
                        <a:pt x="452" y="129"/>
                        <a:pt x="452" y="129"/>
                      </a:cubicBezTo>
                      <a:cubicBezTo>
                        <a:pt x="448" y="133"/>
                        <a:pt x="448" y="133"/>
                        <a:pt x="448" y="133"/>
                      </a:cubicBezTo>
                      <a:cubicBezTo>
                        <a:pt x="443" y="135"/>
                        <a:pt x="437" y="130"/>
                        <a:pt x="434" y="133"/>
                      </a:cubicBezTo>
                      <a:cubicBezTo>
                        <a:pt x="432" y="135"/>
                        <a:pt x="431" y="137"/>
                        <a:pt x="428" y="139"/>
                      </a:cubicBezTo>
                      <a:cubicBezTo>
                        <a:pt x="425" y="141"/>
                        <a:pt x="410" y="153"/>
                        <a:pt x="404" y="153"/>
                      </a:cubicBezTo>
                      <a:cubicBezTo>
                        <a:pt x="396" y="153"/>
                        <a:pt x="392" y="148"/>
                        <a:pt x="382" y="148"/>
                      </a:cubicBezTo>
                      <a:cubicBezTo>
                        <a:pt x="370" y="148"/>
                        <a:pt x="369" y="156"/>
                        <a:pt x="362" y="159"/>
                      </a:cubicBezTo>
                      <a:cubicBezTo>
                        <a:pt x="362" y="156"/>
                        <a:pt x="360" y="149"/>
                        <a:pt x="358" y="149"/>
                      </a:cubicBezTo>
                      <a:cubicBezTo>
                        <a:pt x="355" y="149"/>
                        <a:pt x="354" y="151"/>
                        <a:pt x="350" y="151"/>
                      </a:cubicBezTo>
                      <a:cubicBezTo>
                        <a:pt x="343" y="151"/>
                        <a:pt x="337" y="151"/>
                        <a:pt x="331" y="151"/>
                      </a:cubicBezTo>
                      <a:cubicBezTo>
                        <a:pt x="320" y="151"/>
                        <a:pt x="316" y="145"/>
                        <a:pt x="309" y="140"/>
                      </a:cubicBezTo>
                      <a:cubicBezTo>
                        <a:pt x="307" y="139"/>
                        <a:pt x="304" y="142"/>
                        <a:pt x="302" y="139"/>
                      </a:cubicBezTo>
                      <a:cubicBezTo>
                        <a:pt x="300" y="136"/>
                        <a:pt x="300" y="132"/>
                        <a:pt x="297" y="131"/>
                      </a:cubicBezTo>
                      <a:cubicBezTo>
                        <a:pt x="290" y="127"/>
                        <a:pt x="285" y="129"/>
                        <a:pt x="280" y="124"/>
                      </a:cubicBezTo>
                      <a:cubicBezTo>
                        <a:pt x="275" y="118"/>
                        <a:pt x="270" y="121"/>
                        <a:pt x="260" y="119"/>
                      </a:cubicBezTo>
                      <a:cubicBezTo>
                        <a:pt x="252" y="117"/>
                        <a:pt x="249" y="111"/>
                        <a:pt x="241" y="109"/>
                      </a:cubicBezTo>
                      <a:cubicBezTo>
                        <a:pt x="239" y="108"/>
                        <a:pt x="235" y="109"/>
                        <a:pt x="234" y="106"/>
                      </a:cubicBezTo>
                      <a:cubicBezTo>
                        <a:pt x="232" y="100"/>
                        <a:pt x="233" y="97"/>
                        <a:pt x="231" y="91"/>
                      </a:cubicBezTo>
                      <a:cubicBezTo>
                        <a:pt x="231" y="87"/>
                        <a:pt x="231" y="87"/>
                        <a:pt x="231" y="87"/>
                      </a:cubicBezTo>
                      <a:cubicBezTo>
                        <a:pt x="236" y="87"/>
                        <a:pt x="242" y="88"/>
                        <a:pt x="242" y="82"/>
                      </a:cubicBezTo>
                      <a:cubicBezTo>
                        <a:pt x="242" y="77"/>
                        <a:pt x="235" y="76"/>
                        <a:pt x="235" y="71"/>
                      </a:cubicBezTo>
                      <a:cubicBezTo>
                        <a:pt x="235" y="59"/>
                        <a:pt x="252" y="61"/>
                        <a:pt x="252" y="49"/>
                      </a:cubicBezTo>
                      <a:cubicBezTo>
                        <a:pt x="252" y="44"/>
                        <a:pt x="241" y="36"/>
                        <a:pt x="237" y="36"/>
                      </a:cubicBezTo>
                      <a:cubicBezTo>
                        <a:pt x="230" y="36"/>
                        <a:pt x="226" y="43"/>
                        <a:pt x="219" y="44"/>
                      </a:cubicBezTo>
                      <a:cubicBezTo>
                        <a:pt x="210" y="42"/>
                        <a:pt x="205" y="42"/>
                        <a:pt x="198" y="35"/>
                      </a:cubicBezTo>
                      <a:cubicBezTo>
                        <a:pt x="196" y="32"/>
                        <a:pt x="198" y="26"/>
                        <a:pt x="193" y="25"/>
                      </a:cubicBezTo>
                      <a:cubicBezTo>
                        <a:pt x="186" y="23"/>
                        <a:pt x="182" y="25"/>
                        <a:pt x="182" y="17"/>
                      </a:cubicBezTo>
                      <a:cubicBezTo>
                        <a:pt x="176" y="16"/>
                        <a:pt x="173" y="16"/>
                        <a:pt x="167" y="16"/>
                      </a:cubicBezTo>
                      <a:cubicBezTo>
                        <a:pt x="158" y="16"/>
                        <a:pt x="154" y="24"/>
                        <a:pt x="144" y="24"/>
                      </a:cubicBezTo>
                      <a:cubicBezTo>
                        <a:pt x="133" y="24"/>
                        <a:pt x="143" y="0"/>
                        <a:pt x="134" y="0"/>
                      </a:cubicBezTo>
                      <a:cubicBezTo>
                        <a:pt x="125" y="0"/>
                        <a:pt x="123" y="11"/>
                        <a:pt x="119" y="11"/>
                      </a:cubicBezTo>
                      <a:cubicBezTo>
                        <a:pt x="118" y="11"/>
                        <a:pt x="117" y="11"/>
                        <a:pt x="116" y="11"/>
                      </a:cubicBezTo>
                      <a:cubicBezTo>
                        <a:pt x="113" y="17"/>
                        <a:pt x="105" y="22"/>
                        <a:pt x="97" y="22"/>
                      </a:cubicBezTo>
                      <a:cubicBezTo>
                        <a:pt x="93" y="22"/>
                        <a:pt x="92" y="17"/>
                        <a:pt x="88" y="17"/>
                      </a:cubicBezTo>
                      <a:cubicBezTo>
                        <a:pt x="86" y="17"/>
                        <a:pt x="75" y="21"/>
                        <a:pt x="74" y="16"/>
                      </a:cubicBezTo>
                      <a:cubicBezTo>
                        <a:pt x="70" y="16"/>
                        <a:pt x="71" y="14"/>
                        <a:pt x="67" y="14"/>
                      </a:cubicBezTo>
                      <a:cubicBezTo>
                        <a:pt x="55" y="14"/>
                        <a:pt x="54" y="25"/>
                        <a:pt x="47" y="33"/>
                      </a:cubicBezTo>
                      <a:cubicBezTo>
                        <a:pt x="43" y="37"/>
                        <a:pt x="38" y="37"/>
                        <a:pt x="34" y="40"/>
                      </a:cubicBezTo>
                      <a:cubicBezTo>
                        <a:pt x="31" y="43"/>
                        <a:pt x="29" y="48"/>
                        <a:pt x="24" y="48"/>
                      </a:cubicBezTo>
                      <a:cubicBezTo>
                        <a:pt x="19" y="48"/>
                        <a:pt x="17" y="44"/>
                        <a:pt x="12" y="44"/>
                      </a:cubicBezTo>
                      <a:cubicBezTo>
                        <a:pt x="11" y="44"/>
                        <a:pt x="11" y="46"/>
                        <a:pt x="10" y="47"/>
                      </a:cubicBezTo>
                      <a:cubicBezTo>
                        <a:pt x="7" y="49"/>
                        <a:pt x="0" y="65"/>
                        <a:pt x="0" y="66"/>
                      </a:cubicBezTo>
                      <a:cubicBezTo>
                        <a:pt x="0" y="67"/>
                        <a:pt x="1" y="69"/>
                        <a:pt x="0" y="70"/>
                      </a:cubicBezTo>
                      <a:cubicBezTo>
                        <a:pt x="1" y="72"/>
                        <a:pt x="1" y="73"/>
                        <a:pt x="2" y="76"/>
                      </a:cubicBezTo>
                      <a:cubicBezTo>
                        <a:pt x="2" y="90"/>
                        <a:pt x="2" y="90"/>
                        <a:pt x="2" y="90"/>
                      </a:cubicBezTo>
                      <a:cubicBezTo>
                        <a:pt x="3" y="94"/>
                        <a:pt x="2" y="96"/>
                        <a:pt x="4" y="100"/>
                      </a:cubicBezTo>
                      <a:cubicBezTo>
                        <a:pt x="6" y="104"/>
                        <a:pt x="15" y="100"/>
                        <a:pt x="15" y="108"/>
                      </a:cubicBezTo>
                      <a:cubicBezTo>
                        <a:pt x="15" y="118"/>
                        <a:pt x="5" y="116"/>
                        <a:pt x="5" y="124"/>
                      </a:cubicBezTo>
                      <a:cubicBezTo>
                        <a:pt x="5" y="129"/>
                        <a:pt x="9" y="129"/>
                        <a:pt x="10" y="132"/>
                      </a:cubicBezTo>
                      <a:cubicBezTo>
                        <a:pt x="17" y="147"/>
                        <a:pt x="33" y="149"/>
                        <a:pt x="33" y="169"/>
                      </a:cubicBezTo>
                      <a:cubicBezTo>
                        <a:pt x="22" y="171"/>
                        <a:pt x="14" y="174"/>
                        <a:pt x="14" y="186"/>
                      </a:cubicBezTo>
                      <a:cubicBezTo>
                        <a:pt x="14" y="189"/>
                        <a:pt x="16" y="192"/>
                        <a:pt x="16" y="194"/>
                      </a:cubicBezTo>
                      <a:cubicBezTo>
                        <a:pt x="31" y="193"/>
                        <a:pt x="31" y="193"/>
                        <a:pt x="31" y="193"/>
                      </a:cubicBezTo>
                      <a:cubicBezTo>
                        <a:pt x="32" y="192"/>
                        <a:pt x="34" y="191"/>
                        <a:pt x="35" y="190"/>
                      </a:cubicBezTo>
                      <a:cubicBezTo>
                        <a:pt x="47" y="193"/>
                        <a:pt x="47" y="193"/>
                        <a:pt x="47" y="193"/>
                      </a:cubicBezTo>
                      <a:cubicBezTo>
                        <a:pt x="52" y="193"/>
                        <a:pt x="53" y="189"/>
                        <a:pt x="59" y="189"/>
                      </a:cubicBezTo>
                      <a:cubicBezTo>
                        <a:pt x="63" y="189"/>
                        <a:pt x="67" y="188"/>
                        <a:pt x="72" y="190"/>
                      </a:cubicBezTo>
                      <a:cubicBezTo>
                        <a:pt x="77" y="192"/>
                        <a:pt x="80" y="202"/>
                        <a:pt x="84" y="208"/>
                      </a:cubicBezTo>
                      <a:cubicBezTo>
                        <a:pt x="88" y="215"/>
                        <a:pt x="101" y="224"/>
                        <a:pt x="110" y="224"/>
                      </a:cubicBezTo>
                      <a:cubicBezTo>
                        <a:pt x="114" y="224"/>
                        <a:pt x="117" y="224"/>
                        <a:pt x="121" y="225"/>
                      </a:cubicBezTo>
                      <a:cubicBezTo>
                        <a:pt x="119" y="226"/>
                        <a:pt x="119" y="230"/>
                        <a:pt x="115" y="231"/>
                      </a:cubicBezTo>
                      <a:cubicBezTo>
                        <a:pt x="111" y="233"/>
                        <a:pt x="108" y="230"/>
                        <a:pt x="104" y="233"/>
                      </a:cubicBezTo>
                      <a:cubicBezTo>
                        <a:pt x="110" y="240"/>
                        <a:pt x="116" y="254"/>
                        <a:pt x="130" y="254"/>
                      </a:cubicBezTo>
                      <a:cubicBezTo>
                        <a:pt x="142" y="254"/>
                        <a:pt x="142" y="238"/>
                        <a:pt x="148" y="233"/>
                      </a:cubicBezTo>
                      <a:cubicBezTo>
                        <a:pt x="151" y="233"/>
                        <a:pt x="151" y="233"/>
                        <a:pt x="151" y="233"/>
                      </a:cubicBezTo>
                      <a:cubicBezTo>
                        <a:pt x="151" y="234"/>
                        <a:pt x="149" y="238"/>
                        <a:pt x="149" y="239"/>
                      </a:cubicBezTo>
                      <a:cubicBezTo>
                        <a:pt x="149" y="245"/>
                        <a:pt x="153" y="250"/>
                        <a:pt x="153" y="257"/>
                      </a:cubicBezTo>
                      <a:cubicBezTo>
                        <a:pt x="153" y="263"/>
                        <a:pt x="151" y="264"/>
                        <a:pt x="151" y="271"/>
                      </a:cubicBezTo>
                      <a:lnTo>
                        <a:pt x="153" y="27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10" name="Freeform 112">
                  <a:extLst>
                    <a:ext uri="{FF2B5EF4-FFF2-40B4-BE49-F238E27FC236}">
                      <a16:creationId xmlns:a16="http://schemas.microsoft.com/office/drawing/2014/main" id="{D1B0B054-6EA2-4A93-9318-A437108AAB31}"/>
                    </a:ext>
                  </a:extLst>
                </p:cNvPr>
                <p:cNvSpPr>
                  <a:spLocks/>
                </p:cNvSpPr>
                <p:nvPr/>
              </p:nvSpPr>
              <p:spPr bwMode="auto">
                <a:xfrm>
                  <a:off x="9605255" y="-3778828"/>
                  <a:ext cx="442916" cy="482603"/>
                </a:xfrm>
                <a:custGeom>
                  <a:avLst/>
                  <a:gdLst>
                    <a:gd name="T0" fmla="*/ 61 w 136"/>
                    <a:gd name="T1" fmla="*/ 77 h 148"/>
                    <a:gd name="T2" fmla="*/ 59 w 136"/>
                    <a:gd name="T3" fmla="*/ 73 h 148"/>
                    <a:gd name="T4" fmla="*/ 52 w 136"/>
                    <a:gd name="T5" fmla="*/ 70 h 148"/>
                    <a:gd name="T6" fmla="*/ 46 w 136"/>
                    <a:gd name="T7" fmla="*/ 55 h 148"/>
                    <a:gd name="T8" fmla="*/ 29 w 136"/>
                    <a:gd name="T9" fmla="*/ 40 h 148"/>
                    <a:gd name="T10" fmla="*/ 22 w 136"/>
                    <a:gd name="T11" fmla="*/ 26 h 148"/>
                    <a:gd name="T12" fmla="*/ 12 w 136"/>
                    <a:gd name="T13" fmla="*/ 22 h 148"/>
                    <a:gd name="T14" fmla="*/ 0 w 136"/>
                    <a:gd name="T15" fmla="*/ 4 h 148"/>
                    <a:gd name="T16" fmla="*/ 0 w 136"/>
                    <a:gd name="T17" fmla="*/ 0 h 148"/>
                    <a:gd name="T18" fmla="*/ 3 w 136"/>
                    <a:gd name="T19" fmla="*/ 0 h 148"/>
                    <a:gd name="T20" fmla="*/ 12 w 136"/>
                    <a:gd name="T21" fmla="*/ 5 h 148"/>
                    <a:gd name="T22" fmla="*/ 27 w 136"/>
                    <a:gd name="T23" fmla="*/ 5 h 148"/>
                    <a:gd name="T24" fmla="*/ 43 w 136"/>
                    <a:gd name="T25" fmla="*/ 22 h 148"/>
                    <a:gd name="T26" fmla="*/ 48 w 136"/>
                    <a:gd name="T27" fmla="*/ 24 h 148"/>
                    <a:gd name="T28" fmla="*/ 63 w 136"/>
                    <a:gd name="T29" fmla="*/ 36 h 148"/>
                    <a:gd name="T30" fmla="*/ 89 w 136"/>
                    <a:gd name="T31" fmla="*/ 55 h 148"/>
                    <a:gd name="T32" fmla="*/ 103 w 136"/>
                    <a:gd name="T33" fmla="*/ 66 h 148"/>
                    <a:gd name="T34" fmla="*/ 102 w 136"/>
                    <a:gd name="T35" fmla="*/ 68 h 148"/>
                    <a:gd name="T36" fmla="*/ 106 w 136"/>
                    <a:gd name="T37" fmla="*/ 68 h 148"/>
                    <a:gd name="T38" fmla="*/ 110 w 136"/>
                    <a:gd name="T39" fmla="*/ 72 h 148"/>
                    <a:gd name="T40" fmla="*/ 108 w 136"/>
                    <a:gd name="T41" fmla="*/ 77 h 148"/>
                    <a:gd name="T42" fmla="*/ 117 w 136"/>
                    <a:gd name="T43" fmla="*/ 84 h 148"/>
                    <a:gd name="T44" fmla="*/ 127 w 136"/>
                    <a:gd name="T45" fmla="*/ 101 h 148"/>
                    <a:gd name="T46" fmla="*/ 136 w 136"/>
                    <a:gd name="T47" fmla="*/ 110 h 148"/>
                    <a:gd name="T48" fmla="*/ 136 w 136"/>
                    <a:gd name="T49" fmla="*/ 129 h 148"/>
                    <a:gd name="T50" fmla="*/ 134 w 136"/>
                    <a:gd name="T51" fmla="*/ 142 h 148"/>
                    <a:gd name="T52" fmla="*/ 122 w 136"/>
                    <a:gd name="T53" fmla="*/ 148 h 148"/>
                    <a:gd name="T54" fmla="*/ 111 w 136"/>
                    <a:gd name="T55" fmla="*/ 136 h 148"/>
                    <a:gd name="T56" fmla="*/ 86 w 136"/>
                    <a:gd name="T57" fmla="*/ 116 h 148"/>
                    <a:gd name="T58" fmla="*/ 68 w 136"/>
                    <a:gd name="T59" fmla="*/ 88 h 148"/>
                    <a:gd name="T60" fmla="*/ 61 w 136"/>
                    <a:gd name="T61" fmla="*/ 7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6" h="148">
                      <a:moveTo>
                        <a:pt x="61" y="77"/>
                      </a:moveTo>
                      <a:cubicBezTo>
                        <a:pt x="59" y="77"/>
                        <a:pt x="60" y="74"/>
                        <a:pt x="59" y="73"/>
                      </a:cubicBezTo>
                      <a:cubicBezTo>
                        <a:pt x="59" y="72"/>
                        <a:pt x="54" y="71"/>
                        <a:pt x="52" y="70"/>
                      </a:cubicBezTo>
                      <a:cubicBezTo>
                        <a:pt x="50" y="69"/>
                        <a:pt x="47" y="58"/>
                        <a:pt x="46" y="55"/>
                      </a:cubicBezTo>
                      <a:cubicBezTo>
                        <a:pt x="43" y="44"/>
                        <a:pt x="32" y="46"/>
                        <a:pt x="29" y="40"/>
                      </a:cubicBezTo>
                      <a:cubicBezTo>
                        <a:pt x="27" y="34"/>
                        <a:pt x="25" y="32"/>
                        <a:pt x="22" y="26"/>
                      </a:cubicBezTo>
                      <a:cubicBezTo>
                        <a:pt x="21" y="22"/>
                        <a:pt x="16" y="23"/>
                        <a:pt x="12" y="22"/>
                      </a:cubicBezTo>
                      <a:cubicBezTo>
                        <a:pt x="8" y="21"/>
                        <a:pt x="1" y="9"/>
                        <a:pt x="0" y="4"/>
                      </a:cubicBezTo>
                      <a:cubicBezTo>
                        <a:pt x="0" y="0"/>
                        <a:pt x="0" y="0"/>
                        <a:pt x="0" y="0"/>
                      </a:cubicBezTo>
                      <a:cubicBezTo>
                        <a:pt x="1" y="0"/>
                        <a:pt x="2" y="0"/>
                        <a:pt x="3" y="0"/>
                      </a:cubicBezTo>
                      <a:cubicBezTo>
                        <a:pt x="7" y="0"/>
                        <a:pt x="8" y="3"/>
                        <a:pt x="12" y="5"/>
                      </a:cubicBezTo>
                      <a:cubicBezTo>
                        <a:pt x="27" y="5"/>
                        <a:pt x="27" y="5"/>
                        <a:pt x="27" y="5"/>
                      </a:cubicBezTo>
                      <a:cubicBezTo>
                        <a:pt x="36" y="8"/>
                        <a:pt x="40" y="14"/>
                        <a:pt x="43" y="22"/>
                      </a:cubicBezTo>
                      <a:cubicBezTo>
                        <a:pt x="44" y="24"/>
                        <a:pt x="46" y="23"/>
                        <a:pt x="48" y="24"/>
                      </a:cubicBezTo>
                      <a:cubicBezTo>
                        <a:pt x="55" y="26"/>
                        <a:pt x="58" y="32"/>
                        <a:pt x="63" y="36"/>
                      </a:cubicBezTo>
                      <a:cubicBezTo>
                        <a:pt x="71" y="45"/>
                        <a:pt x="76" y="51"/>
                        <a:pt x="89" y="55"/>
                      </a:cubicBezTo>
                      <a:cubicBezTo>
                        <a:pt x="96" y="57"/>
                        <a:pt x="103" y="59"/>
                        <a:pt x="103" y="66"/>
                      </a:cubicBezTo>
                      <a:cubicBezTo>
                        <a:pt x="103" y="66"/>
                        <a:pt x="102" y="68"/>
                        <a:pt x="102" y="68"/>
                      </a:cubicBezTo>
                      <a:cubicBezTo>
                        <a:pt x="104" y="68"/>
                        <a:pt x="105" y="68"/>
                        <a:pt x="106" y="68"/>
                      </a:cubicBezTo>
                      <a:cubicBezTo>
                        <a:pt x="108" y="68"/>
                        <a:pt x="109" y="70"/>
                        <a:pt x="110" y="72"/>
                      </a:cubicBezTo>
                      <a:cubicBezTo>
                        <a:pt x="108" y="77"/>
                        <a:pt x="108" y="77"/>
                        <a:pt x="108" y="77"/>
                      </a:cubicBezTo>
                      <a:cubicBezTo>
                        <a:pt x="108" y="83"/>
                        <a:pt x="112" y="84"/>
                        <a:pt x="117" y="84"/>
                      </a:cubicBezTo>
                      <a:cubicBezTo>
                        <a:pt x="117" y="93"/>
                        <a:pt x="122" y="96"/>
                        <a:pt x="127" y="101"/>
                      </a:cubicBezTo>
                      <a:cubicBezTo>
                        <a:pt x="130" y="104"/>
                        <a:pt x="136" y="105"/>
                        <a:pt x="136" y="110"/>
                      </a:cubicBezTo>
                      <a:cubicBezTo>
                        <a:pt x="136" y="116"/>
                        <a:pt x="136" y="119"/>
                        <a:pt x="136" y="129"/>
                      </a:cubicBezTo>
                      <a:cubicBezTo>
                        <a:pt x="132" y="131"/>
                        <a:pt x="134" y="137"/>
                        <a:pt x="134" y="142"/>
                      </a:cubicBezTo>
                      <a:cubicBezTo>
                        <a:pt x="134" y="147"/>
                        <a:pt x="125" y="148"/>
                        <a:pt x="122" y="148"/>
                      </a:cubicBezTo>
                      <a:cubicBezTo>
                        <a:pt x="119" y="148"/>
                        <a:pt x="111" y="136"/>
                        <a:pt x="111" y="136"/>
                      </a:cubicBezTo>
                      <a:cubicBezTo>
                        <a:pt x="102" y="127"/>
                        <a:pt x="94" y="124"/>
                        <a:pt x="86" y="116"/>
                      </a:cubicBezTo>
                      <a:cubicBezTo>
                        <a:pt x="77" y="107"/>
                        <a:pt x="73" y="98"/>
                        <a:pt x="68" y="88"/>
                      </a:cubicBezTo>
                      <a:cubicBezTo>
                        <a:pt x="68" y="86"/>
                        <a:pt x="62" y="77"/>
                        <a:pt x="61"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11" name="Freeform 113">
                  <a:extLst>
                    <a:ext uri="{FF2B5EF4-FFF2-40B4-BE49-F238E27FC236}">
                      <a16:creationId xmlns:a16="http://schemas.microsoft.com/office/drawing/2014/main" id="{F320DD93-088A-4D59-94F4-82592A849193}"/>
                    </a:ext>
                  </a:extLst>
                </p:cNvPr>
                <p:cNvSpPr>
                  <a:spLocks/>
                </p:cNvSpPr>
                <p:nvPr/>
              </p:nvSpPr>
              <p:spPr bwMode="auto">
                <a:xfrm>
                  <a:off x="10178347" y="-3837566"/>
                  <a:ext cx="423866" cy="468316"/>
                </a:xfrm>
                <a:custGeom>
                  <a:avLst/>
                  <a:gdLst>
                    <a:gd name="T0" fmla="*/ 38 w 130"/>
                    <a:gd name="T1" fmla="*/ 134 h 144"/>
                    <a:gd name="T2" fmla="*/ 37 w 130"/>
                    <a:gd name="T3" fmla="*/ 127 h 144"/>
                    <a:gd name="T4" fmla="*/ 27 w 130"/>
                    <a:gd name="T5" fmla="*/ 129 h 144"/>
                    <a:gd name="T6" fmla="*/ 12 w 130"/>
                    <a:gd name="T7" fmla="*/ 104 h 144"/>
                    <a:gd name="T8" fmla="*/ 13 w 130"/>
                    <a:gd name="T9" fmla="*/ 102 h 144"/>
                    <a:gd name="T10" fmla="*/ 7 w 130"/>
                    <a:gd name="T11" fmla="*/ 99 h 144"/>
                    <a:gd name="T12" fmla="*/ 0 w 130"/>
                    <a:gd name="T13" fmla="*/ 80 h 144"/>
                    <a:gd name="T14" fmla="*/ 16 w 130"/>
                    <a:gd name="T15" fmla="*/ 76 h 144"/>
                    <a:gd name="T16" fmla="*/ 34 w 130"/>
                    <a:gd name="T17" fmla="*/ 55 h 144"/>
                    <a:gd name="T18" fmla="*/ 47 w 130"/>
                    <a:gd name="T19" fmla="*/ 51 h 144"/>
                    <a:gd name="T20" fmla="*/ 57 w 130"/>
                    <a:gd name="T21" fmla="*/ 42 h 144"/>
                    <a:gd name="T22" fmla="*/ 60 w 130"/>
                    <a:gd name="T23" fmla="*/ 37 h 144"/>
                    <a:gd name="T24" fmla="*/ 65 w 130"/>
                    <a:gd name="T25" fmla="*/ 33 h 144"/>
                    <a:gd name="T26" fmla="*/ 68 w 130"/>
                    <a:gd name="T27" fmla="*/ 30 h 144"/>
                    <a:gd name="T28" fmla="*/ 84 w 130"/>
                    <a:gd name="T29" fmla="*/ 24 h 144"/>
                    <a:gd name="T30" fmla="*/ 105 w 130"/>
                    <a:gd name="T31" fmla="*/ 0 h 144"/>
                    <a:gd name="T32" fmla="*/ 111 w 130"/>
                    <a:gd name="T33" fmla="*/ 11 h 144"/>
                    <a:gd name="T34" fmla="*/ 130 w 130"/>
                    <a:gd name="T35" fmla="*/ 24 h 144"/>
                    <a:gd name="T36" fmla="*/ 120 w 130"/>
                    <a:gd name="T37" fmla="*/ 30 h 144"/>
                    <a:gd name="T38" fmla="*/ 122 w 130"/>
                    <a:gd name="T39" fmla="*/ 32 h 144"/>
                    <a:gd name="T40" fmla="*/ 109 w 130"/>
                    <a:gd name="T41" fmla="*/ 38 h 144"/>
                    <a:gd name="T42" fmla="*/ 111 w 130"/>
                    <a:gd name="T43" fmla="*/ 42 h 144"/>
                    <a:gd name="T44" fmla="*/ 108 w 130"/>
                    <a:gd name="T45" fmla="*/ 46 h 144"/>
                    <a:gd name="T46" fmla="*/ 128 w 130"/>
                    <a:gd name="T47" fmla="*/ 75 h 144"/>
                    <a:gd name="T48" fmla="*/ 118 w 130"/>
                    <a:gd name="T49" fmla="*/ 79 h 144"/>
                    <a:gd name="T50" fmla="*/ 114 w 130"/>
                    <a:gd name="T51" fmla="*/ 80 h 144"/>
                    <a:gd name="T52" fmla="*/ 111 w 130"/>
                    <a:gd name="T53" fmla="*/ 85 h 144"/>
                    <a:gd name="T54" fmla="*/ 105 w 130"/>
                    <a:gd name="T55" fmla="*/ 105 h 144"/>
                    <a:gd name="T56" fmla="*/ 96 w 130"/>
                    <a:gd name="T57" fmla="*/ 116 h 144"/>
                    <a:gd name="T58" fmla="*/ 98 w 130"/>
                    <a:gd name="T59" fmla="*/ 122 h 144"/>
                    <a:gd name="T60" fmla="*/ 92 w 130"/>
                    <a:gd name="T61" fmla="*/ 137 h 144"/>
                    <a:gd name="T62" fmla="*/ 78 w 130"/>
                    <a:gd name="T63" fmla="*/ 144 h 144"/>
                    <a:gd name="T64" fmla="*/ 73 w 130"/>
                    <a:gd name="T65" fmla="*/ 138 h 144"/>
                    <a:gd name="T66" fmla="*/ 53 w 130"/>
                    <a:gd name="T67" fmla="*/ 131 h 144"/>
                    <a:gd name="T68" fmla="*/ 41 w 130"/>
                    <a:gd name="T69" fmla="*/ 136 h 144"/>
                    <a:gd name="T70" fmla="*/ 38 w 130"/>
                    <a:gd name="T71" fmla="*/ 13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0" h="144">
                      <a:moveTo>
                        <a:pt x="38" y="134"/>
                      </a:moveTo>
                      <a:cubicBezTo>
                        <a:pt x="37" y="134"/>
                        <a:pt x="37" y="129"/>
                        <a:pt x="37" y="127"/>
                      </a:cubicBezTo>
                      <a:cubicBezTo>
                        <a:pt x="33" y="126"/>
                        <a:pt x="31" y="129"/>
                        <a:pt x="27" y="129"/>
                      </a:cubicBezTo>
                      <a:cubicBezTo>
                        <a:pt x="11" y="129"/>
                        <a:pt x="18" y="113"/>
                        <a:pt x="12" y="104"/>
                      </a:cubicBezTo>
                      <a:cubicBezTo>
                        <a:pt x="12" y="104"/>
                        <a:pt x="13" y="102"/>
                        <a:pt x="13" y="102"/>
                      </a:cubicBezTo>
                      <a:cubicBezTo>
                        <a:pt x="12" y="100"/>
                        <a:pt x="9" y="100"/>
                        <a:pt x="7" y="99"/>
                      </a:cubicBezTo>
                      <a:cubicBezTo>
                        <a:pt x="4" y="99"/>
                        <a:pt x="0" y="83"/>
                        <a:pt x="0" y="80"/>
                      </a:cubicBezTo>
                      <a:cubicBezTo>
                        <a:pt x="0" y="73"/>
                        <a:pt x="9" y="76"/>
                        <a:pt x="16" y="76"/>
                      </a:cubicBezTo>
                      <a:cubicBezTo>
                        <a:pt x="30" y="76"/>
                        <a:pt x="28" y="62"/>
                        <a:pt x="34" y="55"/>
                      </a:cubicBezTo>
                      <a:cubicBezTo>
                        <a:pt x="37" y="52"/>
                        <a:pt x="42" y="52"/>
                        <a:pt x="47" y="51"/>
                      </a:cubicBezTo>
                      <a:cubicBezTo>
                        <a:pt x="54" y="50"/>
                        <a:pt x="54" y="46"/>
                        <a:pt x="57" y="42"/>
                      </a:cubicBezTo>
                      <a:cubicBezTo>
                        <a:pt x="55" y="40"/>
                        <a:pt x="60" y="37"/>
                        <a:pt x="60" y="37"/>
                      </a:cubicBezTo>
                      <a:cubicBezTo>
                        <a:pt x="63" y="35"/>
                        <a:pt x="63" y="34"/>
                        <a:pt x="65" y="33"/>
                      </a:cubicBezTo>
                      <a:cubicBezTo>
                        <a:pt x="66" y="33"/>
                        <a:pt x="67" y="31"/>
                        <a:pt x="68" y="30"/>
                      </a:cubicBezTo>
                      <a:cubicBezTo>
                        <a:pt x="72" y="26"/>
                        <a:pt x="82" y="28"/>
                        <a:pt x="84" y="24"/>
                      </a:cubicBezTo>
                      <a:cubicBezTo>
                        <a:pt x="87" y="17"/>
                        <a:pt x="97" y="0"/>
                        <a:pt x="105" y="0"/>
                      </a:cubicBezTo>
                      <a:cubicBezTo>
                        <a:pt x="112" y="0"/>
                        <a:pt x="111" y="4"/>
                        <a:pt x="111" y="11"/>
                      </a:cubicBezTo>
                      <a:cubicBezTo>
                        <a:pt x="111" y="21"/>
                        <a:pt x="130" y="15"/>
                        <a:pt x="130" y="24"/>
                      </a:cubicBezTo>
                      <a:cubicBezTo>
                        <a:pt x="130" y="28"/>
                        <a:pt x="120" y="26"/>
                        <a:pt x="120" y="30"/>
                      </a:cubicBezTo>
                      <a:cubicBezTo>
                        <a:pt x="120" y="31"/>
                        <a:pt x="121" y="32"/>
                        <a:pt x="122" y="32"/>
                      </a:cubicBezTo>
                      <a:cubicBezTo>
                        <a:pt x="121" y="33"/>
                        <a:pt x="109" y="38"/>
                        <a:pt x="109" y="38"/>
                      </a:cubicBezTo>
                      <a:cubicBezTo>
                        <a:pt x="110" y="40"/>
                        <a:pt x="110" y="41"/>
                        <a:pt x="111" y="42"/>
                      </a:cubicBezTo>
                      <a:cubicBezTo>
                        <a:pt x="110" y="43"/>
                        <a:pt x="108" y="44"/>
                        <a:pt x="108" y="46"/>
                      </a:cubicBezTo>
                      <a:cubicBezTo>
                        <a:pt x="108" y="52"/>
                        <a:pt x="120" y="75"/>
                        <a:pt x="128" y="75"/>
                      </a:cubicBezTo>
                      <a:cubicBezTo>
                        <a:pt x="127" y="82"/>
                        <a:pt x="123" y="79"/>
                        <a:pt x="118" y="79"/>
                      </a:cubicBezTo>
                      <a:cubicBezTo>
                        <a:pt x="117" y="79"/>
                        <a:pt x="115" y="80"/>
                        <a:pt x="114" y="80"/>
                      </a:cubicBezTo>
                      <a:cubicBezTo>
                        <a:pt x="111" y="85"/>
                        <a:pt x="111" y="85"/>
                        <a:pt x="111" y="85"/>
                      </a:cubicBezTo>
                      <a:cubicBezTo>
                        <a:pt x="109" y="95"/>
                        <a:pt x="105" y="97"/>
                        <a:pt x="105" y="105"/>
                      </a:cubicBezTo>
                      <a:cubicBezTo>
                        <a:pt x="100" y="106"/>
                        <a:pt x="96" y="113"/>
                        <a:pt x="96" y="116"/>
                      </a:cubicBezTo>
                      <a:cubicBezTo>
                        <a:pt x="96" y="119"/>
                        <a:pt x="98" y="120"/>
                        <a:pt x="98" y="122"/>
                      </a:cubicBezTo>
                      <a:cubicBezTo>
                        <a:pt x="98" y="125"/>
                        <a:pt x="92" y="132"/>
                        <a:pt x="92" y="137"/>
                      </a:cubicBezTo>
                      <a:cubicBezTo>
                        <a:pt x="85" y="139"/>
                        <a:pt x="84" y="144"/>
                        <a:pt x="78" y="144"/>
                      </a:cubicBezTo>
                      <a:cubicBezTo>
                        <a:pt x="74" y="144"/>
                        <a:pt x="73" y="141"/>
                        <a:pt x="73" y="138"/>
                      </a:cubicBezTo>
                      <a:cubicBezTo>
                        <a:pt x="65" y="136"/>
                        <a:pt x="60" y="131"/>
                        <a:pt x="53" y="131"/>
                      </a:cubicBezTo>
                      <a:cubicBezTo>
                        <a:pt x="49" y="131"/>
                        <a:pt x="47" y="136"/>
                        <a:pt x="41" y="136"/>
                      </a:cubicBezTo>
                      <a:cubicBezTo>
                        <a:pt x="40" y="136"/>
                        <a:pt x="39" y="134"/>
                        <a:pt x="38" y="13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12" name="Freeform 114">
                  <a:extLst>
                    <a:ext uri="{FF2B5EF4-FFF2-40B4-BE49-F238E27FC236}">
                      <a16:creationId xmlns:a16="http://schemas.microsoft.com/office/drawing/2014/main" id="{11D8D5AD-3DB7-42DA-92C2-32E37E7DEE99}"/>
                    </a:ext>
                  </a:extLst>
                </p:cNvPr>
                <p:cNvSpPr>
                  <a:spLocks/>
                </p:cNvSpPr>
                <p:nvPr/>
              </p:nvSpPr>
              <p:spPr bwMode="auto">
                <a:xfrm>
                  <a:off x="10589513" y="-3613727"/>
                  <a:ext cx="263527" cy="309565"/>
                </a:xfrm>
                <a:custGeom>
                  <a:avLst/>
                  <a:gdLst>
                    <a:gd name="T0" fmla="*/ 32 w 81"/>
                    <a:gd name="T1" fmla="*/ 35 h 95"/>
                    <a:gd name="T2" fmla="*/ 27 w 81"/>
                    <a:gd name="T3" fmla="*/ 39 h 95"/>
                    <a:gd name="T4" fmla="*/ 18 w 81"/>
                    <a:gd name="T5" fmla="*/ 24 h 95"/>
                    <a:gd name="T6" fmla="*/ 33 w 81"/>
                    <a:gd name="T7" fmla="*/ 17 h 95"/>
                    <a:gd name="T8" fmla="*/ 50 w 81"/>
                    <a:gd name="T9" fmla="*/ 15 h 95"/>
                    <a:gd name="T10" fmla="*/ 66 w 81"/>
                    <a:gd name="T11" fmla="*/ 18 h 95"/>
                    <a:gd name="T12" fmla="*/ 79 w 81"/>
                    <a:gd name="T13" fmla="*/ 4 h 95"/>
                    <a:gd name="T14" fmla="*/ 81 w 81"/>
                    <a:gd name="T15" fmla="*/ 0 h 95"/>
                    <a:gd name="T16" fmla="*/ 79 w 81"/>
                    <a:gd name="T17" fmla="*/ 0 h 95"/>
                    <a:gd name="T18" fmla="*/ 64 w 81"/>
                    <a:gd name="T19" fmla="*/ 10 h 95"/>
                    <a:gd name="T20" fmla="*/ 61 w 81"/>
                    <a:gd name="T21" fmla="*/ 10 h 95"/>
                    <a:gd name="T22" fmla="*/ 29 w 81"/>
                    <a:gd name="T23" fmla="*/ 5 h 95"/>
                    <a:gd name="T24" fmla="*/ 12 w 81"/>
                    <a:gd name="T25" fmla="*/ 31 h 95"/>
                    <a:gd name="T26" fmla="*/ 8 w 81"/>
                    <a:gd name="T27" fmla="*/ 37 h 95"/>
                    <a:gd name="T28" fmla="*/ 0 w 81"/>
                    <a:gd name="T29" fmla="*/ 62 h 95"/>
                    <a:gd name="T30" fmla="*/ 9 w 81"/>
                    <a:gd name="T31" fmla="*/ 68 h 95"/>
                    <a:gd name="T32" fmla="*/ 9 w 81"/>
                    <a:gd name="T33" fmla="*/ 89 h 95"/>
                    <a:gd name="T34" fmla="*/ 16 w 81"/>
                    <a:gd name="T35" fmla="*/ 95 h 95"/>
                    <a:gd name="T36" fmla="*/ 23 w 81"/>
                    <a:gd name="T37" fmla="*/ 77 h 95"/>
                    <a:gd name="T38" fmla="*/ 19 w 81"/>
                    <a:gd name="T39" fmla="*/ 62 h 95"/>
                    <a:gd name="T40" fmla="*/ 26 w 81"/>
                    <a:gd name="T41" fmla="*/ 57 h 95"/>
                    <a:gd name="T42" fmla="*/ 29 w 81"/>
                    <a:gd name="T43" fmla="*/ 57 h 95"/>
                    <a:gd name="T44" fmla="*/ 27 w 81"/>
                    <a:gd name="T45" fmla="*/ 66 h 95"/>
                    <a:gd name="T46" fmla="*/ 35 w 81"/>
                    <a:gd name="T47" fmla="*/ 80 h 95"/>
                    <a:gd name="T48" fmla="*/ 35 w 81"/>
                    <a:gd name="T49" fmla="*/ 84 h 95"/>
                    <a:gd name="T50" fmla="*/ 40 w 81"/>
                    <a:gd name="T51" fmla="*/ 84 h 95"/>
                    <a:gd name="T52" fmla="*/ 50 w 81"/>
                    <a:gd name="T53" fmla="*/ 75 h 95"/>
                    <a:gd name="T54" fmla="*/ 44 w 81"/>
                    <a:gd name="T55" fmla="*/ 67 h 95"/>
                    <a:gd name="T56" fmla="*/ 46 w 81"/>
                    <a:gd name="T57" fmla="*/ 64 h 95"/>
                    <a:gd name="T58" fmla="*/ 35 w 81"/>
                    <a:gd name="T59" fmla="*/ 45 h 95"/>
                    <a:gd name="T60" fmla="*/ 58 w 81"/>
                    <a:gd name="T61" fmla="*/ 32 h 95"/>
                    <a:gd name="T62" fmla="*/ 58 w 81"/>
                    <a:gd name="T63" fmla="*/ 28 h 95"/>
                    <a:gd name="T64" fmla="*/ 31 w 81"/>
                    <a:gd name="T65" fmla="*/ 37 h 95"/>
                    <a:gd name="T66" fmla="*/ 32 w 81"/>
                    <a:gd name="T67" fmla="*/ 3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 h="95">
                      <a:moveTo>
                        <a:pt x="32" y="35"/>
                      </a:moveTo>
                      <a:cubicBezTo>
                        <a:pt x="30" y="37"/>
                        <a:pt x="30" y="39"/>
                        <a:pt x="27" y="39"/>
                      </a:cubicBezTo>
                      <a:cubicBezTo>
                        <a:pt x="21" y="39"/>
                        <a:pt x="18" y="31"/>
                        <a:pt x="18" y="24"/>
                      </a:cubicBezTo>
                      <a:cubicBezTo>
                        <a:pt x="18" y="15"/>
                        <a:pt x="25" y="17"/>
                        <a:pt x="33" y="17"/>
                      </a:cubicBezTo>
                      <a:cubicBezTo>
                        <a:pt x="40" y="17"/>
                        <a:pt x="44" y="15"/>
                        <a:pt x="50" y="15"/>
                      </a:cubicBezTo>
                      <a:cubicBezTo>
                        <a:pt x="56" y="15"/>
                        <a:pt x="60" y="18"/>
                        <a:pt x="66" y="18"/>
                      </a:cubicBezTo>
                      <a:cubicBezTo>
                        <a:pt x="75" y="18"/>
                        <a:pt x="78" y="10"/>
                        <a:pt x="79" y="4"/>
                      </a:cubicBezTo>
                      <a:cubicBezTo>
                        <a:pt x="81" y="4"/>
                        <a:pt x="81" y="1"/>
                        <a:pt x="81" y="0"/>
                      </a:cubicBezTo>
                      <a:cubicBezTo>
                        <a:pt x="79" y="0"/>
                        <a:pt x="79" y="0"/>
                        <a:pt x="79" y="0"/>
                      </a:cubicBezTo>
                      <a:cubicBezTo>
                        <a:pt x="73" y="4"/>
                        <a:pt x="67" y="8"/>
                        <a:pt x="64" y="10"/>
                      </a:cubicBezTo>
                      <a:cubicBezTo>
                        <a:pt x="61" y="10"/>
                        <a:pt x="61" y="10"/>
                        <a:pt x="61" y="10"/>
                      </a:cubicBezTo>
                      <a:cubicBezTo>
                        <a:pt x="29" y="5"/>
                        <a:pt x="29" y="5"/>
                        <a:pt x="29" y="5"/>
                      </a:cubicBezTo>
                      <a:cubicBezTo>
                        <a:pt x="17" y="5"/>
                        <a:pt x="12" y="20"/>
                        <a:pt x="12" y="31"/>
                      </a:cubicBezTo>
                      <a:cubicBezTo>
                        <a:pt x="12" y="33"/>
                        <a:pt x="8" y="36"/>
                        <a:pt x="8" y="37"/>
                      </a:cubicBezTo>
                      <a:cubicBezTo>
                        <a:pt x="5" y="48"/>
                        <a:pt x="0" y="52"/>
                        <a:pt x="0" y="62"/>
                      </a:cubicBezTo>
                      <a:cubicBezTo>
                        <a:pt x="0" y="67"/>
                        <a:pt x="6" y="67"/>
                        <a:pt x="9" y="68"/>
                      </a:cubicBezTo>
                      <a:cubicBezTo>
                        <a:pt x="9" y="75"/>
                        <a:pt x="9" y="84"/>
                        <a:pt x="9" y="89"/>
                      </a:cubicBezTo>
                      <a:cubicBezTo>
                        <a:pt x="9" y="92"/>
                        <a:pt x="12" y="95"/>
                        <a:pt x="16" y="95"/>
                      </a:cubicBezTo>
                      <a:cubicBezTo>
                        <a:pt x="21" y="95"/>
                        <a:pt x="23" y="79"/>
                        <a:pt x="23" y="77"/>
                      </a:cubicBezTo>
                      <a:cubicBezTo>
                        <a:pt x="23" y="71"/>
                        <a:pt x="19" y="68"/>
                        <a:pt x="19" y="62"/>
                      </a:cubicBezTo>
                      <a:cubicBezTo>
                        <a:pt x="19" y="59"/>
                        <a:pt x="22" y="57"/>
                        <a:pt x="26" y="57"/>
                      </a:cubicBezTo>
                      <a:cubicBezTo>
                        <a:pt x="27" y="57"/>
                        <a:pt x="28" y="57"/>
                        <a:pt x="29" y="57"/>
                      </a:cubicBezTo>
                      <a:cubicBezTo>
                        <a:pt x="27" y="66"/>
                        <a:pt x="27" y="66"/>
                        <a:pt x="27" y="66"/>
                      </a:cubicBezTo>
                      <a:cubicBezTo>
                        <a:pt x="27" y="72"/>
                        <a:pt x="35" y="74"/>
                        <a:pt x="35" y="80"/>
                      </a:cubicBezTo>
                      <a:cubicBezTo>
                        <a:pt x="35" y="82"/>
                        <a:pt x="35" y="83"/>
                        <a:pt x="35" y="84"/>
                      </a:cubicBezTo>
                      <a:cubicBezTo>
                        <a:pt x="40" y="84"/>
                        <a:pt x="40" y="84"/>
                        <a:pt x="40" y="84"/>
                      </a:cubicBezTo>
                      <a:cubicBezTo>
                        <a:pt x="40" y="79"/>
                        <a:pt x="50" y="80"/>
                        <a:pt x="50" y="75"/>
                      </a:cubicBezTo>
                      <a:cubicBezTo>
                        <a:pt x="49" y="74"/>
                        <a:pt x="44" y="70"/>
                        <a:pt x="44" y="67"/>
                      </a:cubicBezTo>
                      <a:cubicBezTo>
                        <a:pt x="44" y="66"/>
                        <a:pt x="45" y="65"/>
                        <a:pt x="46" y="64"/>
                      </a:cubicBezTo>
                      <a:cubicBezTo>
                        <a:pt x="43" y="63"/>
                        <a:pt x="35" y="47"/>
                        <a:pt x="35" y="45"/>
                      </a:cubicBezTo>
                      <a:cubicBezTo>
                        <a:pt x="47" y="45"/>
                        <a:pt x="48" y="35"/>
                        <a:pt x="58" y="32"/>
                      </a:cubicBezTo>
                      <a:cubicBezTo>
                        <a:pt x="58" y="28"/>
                        <a:pt x="58" y="28"/>
                        <a:pt x="58" y="28"/>
                      </a:cubicBezTo>
                      <a:cubicBezTo>
                        <a:pt x="56" y="28"/>
                        <a:pt x="32" y="35"/>
                        <a:pt x="31" y="37"/>
                      </a:cubicBezTo>
                      <a:lnTo>
                        <a:pt x="32" y="3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13" name="Freeform 115">
                  <a:extLst>
                    <a:ext uri="{FF2B5EF4-FFF2-40B4-BE49-F238E27FC236}">
                      <a16:creationId xmlns:a16="http://schemas.microsoft.com/office/drawing/2014/main" id="{78E51C00-ECD8-4210-96BD-07A86D4536AB}"/>
                    </a:ext>
                  </a:extLst>
                </p:cNvPr>
                <p:cNvSpPr>
                  <a:spLocks/>
                </p:cNvSpPr>
                <p:nvPr/>
              </p:nvSpPr>
              <p:spPr bwMode="auto">
                <a:xfrm>
                  <a:off x="10032296" y="-3296225"/>
                  <a:ext cx="430216" cy="123826"/>
                </a:xfrm>
                <a:custGeom>
                  <a:avLst/>
                  <a:gdLst>
                    <a:gd name="T0" fmla="*/ 127 w 132"/>
                    <a:gd name="T1" fmla="*/ 37 h 38"/>
                    <a:gd name="T2" fmla="*/ 117 w 132"/>
                    <a:gd name="T3" fmla="*/ 34 h 38"/>
                    <a:gd name="T4" fmla="*/ 117 w 132"/>
                    <a:gd name="T5" fmla="*/ 38 h 38"/>
                    <a:gd name="T6" fmla="*/ 69 w 132"/>
                    <a:gd name="T7" fmla="*/ 32 h 38"/>
                    <a:gd name="T8" fmla="*/ 58 w 132"/>
                    <a:gd name="T9" fmla="*/ 26 h 38"/>
                    <a:gd name="T10" fmla="*/ 33 w 132"/>
                    <a:gd name="T11" fmla="*/ 23 h 38"/>
                    <a:gd name="T12" fmla="*/ 15 w 132"/>
                    <a:gd name="T13" fmla="*/ 20 h 38"/>
                    <a:gd name="T14" fmla="*/ 0 w 132"/>
                    <a:gd name="T15" fmla="*/ 10 h 38"/>
                    <a:gd name="T16" fmla="*/ 11 w 132"/>
                    <a:gd name="T17" fmla="*/ 1 h 38"/>
                    <a:gd name="T18" fmla="*/ 15 w 132"/>
                    <a:gd name="T19" fmla="*/ 3 h 38"/>
                    <a:gd name="T20" fmla="*/ 22 w 132"/>
                    <a:gd name="T21" fmla="*/ 0 h 38"/>
                    <a:gd name="T22" fmla="*/ 57 w 132"/>
                    <a:gd name="T23" fmla="*/ 14 h 38"/>
                    <a:gd name="T24" fmla="*/ 70 w 132"/>
                    <a:gd name="T25" fmla="*/ 8 h 38"/>
                    <a:gd name="T26" fmla="*/ 90 w 132"/>
                    <a:gd name="T27" fmla="*/ 16 h 38"/>
                    <a:gd name="T28" fmla="*/ 104 w 132"/>
                    <a:gd name="T29" fmla="*/ 14 h 38"/>
                    <a:gd name="T30" fmla="*/ 108 w 132"/>
                    <a:gd name="T31" fmla="*/ 14 h 38"/>
                    <a:gd name="T32" fmla="*/ 91 w 132"/>
                    <a:gd name="T33" fmla="*/ 17 h 38"/>
                    <a:gd name="T34" fmla="*/ 110 w 132"/>
                    <a:gd name="T35" fmla="*/ 23 h 38"/>
                    <a:gd name="T36" fmla="*/ 113 w 132"/>
                    <a:gd name="T37" fmla="*/ 27 h 38"/>
                    <a:gd name="T38" fmla="*/ 124 w 132"/>
                    <a:gd name="T39" fmla="*/ 28 h 38"/>
                    <a:gd name="T40" fmla="*/ 132 w 132"/>
                    <a:gd name="T41" fmla="*/ 32 h 38"/>
                    <a:gd name="T42" fmla="*/ 127 w 132"/>
                    <a:gd name="T43" fmla="*/ 3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2" h="38">
                      <a:moveTo>
                        <a:pt x="127" y="37"/>
                      </a:moveTo>
                      <a:cubicBezTo>
                        <a:pt x="122" y="37"/>
                        <a:pt x="122" y="34"/>
                        <a:pt x="117" y="34"/>
                      </a:cubicBezTo>
                      <a:cubicBezTo>
                        <a:pt x="116" y="34"/>
                        <a:pt x="117" y="37"/>
                        <a:pt x="117" y="38"/>
                      </a:cubicBezTo>
                      <a:cubicBezTo>
                        <a:pt x="102" y="33"/>
                        <a:pt x="87" y="32"/>
                        <a:pt x="69" y="32"/>
                      </a:cubicBezTo>
                      <a:cubicBezTo>
                        <a:pt x="64" y="32"/>
                        <a:pt x="62" y="26"/>
                        <a:pt x="58" y="26"/>
                      </a:cubicBezTo>
                      <a:cubicBezTo>
                        <a:pt x="49" y="26"/>
                        <a:pt x="42" y="25"/>
                        <a:pt x="33" y="23"/>
                      </a:cubicBezTo>
                      <a:cubicBezTo>
                        <a:pt x="26" y="20"/>
                        <a:pt x="20" y="25"/>
                        <a:pt x="15" y="20"/>
                      </a:cubicBezTo>
                      <a:cubicBezTo>
                        <a:pt x="11" y="16"/>
                        <a:pt x="7" y="10"/>
                        <a:pt x="0" y="10"/>
                      </a:cubicBezTo>
                      <a:cubicBezTo>
                        <a:pt x="1" y="9"/>
                        <a:pt x="9" y="1"/>
                        <a:pt x="11" y="1"/>
                      </a:cubicBezTo>
                      <a:cubicBezTo>
                        <a:pt x="13" y="1"/>
                        <a:pt x="14" y="3"/>
                        <a:pt x="15" y="3"/>
                      </a:cubicBezTo>
                      <a:cubicBezTo>
                        <a:pt x="18" y="3"/>
                        <a:pt x="20" y="0"/>
                        <a:pt x="22" y="0"/>
                      </a:cubicBezTo>
                      <a:cubicBezTo>
                        <a:pt x="36" y="0"/>
                        <a:pt x="42" y="14"/>
                        <a:pt x="57" y="14"/>
                      </a:cubicBezTo>
                      <a:cubicBezTo>
                        <a:pt x="63" y="14"/>
                        <a:pt x="65" y="8"/>
                        <a:pt x="70" y="8"/>
                      </a:cubicBezTo>
                      <a:cubicBezTo>
                        <a:pt x="79" y="8"/>
                        <a:pt x="82" y="16"/>
                        <a:pt x="90" y="16"/>
                      </a:cubicBezTo>
                      <a:cubicBezTo>
                        <a:pt x="104" y="14"/>
                        <a:pt x="104" y="14"/>
                        <a:pt x="104" y="14"/>
                      </a:cubicBezTo>
                      <a:cubicBezTo>
                        <a:pt x="108" y="14"/>
                        <a:pt x="108" y="14"/>
                        <a:pt x="108" y="14"/>
                      </a:cubicBezTo>
                      <a:cubicBezTo>
                        <a:pt x="107" y="16"/>
                        <a:pt x="92" y="18"/>
                        <a:pt x="91" y="17"/>
                      </a:cubicBezTo>
                      <a:cubicBezTo>
                        <a:pt x="96" y="22"/>
                        <a:pt x="102" y="23"/>
                        <a:pt x="110" y="23"/>
                      </a:cubicBezTo>
                      <a:cubicBezTo>
                        <a:pt x="113" y="23"/>
                        <a:pt x="113" y="26"/>
                        <a:pt x="113" y="27"/>
                      </a:cubicBezTo>
                      <a:cubicBezTo>
                        <a:pt x="117" y="30"/>
                        <a:pt x="120" y="27"/>
                        <a:pt x="124" y="28"/>
                      </a:cubicBezTo>
                      <a:cubicBezTo>
                        <a:pt x="128" y="29"/>
                        <a:pt x="128" y="31"/>
                        <a:pt x="132" y="32"/>
                      </a:cubicBezTo>
                      <a:cubicBezTo>
                        <a:pt x="131" y="34"/>
                        <a:pt x="127" y="37"/>
                        <a:pt x="127" y="3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14" name="Freeform 116">
                  <a:extLst>
                    <a:ext uri="{FF2B5EF4-FFF2-40B4-BE49-F238E27FC236}">
                      <a16:creationId xmlns:a16="http://schemas.microsoft.com/office/drawing/2014/main" id="{4D46D150-3F70-4EBF-AF08-3C7543DC8B52}"/>
                    </a:ext>
                  </a:extLst>
                </p:cNvPr>
                <p:cNvSpPr>
                  <a:spLocks/>
                </p:cNvSpPr>
                <p:nvPr/>
              </p:nvSpPr>
              <p:spPr bwMode="auto">
                <a:xfrm>
                  <a:off x="10638726" y="-3196211"/>
                  <a:ext cx="127001" cy="30163"/>
                </a:xfrm>
                <a:custGeom>
                  <a:avLst/>
                  <a:gdLst>
                    <a:gd name="T0" fmla="*/ 26 w 39"/>
                    <a:gd name="T1" fmla="*/ 9 h 9"/>
                    <a:gd name="T2" fmla="*/ 10 w 39"/>
                    <a:gd name="T3" fmla="*/ 9 h 9"/>
                    <a:gd name="T4" fmla="*/ 0 w 39"/>
                    <a:gd name="T5" fmla="*/ 4 h 9"/>
                    <a:gd name="T6" fmla="*/ 8 w 39"/>
                    <a:gd name="T7" fmla="*/ 1 h 9"/>
                    <a:gd name="T8" fmla="*/ 26 w 39"/>
                    <a:gd name="T9" fmla="*/ 4 h 9"/>
                    <a:gd name="T10" fmla="*/ 39 w 39"/>
                    <a:gd name="T11" fmla="*/ 0 h 9"/>
                    <a:gd name="T12" fmla="*/ 26 w 39"/>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39" h="9">
                      <a:moveTo>
                        <a:pt x="26" y="9"/>
                      </a:moveTo>
                      <a:cubicBezTo>
                        <a:pt x="20" y="9"/>
                        <a:pt x="13" y="9"/>
                        <a:pt x="10" y="9"/>
                      </a:cubicBezTo>
                      <a:cubicBezTo>
                        <a:pt x="6" y="9"/>
                        <a:pt x="0" y="9"/>
                        <a:pt x="0" y="4"/>
                      </a:cubicBezTo>
                      <a:cubicBezTo>
                        <a:pt x="0" y="1"/>
                        <a:pt x="5" y="1"/>
                        <a:pt x="8" y="1"/>
                      </a:cubicBezTo>
                      <a:cubicBezTo>
                        <a:pt x="16" y="1"/>
                        <a:pt x="19" y="4"/>
                        <a:pt x="26" y="4"/>
                      </a:cubicBezTo>
                      <a:cubicBezTo>
                        <a:pt x="33" y="4"/>
                        <a:pt x="35" y="2"/>
                        <a:pt x="39" y="0"/>
                      </a:cubicBezTo>
                      <a:cubicBezTo>
                        <a:pt x="36" y="6"/>
                        <a:pt x="32" y="7"/>
                        <a:pt x="26" y="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15" name="Freeform 117">
                  <a:extLst>
                    <a:ext uri="{FF2B5EF4-FFF2-40B4-BE49-F238E27FC236}">
                      <a16:creationId xmlns:a16="http://schemas.microsoft.com/office/drawing/2014/main" id="{EC9E9461-3B12-4F1E-A424-695FDC9CE207}"/>
                    </a:ext>
                  </a:extLst>
                </p:cNvPr>
                <p:cNvSpPr>
                  <a:spLocks/>
                </p:cNvSpPr>
                <p:nvPr/>
              </p:nvSpPr>
              <p:spPr bwMode="auto">
                <a:xfrm>
                  <a:off x="10508550" y="-3189861"/>
                  <a:ext cx="90488" cy="30163"/>
                </a:xfrm>
                <a:custGeom>
                  <a:avLst/>
                  <a:gdLst>
                    <a:gd name="T0" fmla="*/ 28 w 28"/>
                    <a:gd name="T1" fmla="*/ 6 h 9"/>
                    <a:gd name="T2" fmla="*/ 24 w 28"/>
                    <a:gd name="T3" fmla="*/ 6 h 9"/>
                    <a:gd name="T4" fmla="*/ 20 w 28"/>
                    <a:gd name="T5" fmla="*/ 5 h 9"/>
                    <a:gd name="T6" fmla="*/ 9 w 28"/>
                    <a:gd name="T7" fmla="*/ 9 h 9"/>
                    <a:gd name="T8" fmla="*/ 0 w 28"/>
                    <a:gd name="T9" fmla="*/ 6 h 9"/>
                    <a:gd name="T10" fmla="*/ 8 w 28"/>
                    <a:gd name="T11" fmla="*/ 1 h 9"/>
                    <a:gd name="T12" fmla="*/ 17 w 28"/>
                    <a:gd name="T13" fmla="*/ 3 h 9"/>
                    <a:gd name="T14" fmla="*/ 17 w 28"/>
                    <a:gd name="T15" fmla="*/ 0 h 9"/>
                    <a:gd name="T16" fmla="*/ 28 w 28"/>
                    <a:gd name="T17" fmla="*/ 0 h 9"/>
                    <a:gd name="T18" fmla="*/ 28 w 28"/>
                    <a:gd name="T1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9">
                      <a:moveTo>
                        <a:pt x="28" y="6"/>
                      </a:moveTo>
                      <a:cubicBezTo>
                        <a:pt x="24" y="6"/>
                        <a:pt x="24" y="6"/>
                        <a:pt x="24" y="6"/>
                      </a:cubicBezTo>
                      <a:cubicBezTo>
                        <a:pt x="20" y="5"/>
                        <a:pt x="20" y="5"/>
                        <a:pt x="20" y="5"/>
                      </a:cubicBezTo>
                      <a:cubicBezTo>
                        <a:pt x="16" y="6"/>
                        <a:pt x="14" y="9"/>
                        <a:pt x="9" y="9"/>
                      </a:cubicBezTo>
                      <a:cubicBezTo>
                        <a:pt x="6" y="9"/>
                        <a:pt x="0" y="8"/>
                        <a:pt x="0" y="6"/>
                      </a:cubicBezTo>
                      <a:cubicBezTo>
                        <a:pt x="0" y="1"/>
                        <a:pt x="4" y="1"/>
                        <a:pt x="8" y="1"/>
                      </a:cubicBezTo>
                      <a:cubicBezTo>
                        <a:pt x="12" y="1"/>
                        <a:pt x="14" y="2"/>
                        <a:pt x="17" y="3"/>
                      </a:cubicBezTo>
                      <a:cubicBezTo>
                        <a:pt x="17" y="2"/>
                        <a:pt x="17" y="1"/>
                        <a:pt x="17" y="0"/>
                      </a:cubicBezTo>
                      <a:cubicBezTo>
                        <a:pt x="28" y="0"/>
                        <a:pt x="28" y="0"/>
                        <a:pt x="28" y="0"/>
                      </a:cubicBezTo>
                      <a:cubicBezTo>
                        <a:pt x="28" y="3"/>
                        <a:pt x="27" y="5"/>
                        <a:pt x="28" y="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16" name="Freeform 118">
                  <a:extLst>
                    <a:ext uri="{FF2B5EF4-FFF2-40B4-BE49-F238E27FC236}">
                      <a16:creationId xmlns:a16="http://schemas.microsoft.com/office/drawing/2014/main" id="{708CFCC1-DE37-4225-A0EE-790B4E419743}"/>
                    </a:ext>
                  </a:extLst>
                </p:cNvPr>
                <p:cNvSpPr>
                  <a:spLocks/>
                </p:cNvSpPr>
                <p:nvPr/>
              </p:nvSpPr>
              <p:spPr bwMode="auto">
                <a:xfrm>
                  <a:off x="10605388" y="-3153349"/>
                  <a:ext cx="65088" cy="49213"/>
                </a:xfrm>
                <a:custGeom>
                  <a:avLst/>
                  <a:gdLst>
                    <a:gd name="T0" fmla="*/ 14 w 20"/>
                    <a:gd name="T1" fmla="*/ 15 h 15"/>
                    <a:gd name="T2" fmla="*/ 11 w 20"/>
                    <a:gd name="T3" fmla="*/ 9 h 15"/>
                    <a:gd name="T4" fmla="*/ 0 w 20"/>
                    <a:gd name="T5" fmla="*/ 4 h 15"/>
                    <a:gd name="T6" fmla="*/ 8 w 20"/>
                    <a:gd name="T7" fmla="*/ 1 h 15"/>
                    <a:gd name="T8" fmla="*/ 13 w 20"/>
                    <a:gd name="T9" fmla="*/ 1 h 15"/>
                    <a:gd name="T10" fmla="*/ 20 w 20"/>
                    <a:gd name="T11" fmla="*/ 12 h 15"/>
                    <a:gd name="T12" fmla="*/ 16 w 20"/>
                    <a:gd name="T13" fmla="*/ 15 h 15"/>
                    <a:gd name="T14" fmla="*/ 14 w 20"/>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5">
                      <a:moveTo>
                        <a:pt x="14" y="15"/>
                      </a:moveTo>
                      <a:cubicBezTo>
                        <a:pt x="12" y="15"/>
                        <a:pt x="11" y="10"/>
                        <a:pt x="11" y="9"/>
                      </a:cubicBezTo>
                      <a:cubicBezTo>
                        <a:pt x="7" y="9"/>
                        <a:pt x="0" y="8"/>
                        <a:pt x="0" y="4"/>
                      </a:cubicBezTo>
                      <a:cubicBezTo>
                        <a:pt x="0" y="0"/>
                        <a:pt x="5" y="1"/>
                        <a:pt x="8" y="1"/>
                      </a:cubicBezTo>
                      <a:cubicBezTo>
                        <a:pt x="10" y="1"/>
                        <a:pt x="11" y="1"/>
                        <a:pt x="13" y="1"/>
                      </a:cubicBezTo>
                      <a:cubicBezTo>
                        <a:pt x="13" y="7"/>
                        <a:pt x="20" y="6"/>
                        <a:pt x="20" y="12"/>
                      </a:cubicBezTo>
                      <a:cubicBezTo>
                        <a:pt x="20" y="13"/>
                        <a:pt x="17" y="15"/>
                        <a:pt x="16" y="15"/>
                      </a:cubicBezTo>
                      <a:cubicBezTo>
                        <a:pt x="16" y="15"/>
                        <a:pt x="15" y="15"/>
                        <a:pt x="14" y="1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17" name="Freeform 119">
                  <a:extLst>
                    <a:ext uri="{FF2B5EF4-FFF2-40B4-BE49-F238E27FC236}">
                      <a16:creationId xmlns:a16="http://schemas.microsoft.com/office/drawing/2014/main" id="{2B969BE4-B3CE-4B2D-B693-569ABDDD667E}"/>
                    </a:ext>
                  </a:extLst>
                </p:cNvPr>
                <p:cNvSpPr>
                  <a:spLocks/>
                </p:cNvSpPr>
                <p:nvPr/>
              </p:nvSpPr>
              <p:spPr bwMode="auto">
                <a:xfrm>
                  <a:off x="10475212" y="-3193036"/>
                  <a:ext cx="25400" cy="26988"/>
                </a:xfrm>
                <a:custGeom>
                  <a:avLst/>
                  <a:gdLst>
                    <a:gd name="T0" fmla="*/ 0 w 8"/>
                    <a:gd name="T1" fmla="*/ 0 h 8"/>
                    <a:gd name="T2" fmla="*/ 4 w 8"/>
                    <a:gd name="T3" fmla="*/ 0 h 8"/>
                    <a:gd name="T4" fmla="*/ 8 w 8"/>
                    <a:gd name="T5" fmla="*/ 3 h 8"/>
                    <a:gd name="T6" fmla="*/ 4 w 8"/>
                    <a:gd name="T7" fmla="*/ 8 h 8"/>
                    <a:gd name="T8" fmla="*/ 0 w 8"/>
                    <a:gd name="T9" fmla="*/ 5 h 8"/>
                    <a:gd name="T10" fmla="*/ 0 w 8"/>
                    <a:gd name="T11" fmla="*/ 0 h 8"/>
                  </a:gdLst>
                  <a:ahLst/>
                  <a:cxnLst>
                    <a:cxn ang="0">
                      <a:pos x="T0" y="T1"/>
                    </a:cxn>
                    <a:cxn ang="0">
                      <a:pos x="T2" y="T3"/>
                    </a:cxn>
                    <a:cxn ang="0">
                      <a:pos x="T4" y="T5"/>
                    </a:cxn>
                    <a:cxn ang="0">
                      <a:pos x="T6" y="T7"/>
                    </a:cxn>
                    <a:cxn ang="0">
                      <a:pos x="T8" y="T9"/>
                    </a:cxn>
                    <a:cxn ang="0">
                      <a:pos x="T10" y="T11"/>
                    </a:cxn>
                  </a:cxnLst>
                  <a:rect l="0" t="0" r="r" b="b"/>
                  <a:pathLst>
                    <a:path w="8" h="8">
                      <a:moveTo>
                        <a:pt x="0" y="0"/>
                      </a:moveTo>
                      <a:cubicBezTo>
                        <a:pt x="1" y="0"/>
                        <a:pt x="3" y="0"/>
                        <a:pt x="4" y="0"/>
                      </a:cubicBezTo>
                      <a:cubicBezTo>
                        <a:pt x="6" y="0"/>
                        <a:pt x="6" y="2"/>
                        <a:pt x="8" y="3"/>
                      </a:cubicBezTo>
                      <a:cubicBezTo>
                        <a:pt x="8" y="6"/>
                        <a:pt x="6" y="8"/>
                        <a:pt x="4" y="8"/>
                      </a:cubicBezTo>
                      <a:cubicBezTo>
                        <a:pt x="2" y="8"/>
                        <a:pt x="0" y="6"/>
                        <a:pt x="0" y="5"/>
                      </a:cubicBezTo>
                      <a:cubicBezTo>
                        <a:pt x="0" y="3"/>
                        <a:pt x="0" y="1"/>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18" name="Freeform 120">
                  <a:extLst>
                    <a:ext uri="{FF2B5EF4-FFF2-40B4-BE49-F238E27FC236}">
                      <a16:creationId xmlns:a16="http://schemas.microsoft.com/office/drawing/2014/main" id="{34AD863E-FA68-44FE-9B72-C88E17396198}"/>
                    </a:ext>
                  </a:extLst>
                </p:cNvPr>
                <p:cNvSpPr>
                  <a:spLocks/>
                </p:cNvSpPr>
                <p:nvPr/>
              </p:nvSpPr>
              <p:spPr bwMode="auto">
                <a:xfrm>
                  <a:off x="10787953" y="-3189861"/>
                  <a:ext cx="149226" cy="88901"/>
                </a:xfrm>
                <a:custGeom>
                  <a:avLst/>
                  <a:gdLst>
                    <a:gd name="T0" fmla="*/ 20 w 46"/>
                    <a:gd name="T1" fmla="*/ 13 h 27"/>
                    <a:gd name="T2" fmla="*/ 18 w 46"/>
                    <a:gd name="T3" fmla="*/ 19 h 27"/>
                    <a:gd name="T4" fmla="*/ 3 w 46"/>
                    <a:gd name="T5" fmla="*/ 27 h 27"/>
                    <a:gd name="T6" fmla="*/ 0 w 46"/>
                    <a:gd name="T7" fmla="*/ 23 h 27"/>
                    <a:gd name="T8" fmla="*/ 15 w 46"/>
                    <a:gd name="T9" fmla="*/ 10 h 27"/>
                    <a:gd name="T10" fmla="*/ 18 w 46"/>
                    <a:gd name="T11" fmla="*/ 6 h 27"/>
                    <a:gd name="T12" fmla="*/ 46 w 46"/>
                    <a:gd name="T13" fmla="*/ 3 h 27"/>
                    <a:gd name="T14" fmla="*/ 20 w 46"/>
                    <a:gd name="T15" fmla="*/ 13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27">
                      <a:moveTo>
                        <a:pt x="20" y="13"/>
                      </a:moveTo>
                      <a:cubicBezTo>
                        <a:pt x="17" y="13"/>
                        <a:pt x="20" y="18"/>
                        <a:pt x="18" y="19"/>
                      </a:cubicBezTo>
                      <a:cubicBezTo>
                        <a:pt x="16" y="21"/>
                        <a:pt x="8" y="27"/>
                        <a:pt x="3" y="27"/>
                      </a:cubicBezTo>
                      <a:cubicBezTo>
                        <a:pt x="2" y="27"/>
                        <a:pt x="0" y="24"/>
                        <a:pt x="0" y="23"/>
                      </a:cubicBezTo>
                      <a:cubicBezTo>
                        <a:pt x="0" y="13"/>
                        <a:pt x="9" y="13"/>
                        <a:pt x="15" y="10"/>
                      </a:cubicBezTo>
                      <a:cubicBezTo>
                        <a:pt x="17" y="10"/>
                        <a:pt x="17" y="7"/>
                        <a:pt x="18" y="6"/>
                      </a:cubicBezTo>
                      <a:cubicBezTo>
                        <a:pt x="22" y="2"/>
                        <a:pt x="42" y="0"/>
                        <a:pt x="46" y="3"/>
                      </a:cubicBezTo>
                      <a:cubicBezTo>
                        <a:pt x="42" y="9"/>
                        <a:pt x="27" y="13"/>
                        <a:pt x="20" y="1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19" name="Freeform 121">
                  <a:extLst>
                    <a:ext uri="{FF2B5EF4-FFF2-40B4-BE49-F238E27FC236}">
                      <a16:creationId xmlns:a16="http://schemas.microsoft.com/office/drawing/2014/main" id="{D66C7B52-12BB-4479-8AB8-447DD1D4BFED}"/>
                    </a:ext>
                  </a:extLst>
                </p:cNvPr>
                <p:cNvSpPr>
                  <a:spLocks/>
                </p:cNvSpPr>
                <p:nvPr/>
              </p:nvSpPr>
              <p:spPr bwMode="auto">
                <a:xfrm>
                  <a:off x="10895903" y="-3424813"/>
                  <a:ext cx="38100" cy="46038"/>
                </a:xfrm>
                <a:custGeom>
                  <a:avLst/>
                  <a:gdLst>
                    <a:gd name="T0" fmla="*/ 12 w 12"/>
                    <a:gd name="T1" fmla="*/ 8 h 14"/>
                    <a:gd name="T2" fmla="*/ 8 w 12"/>
                    <a:gd name="T3" fmla="*/ 14 h 14"/>
                    <a:gd name="T4" fmla="*/ 0 w 12"/>
                    <a:gd name="T5" fmla="*/ 6 h 14"/>
                    <a:gd name="T6" fmla="*/ 12 w 12"/>
                    <a:gd name="T7" fmla="*/ 8 h 14"/>
                  </a:gdLst>
                  <a:ahLst/>
                  <a:cxnLst>
                    <a:cxn ang="0">
                      <a:pos x="T0" y="T1"/>
                    </a:cxn>
                    <a:cxn ang="0">
                      <a:pos x="T2" y="T3"/>
                    </a:cxn>
                    <a:cxn ang="0">
                      <a:pos x="T4" y="T5"/>
                    </a:cxn>
                    <a:cxn ang="0">
                      <a:pos x="T6" y="T7"/>
                    </a:cxn>
                  </a:cxnLst>
                  <a:rect l="0" t="0" r="r" b="b"/>
                  <a:pathLst>
                    <a:path w="12" h="14">
                      <a:moveTo>
                        <a:pt x="12" y="8"/>
                      </a:moveTo>
                      <a:cubicBezTo>
                        <a:pt x="12" y="9"/>
                        <a:pt x="9" y="14"/>
                        <a:pt x="8" y="14"/>
                      </a:cubicBezTo>
                      <a:cubicBezTo>
                        <a:pt x="5" y="14"/>
                        <a:pt x="0" y="9"/>
                        <a:pt x="0" y="6"/>
                      </a:cubicBezTo>
                      <a:cubicBezTo>
                        <a:pt x="0" y="0"/>
                        <a:pt x="12" y="4"/>
                        <a:pt x="12" y="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20" name="Freeform 122">
                  <a:extLst>
                    <a:ext uri="{FF2B5EF4-FFF2-40B4-BE49-F238E27FC236}">
                      <a16:creationId xmlns:a16="http://schemas.microsoft.com/office/drawing/2014/main" id="{B7E281D6-90E5-45D3-A63A-6A2032874FAE}"/>
                    </a:ext>
                  </a:extLst>
                </p:cNvPr>
                <p:cNvSpPr>
                  <a:spLocks/>
                </p:cNvSpPr>
                <p:nvPr/>
              </p:nvSpPr>
              <p:spPr bwMode="auto">
                <a:xfrm>
                  <a:off x="10970517" y="-3416875"/>
                  <a:ext cx="120651" cy="31750"/>
                </a:xfrm>
                <a:custGeom>
                  <a:avLst/>
                  <a:gdLst>
                    <a:gd name="T0" fmla="*/ 32 w 37"/>
                    <a:gd name="T1" fmla="*/ 1 h 10"/>
                    <a:gd name="T2" fmla="*/ 37 w 37"/>
                    <a:gd name="T3" fmla="*/ 9 h 10"/>
                    <a:gd name="T4" fmla="*/ 34 w 37"/>
                    <a:gd name="T5" fmla="*/ 10 h 10"/>
                    <a:gd name="T6" fmla="*/ 19 w 37"/>
                    <a:gd name="T7" fmla="*/ 5 h 10"/>
                    <a:gd name="T8" fmla="*/ 8 w 37"/>
                    <a:gd name="T9" fmla="*/ 5 h 10"/>
                    <a:gd name="T10" fmla="*/ 0 w 37"/>
                    <a:gd name="T11" fmla="*/ 4 h 10"/>
                    <a:gd name="T12" fmla="*/ 3 w 37"/>
                    <a:gd name="T13" fmla="*/ 0 h 10"/>
                    <a:gd name="T14" fmla="*/ 24 w 37"/>
                    <a:gd name="T15" fmla="*/ 0 h 10"/>
                    <a:gd name="T16" fmla="*/ 30 w 37"/>
                    <a:gd name="T17" fmla="*/ 1 h 10"/>
                    <a:gd name="T18" fmla="*/ 32 w 37"/>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0">
                      <a:moveTo>
                        <a:pt x="32" y="1"/>
                      </a:moveTo>
                      <a:cubicBezTo>
                        <a:pt x="32" y="5"/>
                        <a:pt x="37" y="5"/>
                        <a:pt x="37" y="9"/>
                      </a:cubicBezTo>
                      <a:cubicBezTo>
                        <a:pt x="37" y="10"/>
                        <a:pt x="35" y="10"/>
                        <a:pt x="34" y="10"/>
                      </a:cubicBezTo>
                      <a:cubicBezTo>
                        <a:pt x="28" y="10"/>
                        <a:pt x="25" y="5"/>
                        <a:pt x="19" y="5"/>
                      </a:cubicBezTo>
                      <a:cubicBezTo>
                        <a:pt x="14" y="5"/>
                        <a:pt x="12" y="5"/>
                        <a:pt x="8" y="5"/>
                      </a:cubicBezTo>
                      <a:cubicBezTo>
                        <a:pt x="6" y="5"/>
                        <a:pt x="0" y="4"/>
                        <a:pt x="0" y="4"/>
                      </a:cubicBezTo>
                      <a:cubicBezTo>
                        <a:pt x="0" y="1"/>
                        <a:pt x="2" y="1"/>
                        <a:pt x="3" y="0"/>
                      </a:cubicBezTo>
                      <a:cubicBezTo>
                        <a:pt x="24" y="0"/>
                        <a:pt x="24" y="0"/>
                        <a:pt x="24" y="0"/>
                      </a:cubicBezTo>
                      <a:cubicBezTo>
                        <a:pt x="24" y="3"/>
                        <a:pt x="28" y="1"/>
                        <a:pt x="30" y="1"/>
                      </a:cubicBezTo>
                      <a:lnTo>
                        <a:pt x="32" y="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21" name="Freeform 123">
                  <a:extLst>
                    <a:ext uri="{FF2B5EF4-FFF2-40B4-BE49-F238E27FC236}">
                      <a16:creationId xmlns:a16="http://schemas.microsoft.com/office/drawing/2014/main" id="{465AA57A-D553-4F17-B481-89120F932EFC}"/>
                    </a:ext>
                  </a:extLst>
                </p:cNvPr>
                <p:cNvSpPr>
                  <a:spLocks/>
                </p:cNvSpPr>
                <p:nvPr/>
              </p:nvSpPr>
              <p:spPr bwMode="auto">
                <a:xfrm>
                  <a:off x="10951466" y="-3639127"/>
                  <a:ext cx="52388" cy="117476"/>
                </a:xfrm>
                <a:custGeom>
                  <a:avLst/>
                  <a:gdLst>
                    <a:gd name="T0" fmla="*/ 5 w 16"/>
                    <a:gd name="T1" fmla="*/ 28 h 36"/>
                    <a:gd name="T2" fmla="*/ 5 w 16"/>
                    <a:gd name="T3" fmla="*/ 25 h 36"/>
                    <a:gd name="T4" fmla="*/ 15 w 16"/>
                    <a:gd name="T5" fmla="*/ 24 h 36"/>
                    <a:gd name="T6" fmla="*/ 12 w 16"/>
                    <a:gd name="T7" fmla="*/ 17 h 36"/>
                    <a:gd name="T8" fmla="*/ 16 w 16"/>
                    <a:gd name="T9" fmla="*/ 12 h 36"/>
                    <a:gd name="T10" fmla="*/ 4 w 16"/>
                    <a:gd name="T11" fmla="*/ 0 h 36"/>
                    <a:gd name="T12" fmla="*/ 0 w 16"/>
                    <a:gd name="T13" fmla="*/ 9 h 36"/>
                    <a:gd name="T14" fmla="*/ 4 w 16"/>
                    <a:gd name="T15" fmla="*/ 22 h 36"/>
                    <a:gd name="T16" fmla="*/ 4 w 16"/>
                    <a:gd name="T17" fmla="*/ 27 h 36"/>
                    <a:gd name="T18" fmla="*/ 10 w 16"/>
                    <a:gd name="T19" fmla="*/ 36 h 36"/>
                    <a:gd name="T20" fmla="*/ 5 w 16"/>
                    <a:gd name="T21"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36">
                      <a:moveTo>
                        <a:pt x="5" y="28"/>
                      </a:moveTo>
                      <a:cubicBezTo>
                        <a:pt x="5" y="25"/>
                        <a:pt x="5" y="25"/>
                        <a:pt x="5" y="25"/>
                      </a:cubicBezTo>
                      <a:cubicBezTo>
                        <a:pt x="8" y="25"/>
                        <a:pt x="13" y="25"/>
                        <a:pt x="15" y="24"/>
                      </a:cubicBezTo>
                      <a:cubicBezTo>
                        <a:pt x="15" y="21"/>
                        <a:pt x="12" y="20"/>
                        <a:pt x="12" y="17"/>
                      </a:cubicBezTo>
                      <a:cubicBezTo>
                        <a:pt x="12" y="15"/>
                        <a:pt x="16" y="14"/>
                        <a:pt x="16" y="12"/>
                      </a:cubicBezTo>
                      <a:cubicBezTo>
                        <a:pt x="8" y="10"/>
                        <a:pt x="5" y="6"/>
                        <a:pt x="4" y="0"/>
                      </a:cubicBezTo>
                      <a:cubicBezTo>
                        <a:pt x="1" y="2"/>
                        <a:pt x="0" y="5"/>
                        <a:pt x="0" y="9"/>
                      </a:cubicBezTo>
                      <a:cubicBezTo>
                        <a:pt x="0" y="15"/>
                        <a:pt x="4" y="17"/>
                        <a:pt x="4" y="22"/>
                      </a:cubicBezTo>
                      <a:cubicBezTo>
                        <a:pt x="4" y="26"/>
                        <a:pt x="4" y="25"/>
                        <a:pt x="4" y="27"/>
                      </a:cubicBezTo>
                      <a:cubicBezTo>
                        <a:pt x="4" y="30"/>
                        <a:pt x="5" y="36"/>
                        <a:pt x="10" y="36"/>
                      </a:cubicBezTo>
                      <a:cubicBezTo>
                        <a:pt x="7" y="33"/>
                        <a:pt x="7" y="31"/>
                        <a:pt x="5" y="2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22" name="Freeform 124">
                  <a:extLst>
                    <a:ext uri="{FF2B5EF4-FFF2-40B4-BE49-F238E27FC236}">
                      <a16:creationId xmlns:a16="http://schemas.microsoft.com/office/drawing/2014/main" id="{56D2F174-1F90-45AC-BC7E-4D8F56BCD6E1}"/>
                    </a:ext>
                  </a:extLst>
                </p:cNvPr>
                <p:cNvSpPr>
                  <a:spLocks/>
                </p:cNvSpPr>
                <p:nvPr/>
              </p:nvSpPr>
              <p:spPr bwMode="auto">
                <a:xfrm>
                  <a:off x="11057830" y="-3066035"/>
                  <a:ext cx="58738" cy="23813"/>
                </a:xfrm>
                <a:custGeom>
                  <a:avLst/>
                  <a:gdLst>
                    <a:gd name="T0" fmla="*/ 18 w 18"/>
                    <a:gd name="T1" fmla="*/ 0 h 7"/>
                    <a:gd name="T2" fmla="*/ 18 w 18"/>
                    <a:gd name="T3" fmla="*/ 7 h 7"/>
                    <a:gd name="T4" fmla="*/ 14 w 18"/>
                    <a:gd name="T5" fmla="*/ 7 h 7"/>
                    <a:gd name="T6" fmla="*/ 0 w 18"/>
                    <a:gd name="T7" fmla="*/ 3 h 7"/>
                    <a:gd name="T8" fmla="*/ 18 w 18"/>
                    <a:gd name="T9" fmla="*/ 0 h 7"/>
                  </a:gdLst>
                  <a:ahLst/>
                  <a:cxnLst>
                    <a:cxn ang="0">
                      <a:pos x="T0" y="T1"/>
                    </a:cxn>
                    <a:cxn ang="0">
                      <a:pos x="T2" y="T3"/>
                    </a:cxn>
                    <a:cxn ang="0">
                      <a:pos x="T4" y="T5"/>
                    </a:cxn>
                    <a:cxn ang="0">
                      <a:pos x="T6" y="T7"/>
                    </a:cxn>
                    <a:cxn ang="0">
                      <a:pos x="T8" y="T9"/>
                    </a:cxn>
                  </a:cxnLst>
                  <a:rect l="0" t="0" r="r" b="b"/>
                  <a:pathLst>
                    <a:path w="18" h="7">
                      <a:moveTo>
                        <a:pt x="18" y="0"/>
                      </a:moveTo>
                      <a:cubicBezTo>
                        <a:pt x="18" y="7"/>
                        <a:pt x="18" y="7"/>
                        <a:pt x="18" y="7"/>
                      </a:cubicBezTo>
                      <a:cubicBezTo>
                        <a:pt x="17" y="7"/>
                        <a:pt x="15" y="7"/>
                        <a:pt x="14" y="7"/>
                      </a:cubicBezTo>
                      <a:cubicBezTo>
                        <a:pt x="8" y="7"/>
                        <a:pt x="2" y="4"/>
                        <a:pt x="0" y="3"/>
                      </a:cubicBezTo>
                      <a:cubicBezTo>
                        <a:pt x="8" y="1"/>
                        <a:pt x="11" y="0"/>
                        <a:pt x="18"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23" name="Freeform 125">
                  <a:extLst>
                    <a:ext uri="{FF2B5EF4-FFF2-40B4-BE49-F238E27FC236}">
                      <a16:creationId xmlns:a16="http://schemas.microsoft.com/office/drawing/2014/main" id="{6DCB77B5-5A00-404C-8C0D-214F00E2FFAB}"/>
                    </a:ext>
                  </a:extLst>
                </p:cNvPr>
                <p:cNvSpPr>
                  <a:spLocks/>
                </p:cNvSpPr>
                <p:nvPr/>
              </p:nvSpPr>
              <p:spPr bwMode="auto">
                <a:xfrm>
                  <a:off x="10732390" y="-3955042"/>
                  <a:ext cx="188914" cy="176214"/>
                </a:xfrm>
                <a:custGeom>
                  <a:avLst/>
                  <a:gdLst>
                    <a:gd name="T0" fmla="*/ 48 w 58"/>
                    <a:gd name="T1" fmla="*/ 38 h 54"/>
                    <a:gd name="T2" fmla="*/ 46 w 58"/>
                    <a:gd name="T3" fmla="*/ 35 h 54"/>
                    <a:gd name="T4" fmla="*/ 42 w 58"/>
                    <a:gd name="T5" fmla="*/ 40 h 54"/>
                    <a:gd name="T6" fmla="*/ 47 w 58"/>
                    <a:gd name="T7" fmla="*/ 49 h 54"/>
                    <a:gd name="T8" fmla="*/ 42 w 58"/>
                    <a:gd name="T9" fmla="*/ 54 h 54"/>
                    <a:gd name="T10" fmla="*/ 40 w 58"/>
                    <a:gd name="T11" fmla="*/ 51 h 54"/>
                    <a:gd name="T12" fmla="*/ 36 w 58"/>
                    <a:gd name="T13" fmla="*/ 51 h 54"/>
                    <a:gd name="T14" fmla="*/ 26 w 58"/>
                    <a:gd name="T15" fmla="*/ 37 h 54"/>
                    <a:gd name="T16" fmla="*/ 28 w 58"/>
                    <a:gd name="T17" fmla="*/ 33 h 54"/>
                    <a:gd name="T18" fmla="*/ 26 w 58"/>
                    <a:gd name="T19" fmla="*/ 29 h 54"/>
                    <a:gd name="T20" fmla="*/ 21 w 58"/>
                    <a:gd name="T21" fmla="*/ 29 h 54"/>
                    <a:gd name="T22" fmla="*/ 20 w 58"/>
                    <a:gd name="T23" fmla="*/ 32 h 54"/>
                    <a:gd name="T24" fmla="*/ 16 w 58"/>
                    <a:gd name="T25" fmla="*/ 30 h 54"/>
                    <a:gd name="T26" fmla="*/ 15 w 58"/>
                    <a:gd name="T27" fmla="*/ 32 h 54"/>
                    <a:gd name="T28" fmla="*/ 11 w 58"/>
                    <a:gd name="T29" fmla="*/ 28 h 54"/>
                    <a:gd name="T30" fmla="*/ 3 w 58"/>
                    <a:gd name="T31" fmla="*/ 45 h 54"/>
                    <a:gd name="T32" fmla="*/ 3 w 58"/>
                    <a:gd name="T33" fmla="*/ 36 h 54"/>
                    <a:gd name="T34" fmla="*/ 2 w 58"/>
                    <a:gd name="T35" fmla="*/ 32 h 54"/>
                    <a:gd name="T36" fmla="*/ 4 w 58"/>
                    <a:gd name="T37" fmla="*/ 22 h 54"/>
                    <a:gd name="T38" fmla="*/ 18 w 58"/>
                    <a:gd name="T39" fmla="*/ 14 h 54"/>
                    <a:gd name="T40" fmla="*/ 26 w 58"/>
                    <a:gd name="T41" fmla="*/ 20 h 54"/>
                    <a:gd name="T42" fmla="*/ 28 w 58"/>
                    <a:gd name="T43" fmla="*/ 20 h 54"/>
                    <a:gd name="T44" fmla="*/ 32 w 58"/>
                    <a:gd name="T45" fmla="*/ 15 h 54"/>
                    <a:gd name="T46" fmla="*/ 41 w 58"/>
                    <a:gd name="T47" fmla="*/ 9 h 54"/>
                    <a:gd name="T48" fmla="*/ 42 w 58"/>
                    <a:gd name="T49" fmla="*/ 0 h 54"/>
                    <a:gd name="T50" fmla="*/ 49 w 58"/>
                    <a:gd name="T51" fmla="*/ 3 h 54"/>
                    <a:gd name="T52" fmla="*/ 58 w 58"/>
                    <a:gd name="T53" fmla="*/ 33 h 54"/>
                    <a:gd name="T54" fmla="*/ 53 w 58"/>
                    <a:gd name="T55" fmla="*/ 47 h 54"/>
                    <a:gd name="T56" fmla="*/ 48 w 58"/>
                    <a:gd name="T57" fmla="*/ 37 h 54"/>
                    <a:gd name="T58" fmla="*/ 48 w 58"/>
                    <a:gd name="T59"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 h="54">
                      <a:moveTo>
                        <a:pt x="48" y="38"/>
                      </a:moveTo>
                      <a:cubicBezTo>
                        <a:pt x="48" y="37"/>
                        <a:pt x="47" y="36"/>
                        <a:pt x="46" y="35"/>
                      </a:cubicBezTo>
                      <a:cubicBezTo>
                        <a:pt x="44" y="37"/>
                        <a:pt x="42" y="38"/>
                        <a:pt x="42" y="40"/>
                      </a:cubicBezTo>
                      <a:cubicBezTo>
                        <a:pt x="42" y="43"/>
                        <a:pt x="47" y="44"/>
                        <a:pt x="47" y="49"/>
                      </a:cubicBezTo>
                      <a:cubicBezTo>
                        <a:pt x="47" y="52"/>
                        <a:pt x="45" y="54"/>
                        <a:pt x="42" y="54"/>
                      </a:cubicBezTo>
                      <a:cubicBezTo>
                        <a:pt x="41" y="54"/>
                        <a:pt x="40" y="52"/>
                        <a:pt x="40" y="51"/>
                      </a:cubicBezTo>
                      <a:cubicBezTo>
                        <a:pt x="39" y="52"/>
                        <a:pt x="37" y="51"/>
                        <a:pt x="36" y="51"/>
                      </a:cubicBezTo>
                      <a:cubicBezTo>
                        <a:pt x="30" y="51"/>
                        <a:pt x="26" y="45"/>
                        <a:pt x="26" y="37"/>
                      </a:cubicBezTo>
                      <a:cubicBezTo>
                        <a:pt x="26" y="35"/>
                        <a:pt x="27" y="33"/>
                        <a:pt x="28" y="33"/>
                      </a:cubicBezTo>
                      <a:cubicBezTo>
                        <a:pt x="27" y="32"/>
                        <a:pt x="27" y="30"/>
                        <a:pt x="26" y="29"/>
                      </a:cubicBezTo>
                      <a:cubicBezTo>
                        <a:pt x="21" y="29"/>
                        <a:pt x="21" y="29"/>
                        <a:pt x="21" y="29"/>
                      </a:cubicBezTo>
                      <a:cubicBezTo>
                        <a:pt x="20" y="30"/>
                        <a:pt x="20" y="31"/>
                        <a:pt x="20" y="32"/>
                      </a:cubicBezTo>
                      <a:cubicBezTo>
                        <a:pt x="18" y="32"/>
                        <a:pt x="17" y="31"/>
                        <a:pt x="16" y="30"/>
                      </a:cubicBezTo>
                      <a:cubicBezTo>
                        <a:pt x="16" y="30"/>
                        <a:pt x="16" y="32"/>
                        <a:pt x="15" y="32"/>
                      </a:cubicBezTo>
                      <a:cubicBezTo>
                        <a:pt x="14" y="32"/>
                        <a:pt x="11" y="28"/>
                        <a:pt x="11" y="28"/>
                      </a:cubicBezTo>
                      <a:cubicBezTo>
                        <a:pt x="7" y="32"/>
                        <a:pt x="7" y="45"/>
                        <a:pt x="3" y="45"/>
                      </a:cubicBezTo>
                      <a:cubicBezTo>
                        <a:pt x="0" y="45"/>
                        <a:pt x="3" y="38"/>
                        <a:pt x="3" y="36"/>
                      </a:cubicBezTo>
                      <a:cubicBezTo>
                        <a:pt x="3" y="35"/>
                        <a:pt x="1" y="33"/>
                        <a:pt x="2" y="32"/>
                      </a:cubicBezTo>
                      <a:cubicBezTo>
                        <a:pt x="2" y="28"/>
                        <a:pt x="3" y="26"/>
                        <a:pt x="4" y="22"/>
                      </a:cubicBezTo>
                      <a:cubicBezTo>
                        <a:pt x="13" y="22"/>
                        <a:pt x="11" y="14"/>
                        <a:pt x="18" y="14"/>
                      </a:cubicBezTo>
                      <a:cubicBezTo>
                        <a:pt x="24" y="14"/>
                        <a:pt x="23" y="20"/>
                        <a:pt x="26" y="20"/>
                      </a:cubicBezTo>
                      <a:cubicBezTo>
                        <a:pt x="26" y="20"/>
                        <a:pt x="27" y="20"/>
                        <a:pt x="28" y="20"/>
                      </a:cubicBezTo>
                      <a:cubicBezTo>
                        <a:pt x="28" y="17"/>
                        <a:pt x="29" y="15"/>
                        <a:pt x="32" y="15"/>
                      </a:cubicBezTo>
                      <a:cubicBezTo>
                        <a:pt x="32" y="10"/>
                        <a:pt x="39" y="11"/>
                        <a:pt x="41" y="9"/>
                      </a:cubicBezTo>
                      <a:cubicBezTo>
                        <a:pt x="42" y="6"/>
                        <a:pt x="42" y="1"/>
                        <a:pt x="42" y="0"/>
                      </a:cubicBezTo>
                      <a:cubicBezTo>
                        <a:pt x="45" y="0"/>
                        <a:pt x="47" y="2"/>
                        <a:pt x="49" y="3"/>
                      </a:cubicBezTo>
                      <a:cubicBezTo>
                        <a:pt x="52" y="6"/>
                        <a:pt x="58" y="30"/>
                        <a:pt x="58" y="33"/>
                      </a:cubicBezTo>
                      <a:cubicBezTo>
                        <a:pt x="58" y="38"/>
                        <a:pt x="53" y="40"/>
                        <a:pt x="53" y="47"/>
                      </a:cubicBezTo>
                      <a:cubicBezTo>
                        <a:pt x="51" y="46"/>
                        <a:pt x="48" y="37"/>
                        <a:pt x="48" y="37"/>
                      </a:cubicBezTo>
                      <a:lnTo>
                        <a:pt x="48" y="3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24" name="Freeform 126">
                  <a:extLst>
                    <a:ext uri="{FF2B5EF4-FFF2-40B4-BE49-F238E27FC236}">
                      <a16:creationId xmlns:a16="http://schemas.microsoft.com/office/drawing/2014/main" id="{5003B003-90E9-4F28-9CC9-E44B2C36B4D3}"/>
                    </a:ext>
                  </a:extLst>
                </p:cNvPr>
                <p:cNvSpPr>
                  <a:spLocks/>
                </p:cNvSpPr>
                <p:nvPr/>
              </p:nvSpPr>
              <p:spPr bwMode="auto">
                <a:xfrm>
                  <a:off x="10556176" y="-4004255"/>
                  <a:ext cx="95251" cy="98426"/>
                </a:xfrm>
                <a:custGeom>
                  <a:avLst/>
                  <a:gdLst>
                    <a:gd name="T0" fmla="*/ 3 w 29"/>
                    <a:gd name="T1" fmla="*/ 30 h 30"/>
                    <a:gd name="T2" fmla="*/ 0 w 29"/>
                    <a:gd name="T3" fmla="*/ 30 h 30"/>
                    <a:gd name="T4" fmla="*/ 23 w 29"/>
                    <a:gd name="T5" fmla="*/ 5 h 30"/>
                    <a:gd name="T6" fmla="*/ 25 w 29"/>
                    <a:gd name="T7" fmla="*/ 0 h 30"/>
                    <a:gd name="T8" fmla="*/ 29 w 29"/>
                    <a:gd name="T9" fmla="*/ 7 h 30"/>
                    <a:gd name="T10" fmla="*/ 24 w 29"/>
                    <a:gd name="T11" fmla="*/ 9 h 30"/>
                    <a:gd name="T12" fmla="*/ 17 w 29"/>
                    <a:gd name="T13" fmla="*/ 13 h 30"/>
                    <a:gd name="T14" fmla="*/ 3 w 29"/>
                    <a:gd name="T15" fmla="*/ 3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0">
                      <a:moveTo>
                        <a:pt x="3" y="30"/>
                      </a:moveTo>
                      <a:cubicBezTo>
                        <a:pt x="0" y="30"/>
                        <a:pt x="0" y="30"/>
                        <a:pt x="0" y="30"/>
                      </a:cubicBezTo>
                      <a:cubicBezTo>
                        <a:pt x="4" y="18"/>
                        <a:pt x="18" y="14"/>
                        <a:pt x="23" y="5"/>
                      </a:cubicBezTo>
                      <a:cubicBezTo>
                        <a:pt x="24" y="4"/>
                        <a:pt x="24" y="2"/>
                        <a:pt x="25" y="0"/>
                      </a:cubicBezTo>
                      <a:cubicBezTo>
                        <a:pt x="25" y="4"/>
                        <a:pt x="27" y="5"/>
                        <a:pt x="29" y="7"/>
                      </a:cubicBezTo>
                      <a:cubicBezTo>
                        <a:pt x="27" y="8"/>
                        <a:pt x="27" y="9"/>
                        <a:pt x="24" y="9"/>
                      </a:cubicBezTo>
                      <a:cubicBezTo>
                        <a:pt x="24" y="13"/>
                        <a:pt x="21" y="13"/>
                        <a:pt x="17" y="13"/>
                      </a:cubicBezTo>
                      <a:cubicBezTo>
                        <a:pt x="16" y="22"/>
                        <a:pt x="8" y="27"/>
                        <a:pt x="3" y="3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25" name="Freeform 127">
                  <a:extLst>
                    <a:ext uri="{FF2B5EF4-FFF2-40B4-BE49-F238E27FC236}">
                      <a16:creationId xmlns:a16="http://schemas.microsoft.com/office/drawing/2014/main" id="{653F8ADB-A04A-4BDB-93CB-04BB882D6DD2}"/>
                    </a:ext>
                  </a:extLst>
                </p:cNvPr>
                <p:cNvSpPr>
                  <a:spLocks/>
                </p:cNvSpPr>
                <p:nvPr/>
              </p:nvSpPr>
              <p:spPr bwMode="auto">
                <a:xfrm>
                  <a:off x="10624439" y="-4323344"/>
                  <a:ext cx="182564" cy="254002"/>
                </a:xfrm>
                <a:custGeom>
                  <a:avLst/>
                  <a:gdLst>
                    <a:gd name="T0" fmla="*/ 4 w 56"/>
                    <a:gd name="T1" fmla="*/ 32 h 78"/>
                    <a:gd name="T2" fmla="*/ 7 w 56"/>
                    <a:gd name="T3" fmla="*/ 20 h 78"/>
                    <a:gd name="T4" fmla="*/ 5 w 56"/>
                    <a:gd name="T5" fmla="*/ 7 h 78"/>
                    <a:gd name="T6" fmla="*/ 9 w 56"/>
                    <a:gd name="T7" fmla="*/ 0 h 78"/>
                    <a:gd name="T8" fmla="*/ 17 w 56"/>
                    <a:gd name="T9" fmla="*/ 7 h 78"/>
                    <a:gd name="T10" fmla="*/ 22 w 56"/>
                    <a:gd name="T11" fmla="*/ 3 h 78"/>
                    <a:gd name="T12" fmla="*/ 23 w 56"/>
                    <a:gd name="T13" fmla="*/ 5 h 78"/>
                    <a:gd name="T14" fmla="*/ 24 w 56"/>
                    <a:gd name="T15" fmla="*/ 8 h 78"/>
                    <a:gd name="T16" fmla="*/ 29 w 56"/>
                    <a:gd name="T17" fmla="*/ 25 h 78"/>
                    <a:gd name="T18" fmla="*/ 21 w 56"/>
                    <a:gd name="T19" fmla="*/ 43 h 78"/>
                    <a:gd name="T20" fmla="*/ 31 w 56"/>
                    <a:gd name="T21" fmla="*/ 61 h 78"/>
                    <a:gd name="T22" fmla="*/ 31 w 56"/>
                    <a:gd name="T23" fmla="*/ 59 h 78"/>
                    <a:gd name="T24" fmla="*/ 36 w 56"/>
                    <a:gd name="T25" fmla="*/ 56 h 78"/>
                    <a:gd name="T26" fmla="*/ 44 w 56"/>
                    <a:gd name="T27" fmla="*/ 65 h 78"/>
                    <a:gd name="T28" fmla="*/ 48 w 56"/>
                    <a:gd name="T29" fmla="*/ 62 h 78"/>
                    <a:gd name="T30" fmla="*/ 50 w 56"/>
                    <a:gd name="T31" fmla="*/ 63 h 78"/>
                    <a:gd name="T32" fmla="*/ 48 w 56"/>
                    <a:gd name="T33" fmla="*/ 68 h 78"/>
                    <a:gd name="T34" fmla="*/ 51 w 56"/>
                    <a:gd name="T35" fmla="*/ 68 h 78"/>
                    <a:gd name="T36" fmla="*/ 56 w 56"/>
                    <a:gd name="T37" fmla="*/ 73 h 78"/>
                    <a:gd name="T38" fmla="*/ 56 w 56"/>
                    <a:gd name="T39" fmla="*/ 76 h 78"/>
                    <a:gd name="T40" fmla="*/ 54 w 56"/>
                    <a:gd name="T41" fmla="*/ 78 h 78"/>
                    <a:gd name="T42" fmla="*/ 52 w 56"/>
                    <a:gd name="T43" fmla="*/ 75 h 78"/>
                    <a:gd name="T44" fmla="*/ 38 w 56"/>
                    <a:gd name="T45" fmla="*/ 63 h 78"/>
                    <a:gd name="T46" fmla="*/ 38 w 56"/>
                    <a:gd name="T47" fmla="*/ 70 h 78"/>
                    <a:gd name="T48" fmla="*/ 26 w 56"/>
                    <a:gd name="T49" fmla="*/ 61 h 78"/>
                    <a:gd name="T50" fmla="*/ 19 w 56"/>
                    <a:gd name="T51" fmla="*/ 64 h 78"/>
                    <a:gd name="T52" fmla="*/ 13 w 56"/>
                    <a:gd name="T53" fmla="*/ 58 h 78"/>
                    <a:gd name="T54" fmla="*/ 16 w 56"/>
                    <a:gd name="T55" fmla="*/ 54 h 78"/>
                    <a:gd name="T56" fmla="*/ 16 w 56"/>
                    <a:gd name="T57" fmla="*/ 50 h 78"/>
                    <a:gd name="T58" fmla="*/ 14 w 56"/>
                    <a:gd name="T59" fmla="*/ 50 h 78"/>
                    <a:gd name="T60" fmla="*/ 11 w 56"/>
                    <a:gd name="T61" fmla="*/ 53 h 78"/>
                    <a:gd name="T62" fmla="*/ 2 w 56"/>
                    <a:gd name="T63" fmla="*/ 45 h 78"/>
                    <a:gd name="T64" fmla="*/ 4 w 56"/>
                    <a:gd name="T65" fmla="*/ 3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78">
                      <a:moveTo>
                        <a:pt x="4" y="32"/>
                      </a:moveTo>
                      <a:cubicBezTo>
                        <a:pt x="6" y="29"/>
                        <a:pt x="7" y="23"/>
                        <a:pt x="7" y="20"/>
                      </a:cubicBezTo>
                      <a:cubicBezTo>
                        <a:pt x="7" y="15"/>
                        <a:pt x="5" y="12"/>
                        <a:pt x="5" y="7"/>
                      </a:cubicBezTo>
                      <a:cubicBezTo>
                        <a:pt x="5" y="3"/>
                        <a:pt x="6" y="0"/>
                        <a:pt x="9" y="0"/>
                      </a:cubicBezTo>
                      <a:cubicBezTo>
                        <a:pt x="14" y="0"/>
                        <a:pt x="13" y="7"/>
                        <a:pt x="17" y="7"/>
                      </a:cubicBezTo>
                      <a:cubicBezTo>
                        <a:pt x="19" y="7"/>
                        <a:pt x="21" y="4"/>
                        <a:pt x="22" y="3"/>
                      </a:cubicBezTo>
                      <a:cubicBezTo>
                        <a:pt x="22" y="3"/>
                        <a:pt x="23" y="5"/>
                        <a:pt x="23" y="5"/>
                      </a:cubicBezTo>
                      <a:cubicBezTo>
                        <a:pt x="23" y="6"/>
                        <a:pt x="24" y="7"/>
                        <a:pt x="24" y="8"/>
                      </a:cubicBezTo>
                      <a:cubicBezTo>
                        <a:pt x="24" y="13"/>
                        <a:pt x="29" y="19"/>
                        <a:pt x="29" y="25"/>
                      </a:cubicBezTo>
                      <a:cubicBezTo>
                        <a:pt x="29" y="34"/>
                        <a:pt x="21" y="35"/>
                        <a:pt x="21" y="43"/>
                      </a:cubicBezTo>
                      <a:cubicBezTo>
                        <a:pt x="21" y="49"/>
                        <a:pt x="27" y="59"/>
                        <a:pt x="31" y="61"/>
                      </a:cubicBezTo>
                      <a:cubicBezTo>
                        <a:pt x="31" y="60"/>
                        <a:pt x="31" y="59"/>
                        <a:pt x="31" y="59"/>
                      </a:cubicBezTo>
                      <a:cubicBezTo>
                        <a:pt x="31" y="57"/>
                        <a:pt x="33" y="56"/>
                        <a:pt x="36" y="56"/>
                      </a:cubicBezTo>
                      <a:cubicBezTo>
                        <a:pt x="41" y="56"/>
                        <a:pt x="42" y="65"/>
                        <a:pt x="44" y="65"/>
                      </a:cubicBezTo>
                      <a:cubicBezTo>
                        <a:pt x="46" y="65"/>
                        <a:pt x="46" y="62"/>
                        <a:pt x="48" y="62"/>
                      </a:cubicBezTo>
                      <a:cubicBezTo>
                        <a:pt x="49" y="62"/>
                        <a:pt x="50" y="63"/>
                        <a:pt x="50" y="63"/>
                      </a:cubicBezTo>
                      <a:cubicBezTo>
                        <a:pt x="50" y="65"/>
                        <a:pt x="48" y="66"/>
                        <a:pt x="48" y="68"/>
                      </a:cubicBezTo>
                      <a:cubicBezTo>
                        <a:pt x="48" y="69"/>
                        <a:pt x="50" y="68"/>
                        <a:pt x="51" y="68"/>
                      </a:cubicBezTo>
                      <a:cubicBezTo>
                        <a:pt x="51" y="71"/>
                        <a:pt x="53" y="73"/>
                        <a:pt x="56" y="73"/>
                      </a:cubicBezTo>
                      <a:cubicBezTo>
                        <a:pt x="56" y="74"/>
                        <a:pt x="56" y="75"/>
                        <a:pt x="56" y="76"/>
                      </a:cubicBezTo>
                      <a:cubicBezTo>
                        <a:pt x="56" y="77"/>
                        <a:pt x="55" y="78"/>
                        <a:pt x="54" y="78"/>
                      </a:cubicBezTo>
                      <a:cubicBezTo>
                        <a:pt x="53" y="78"/>
                        <a:pt x="53" y="76"/>
                        <a:pt x="52" y="75"/>
                      </a:cubicBezTo>
                      <a:cubicBezTo>
                        <a:pt x="50" y="70"/>
                        <a:pt x="40" y="66"/>
                        <a:pt x="38" y="63"/>
                      </a:cubicBezTo>
                      <a:cubicBezTo>
                        <a:pt x="35" y="66"/>
                        <a:pt x="37" y="67"/>
                        <a:pt x="38" y="70"/>
                      </a:cubicBezTo>
                      <a:cubicBezTo>
                        <a:pt x="32" y="70"/>
                        <a:pt x="32" y="62"/>
                        <a:pt x="26" y="61"/>
                      </a:cubicBezTo>
                      <a:cubicBezTo>
                        <a:pt x="24" y="61"/>
                        <a:pt x="22" y="64"/>
                        <a:pt x="19" y="64"/>
                      </a:cubicBezTo>
                      <a:cubicBezTo>
                        <a:pt x="17" y="64"/>
                        <a:pt x="13" y="60"/>
                        <a:pt x="13" y="58"/>
                      </a:cubicBezTo>
                      <a:cubicBezTo>
                        <a:pt x="13" y="56"/>
                        <a:pt x="15" y="55"/>
                        <a:pt x="16" y="54"/>
                      </a:cubicBezTo>
                      <a:cubicBezTo>
                        <a:pt x="16" y="50"/>
                        <a:pt x="16" y="50"/>
                        <a:pt x="16" y="50"/>
                      </a:cubicBezTo>
                      <a:cubicBezTo>
                        <a:pt x="14" y="50"/>
                        <a:pt x="14" y="50"/>
                        <a:pt x="14" y="50"/>
                      </a:cubicBezTo>
                      <a:cubicBezTo>
                        <a:pt x="13" y="51"/>
                        <a:pt x="12" y="53"/>
                        <a:pt x="11" y="53"/>
                      </a:cubicBezTo>
                      <a:cubicBezTo>
                        <a:pt x="9" y="53"/>
                        <a:pt x="2" y="48"/>
                        <a:pt x="2" y="45"/>
                      </a:cubicBezTo>
                      <a:cubicBezTo>
                        <a:pt x="2" y="39"/>
                        <a:pt x="0" y="31"/>
                        <a:pt x="4"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26" name="Freeform 128">
                  <a:extLst>
                    <a:ext uri="{FF2B5EF4-FFF2-40B4-BE49-F238E27FC236}">
                      <a16:creationId xmlns:a16="http://schemas.microsoft.com/office/drawing/2014/main" id="{393CB92D-A9C6-4E0C-8223-A7EB8C8DD7FC}"/>
                    </a:ext>
                  </a:extLst>
                </p:cNvPr>
                <p:cNvSpPr>
                  <a:spLocks/>
                </p:cNvSpPr>
                <p:nvPr/>
              </p:nvSpPr>
              <p:spPr bwMode="auto">
                <a:xfrm>
                  <a:off x="10813353" y="-4066168"/>
                  <a:ext cx="58738" cy="101601"/>
                </a:xfrm>
                <a:custGeom>
                  <a:avLst/>
                  <a:gdLst>
                    <a:gd name="T0" fmla="*/ 16 w 18"/>
                    <a:gd name="T1" fmla="*/ 21 h 31"/>
                    <a:gd name="T2" fmla="*/ 10 w 18"/>
                    <a:gd name="T3" fmla="*/ 21 h 31"/>
                    <a:gd name="T4" fmla="*/ 14 w 18"/>
                    <a:gd name="T5" fmla="*/ 28 h 31"/>
                    <a:gd name="T6" fmla="*/ 14 w 18"/>
                    <a:gd name="T7" fmla="*/ 31 h 31"/>
                    <a:gd name="T8" fmla="*/ 10 w 18"/>
                    <a:gd name="T9" fmla="*/ 31 h 31"/>
                    <a:gd name="T10" fmla="*/ 8 w 18"/>
                    <a:gd name="T11" fmla="*/ 25 h 31"/>
                    <a:gd name="T12" fmla="*/ 8 w 18"/>
                    <a:gd name="T13" fmla="*/ 23 h 31"/>
                    <a:gd name="T14" fmla="*/ 2 w 18"/>
                    <a:gd name="T15" fmla="*/ 18 h 31"/>
                    <a:gd name="T16" fmla="*/ 2 w 18"/>
                    <a:gd name="T17" fmla="*/ 15 h 31"/>
                    <a:gd name="T18" fmla="*/ 7 w 18"/>
                    <a:gd name="T19" fmla="*/ 15 h 31"/>
                    <a:gd name="T20" fmla="*/ 10 w 18"/>
                    <a:gd name="T21" fmla="*/ 13 h 31"/>
                    <a:gd name="T22" fmla="*/ 0 w 18"/>
                    <a:gd name="T23" fmla="*/ 1 h 31"/>
                    <a:gd name="T24" fmla="*/ 4 w 18"/>
                    <a:gd name="T25" fmla="*/ 0 h 31"/>
                    <a:gd name="T26" fmla="*/ 13 w 18"/>
                    <a:gd name="T27" fmla="*/ 2 h 31"/>
                    <a:gd name="T28" fmla="*/ 13 w 18"/>
                    <a:gd name="T29" fmla="*/ 6 h 31"/>
                    <a:gd name="T30" fmla="*/ 15 w 18"/>
                    <a:gd name="T31" fmla="*/ 6 h 31"/>
                    <a:gd name="T32" fmla="*/ 15 w 18"/>
                    <a:gd name="T33" fmla="*/ 12 h 31"/>
                    <a:gd name="T34" fmla="*/ 18 w 18"/>
                    <a:gd name="T35" fmla="*/ 16 h 31"/>
                    <a:gd name="T36" fmla="*/ 16 w 18"/>
                    <a:gd name="T37" fmla="*/ 2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31">
                      <a:moveTo>
                        <a:pt x="16" y="21"/>
                      </a:moveTo>
                      <a:cubicBezTo>
                        <a:pt x="10" y="21"/>
                        <a:pt x="10" y="21"/>
                        <a:pt x="10" y="21"/>
                      </a:cubicBezTo>
                      <a:cubicBezTo>
                        <a:pt x="11" y="24"/>
                        <a:pt x="12" y="28"/>
                        <a:pt x="14" y="28"/>
                      </a:cubicBezTo>
                      <a:cubicBezTo>
                        <a:pt x="14" y="31"/>
                        <a:pt x="14" y="31"/>
                        <a:pt x="14" y="31"/>
                      </a:cubicBezTo>
                      <a:cubicBezTo>
                        <a:pt x="13" y="31"/>
                        <a:pt x="11" y="31"/>
                        <a:pt x="10" y="31"/>
                      </a:cubicBezTo>
                      <a:cubicBezTo>
                        <a:pt x="7" y="31"/>
                        <a:pt x="6" y="28"/>
                        <a:pt x="8" y="25"/>
                      </a:cubicBezTo>
                      <a:cubicBezTo>
                        <a:pt x="8" y="23"/>
                        <a:pt x="8" y="23"/>
                        <a:pt x="8" y="23"/>
                      </a:cubicBezTo>
                      <a:cubicBezTo>
                        <a:pt x="5" y="23"/>
                        <a:pt x="2" y="19"/>
                        <a:pt x="2" y="18"/>
                      </a:cubicBezTo>
                      <a:cubicBezTo>
                        <a:pt x="2" y="15"/>
                        <a:pt x="2" y="15"/>
                        <a:pt x="2" y="15"/>
                      </a:cubicBezTo>
                      <a:cubicBezTo>
                        <a:pt x="4" y="15"/>
                        <a:pt x="7" y="15"/>
                        <a:pt x="7" y="15"/>
                      </a:cubicBezTo>
                      <a:cubicBezTo>
                        <a:pt x="8" y="15"/>
                        <a:pt x="10" y="14"/>
                        <a:pt x="10" y="13"/>
                      </a:cubicBezTo>
                      <a:cubicBezTo>
                        <a:pt x="10" y="8"/>
                        <a:pt x="1" y="5"/>
                        <a:pt x="0" y="1"/>
                      </a:cubicBezTo>
                      <a:cubicBezTo>
                        <a:pt x="1" y="1"/>
                        <a:pt x="2" y="0"/>
                        <a:pt x="4" y="0"/>
                      </a:cubicBezTo>
                      <a:cubicBezTo>
                        <a:pt x="7" y="0"/>
                        <a:pt x="9" y="2"/>
                        <a:pt x="13" y="2"/>
                      </a:cubicBezTo>
                      <a:cubicBezTo>
                        <a:pt x="13" y="3"/>
                        <a:pt x="13" y="4"/>
                        <a:pt x="13" y="6"/>
                      </a:cubicBezTo>
                      <a:cubicBezTo>
                        <a:pt x="13" y="6"/>
                        <a:pt x="14" y="6"/>
                        <a:pt x="15" y="6"/>
                      </a:cubicBezTo>
                      <a:cubicBezTo>
                        <a:pt x="15" y="8"/>
                        <a:pt x="15" y="12"/>
                        <a:pt x="15" y="12"/>
                      </a:cubicBezTo>
                      <a:cubicBezTo>
                        <a:pt x="15" y="12"/>
                        <a:pt x="18" y="16"/>
                        <a:pt x="18" y="16"/>
                      </a:cubicBezTo>
                      <a:cubicBezTo>
                        <a:pt x="18" y="18"/>
                        <a:pt x="17" y="19"/>
                        <a:pt x="16" y="2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27" name="Freeform 129">
                  <a:extLst>
                    <a:ext uri="{FF2B5EF4-FFF2-40B4-BE49-F238E27FC236}">
                      <a16:creationId xmlns:a16="http://schemas.microsoft.com/office/drawing/2014/main" id="{AA7493C4-5A0D-4149-9F80-7B2C45158051}"/>
                    </a:ext>
                  </a:extLst>
                </p:cNvPr>
                <p:cNvSpPr>
                  <a:spLocks/>
                </p:cNvSpPr>
                <p:nvPr/>
              </p:nvSpPr>
              <p:spPr bwMode="auto">
                <a:xfrm>
                  <a:off x="10726040" y="-4040767"/>
                  <a:ext cx="49213" cy="65088"/>
                </a:xfrm>
                <a:custGeom>
                  <a:avLst/>
                  <a:gdLst>
                    <a:gd name="T0" fmla="*/ 3 w 15"/>
                    <a:gd name="T1" fmla="*/ 1 h 20"/>
                    <a:gd name="T2" fmla="*/ 15 w 15"/>
                    <a:gd name="T3" fmla="*/ 7 h 20"/>
                    <a:gd name="T4" fmla="*/ 1 w 15"/>
                    <a:gd name="T5" fmla="*/ 20 h 20"/>
                    <a:gd name="T6" fmla="*/ 0 w 15"/>
                    <a:gd name="T7" fmla="*/ 2 h 20"/>
                    <a:gd name="T8" fmla="*/ 2 w 15"/>
                    <a:gd name="T9" fmla="*/ 0 h 20"/>
                    <a:gd name="T10" fmla="*/ 5 w 15"/>
                    <a:gd name="T11" fmla="*/ 2 h 20"/>
                    <a:gd name="T12" fmla="*/ 3 w 15"/>
                    <a:gd name="T13" fmla="*/ 1 h 20"/>
                  </a:gdLst>
                  <a:ahLst/>
                  <a:cxnLst>
                    <a:cxn ang="0">
                      <a:pos x="T0" y="T1"/>
                    </a:cxn>
                    <a:cxn ang="0">
                      <a:pos x="T2" y="T3"/>
                    </a:cxn>
                    <a:cxn ang="0">
                      <a:pos x="T4" y="T5"/>
                    </a:cxn>
                    <a:cxn ang="0">
                      <a:pos x="T6" y="T7"/>
                    </a:cxn>
                    <a:cxn ang="0">
                      <a:pos x="T8" y="T9"/>
                    </a:cxn>
                    <a:cxn ang="0">
                      <a:pos x="T10" y="T11"/>
                    </a:cxn>
                    <a:cxn ang="0">
                      <a:pos x="T12" y="T13"/>
                    </a:cxn>
                  </a:cxnLst>
                  <a:rect l="0" t="0" r="r" b="b"/>
                  <a:pathLst>
                    <a:path w="15" h="20">
                      <a:moveTo>
                        <a:pt x="3" y="1"/>
                      </a:moveTo>
                      <a:cubicBezTo>
                        <a:pt x="4" y="3"/>
                        <a:pt x="15" y="4"/>
                        <a:pt x="15" y="7"/>
                      </a:cubicBezTo>
                      <a:cubicBezTo>
                        <a:pt x="15" y="14"/>
                        <a:pt x="5" y="17"/>
                        <a:pt x="1" y="20"/>
                      </a:cubicBezTo>
                      <a:cubicBezTo>
                        <a:pt x="1" y="13"/>
                        <a:pt x="0" y="6"/>
                        <a:pt x="0" y="2"/>
                      </a:cubicBezTo>
                      <a:cubicBezTo>
                        <a:pt x="0" y="1"/>
                        <a:pt x="2" y="0"/>
                        <a:pt x="2" y="0"/>
                      </a:cubicBezTo>
                      <a:cubicBezTo>
                        <a:pt x="3" y="0"/>
                        <a:pt x="4" y="2"/>
                        <a:pt x="5" y="2"/>
                      </a:cubicBezTo>
                      <a:lnTo>
                        <a:pt x="3" y="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28" name="Freeform 130">
                  <a:extLst>
                    <a:ext uri="{FF2B5EF4-FFF2-40B4-BE49-F238E27FC236}">
                      <a16:creationId xmlns:a16="http://schemas.microsoft.com/office/drawing/2014/main" id="{B6F44C62-19AF-4FF3-AC0A-0CBBADAF7E42}"/>
                    </a:ext>
                  </a:extLst>
                </p:cNvPr>
                <p:cNvSpPr>
                  <a:spLocks/>
                </p:cNvSpPr>
                <p:nvPr/>
              </p:nvSpPr>
              <p:spPr bwMode="auto">
                <a:xfrm>
                  <a:off x="10756202" y="-4001080"/>
                  <a:ext cx="44450" cy="80963"/>
                </a:xfrm>
                <a:custGeom>
                  <a:avLst/>
                  <a:gdLst>
                    <a:gd name="T0" fmla="*/ 14 w 14"/>
                    <a:gd name="T1" fmla="*/ 5 h 25"/>
                    <a:gd name="T2" fmla="*/ 9 w 14"/>
                    <a:gd name="T3" fmla="*/ 18 h 25"/>
                    <a:gd name="T4" fmla="*/ 11 w 14"/>
                    <a:gd name="T5" fmla="*/ 23 h 25"/>
                    <a:gd name="T6" fmla="*/ 8 w 14"/>
                    <a:gd name="T7" fmla="*/ 25 h 25"/>
                    <a:gd name="T8" fmla="*/ 0 w 14"/>
                    <a:gd name="T9" fmla="*/ 15 h 25"/>
                    <a:gd name="T10" fmla="*/ 3 w 14"/>
                    <a:gd name="T11" fmla="*/ 12 h 25"/>
                    <a:gd name="T12" fmla="*/ 8 w 14"/>
                    <a:gd name="T13" fmla="*/ 1 h 25"/>
                    <a:gd name="T14" fmla="*/ 14 w 14"/>
                    <a:gd name="T15" fmla="*/ 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5">
                      <a:moveTo>
                        <a:pt x="14" y="5"/>
                      </a:moveTo>
                      <a:cubicBezTo>
                        <a:pt x="14" y="10"/>
                        <a:pt x="9" y="13"/>
                        <a:pt x="9" y="18"/>
                      </a:cubicBezTo>
                      <a:cubicBezTo>
                        <a:pt x="9" y="21"/>
                        <a:pt x="11" y="21"/>
                        <a:pt x="11" y="23"/>
                      </a:cubicBezTo>
                      <a:cubicBezTo>
                        <a:pt x="11" y="24"/>
                        <a:pt x="9" y="25"/>
                        <a:pt x="8" y="25"/>
                      </a:cubicBezTo>
                      <a:cubicBezTo>
                        <a:pt x="7" y="25"/>
                        <a:pt x="0" y="17"/>
                        <a:pt x="0" y="15"/>
                      </a:cubicBezTo>
                      <a:cubicBezTo>
                        <a:pt x="0" y="13"/>
                        <a:pt x="2" y="12"/>
                        <a:pt x="3" y="12"/>
                      </a:cubicBezTo>
                      <a:cubicBezTo>
                        <a:pt x="3" y="11"/>
                        <a:pt x="6" y="1"/>
                        <a:pt x="8" y="1"/>
                      </a:cubicBezTo>
                      <a:cubicBezTo>
                        <a:pt x="12" y="0"/>
                        <a:pt x="14" y="3"/>
                        <a:pt x="14" y="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29" name="Freeform 131">
                  <a:extLst>
                    <a:ext uri="{FF2B5EF4-FFF2-40B4-BE49-F238E27FC236}">
                      <a16:creationId xmlns:a16="http://schemas.microsoft.com/office/drawing/2014/main" id="{0F9E0CA6-71A5-4F73-966E-57BE61C3A2BA}"/>
                    </a:ext>
                  </a:extLst>
                </p:cNvPr>
                <p:cNvSpPr>
                  <a:spLocks/>
                </p:cNvSpPr>
                <p:nvPr/>
              </p:nvSpPr>
              <p:spPr bwMode="auto">
                <a:xfrm>
                  <a:off x="10794303" y="-3994730"/>
                  <a:ext cx="23813" cy="46038"/>
                </a:xfrm>
                <a:custGeom>
                  <a:avLst/>
                  <a:gdLst>
                    <a:gd name="T0" fmla="*/ 7 w 7"/>
                    <a:gd name="T1" fmla="*/ 0 h 14"/>
                    <a:gd name="T2" fmla="*/ 2 w 7"/>
                    <a:gd name="T3" fmla="*/ 14 h 14"/>
                    <a:gd name="T4" fmla="*/ 0 w 7"/>
                    <a:gd name="T5" fmla="*/ 14 h 14"/>
                    <a:gd name="T6" fmla="*/ 3 w 7"/>
                    <a:gd name="T7" fmla="*/ 0 h 14"/>
                    <a:gd name="T8" fmla="*/ 7 w 7"/>
                    <a:gd name="T9" fmla="*/ 0 h 14"/>
                  </a:gdLst>
                  <a:ahLst/>
                  <a:cxnLst>
                    <a:cxn ang="0">
                      <a:pos x="T0" y="T1"/>
                    </a:cxn>
                    <a:cxn ang="0">
                      <a:pos x="T2" y="T3"/>
                    </a:cxn>
                    <a:cxn ang="0">
                      <a:pos x="T4" y="T5"/>
                    </a:cxn>
                    <a:cxn ang="0">
                      <a:pos x="T6" y="T7"/>
                    </a:cxn>
                    <a:cxn ang="0">
                      <a:pos x="T8" y="T9"/>
                    </a:cxn>
                  </a:cxnLst>
                  <a:rect l="0" t="0" r="r" b="b"/>
                  <a:pathLst>
                    <a:path w="7" h="14">
                      <a:moveTo>
                        <a:pt x="7" y="0"/>
                      </a:moveTo>
                      <a:cubicBezTo>
                        <a:pt x="7" y="7"/>
                        <a:pt x="2" y="8"/>
                        <a:pt x="2" y="14"/>
                      </a:cubicBezTo>
                      <a:cubicBezTo>
                        <a:pt x="1" y="14"/>
                        <a:pt x="0" y="14"/>
                        <a:pt x="0" y="14"/>
                      </a:cubicBezTo>
                      <a:cubicBezTo>
                        <a:pt x="1" y="10"/>
                        <a:pt x="3" y="7"/>
                        <a:pt x="3" y="0"/>
                      </a:cubicBezTo>
                      <a:cubicBezTo>
                        <a:pt x="5" y="0"/>
                        <a:pt x="6" y="0"/>
                        <a:pt x="7"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30" name="Freeform 132">
                  <a:extLst>
                    <a:ext uri="{FF2B5EF4-FFF2-40B4-BE49-F238E27FC236}">
                      <a16:creationId xmlns:a16="http://schemas.microsoft.com/office/drawing/2014/main" id="{D6900C28-DE1A-471D-BEF9-0C85D88EAD71}"/>
                    </a:ext>
                  </a:extLst>
                </p:cNvPr>
                <p:cNvSpPr>
                  <a:spLocks/>
                </p:cNvSpPr>
                <p:nvPr/>
              </p:nvSpPr>
              <p:spPr bwMode="auto">
                <a:xfrm>
                  <a:off x="10803828" y="-3964567"/>
                  <a:ext cx="30163" cy="25400"/>
                </a:xfrm>
                <a:custGeom>
                  <a:avLst/>
                  <a:gdLst>
                    <a:gd name="T0" fmla="*/ 9 w 9"/>
                    <a:gd name="T1" fmla="*/ 0 h 8"/>
                    <a:gd name="T2" fmla="*/ 3 w 9"/>
                    <a:gd name="T3" fmla="*/ 8 h 8"/>
                    <a:gd name="T4" fmla="*/ 0 w 9"/>
                    <a:gd name="T5" fmla="*/ 6 h 8"/>
                    <a:gd name="T6" fmla="*/ 4 w 9"/>
                    <a:gd name="T7" fmla="*/ 0 h 8"/>
                    <a:gd name="T8" fmla="*/ 9 w 9"/>
                    <a:gd name="T9" fmla="*/ 0 h 8"/>
                  </a:gdLst>
                  <a:ahLst/>
                  <a:cxnLst>
                    <a:cxn ang="0">
                      <a:pos x="T0" y="T1"/>
                    </a:cxn>
                    <a:cxn ang="0">
                      <a:pos x="T2" y="T3"/>
                    </a:cxn>
                    <a:cxn ang="0">
                      <a:pos x="T4" y="T5"/>
                    </a:cxn>
                    <a:cxn ang="0">
                      <a:pos x="T6" y="T7"/>
                    </a:cxn>
                    <a:cxn ang="0">
                      <a:pos x="T8" y="T9"/>
                    </a:cxn>
                  </a:cxnLst>
                  <a:rect l="0" t="0" r="r" b="b"/>
                  <a:pathLst>
                    <a:path w="9" h="8">
                      <a:moveTo>
                        <a:pt x="9" y="0"/>
                      </a:moveTo>
                      <a:cubicBezTo>
                        <a:pt x="9" y="5"/>
                        <a:pt x="6" y="8"/>
                        <a:pt x="3" y="8"/>
                      </a:cubicBezTo>
                      <a:cubicBezTo>
                        <a:pt x="2" y="8"/>
                        <a:pt x="0" y="7"/>
                        <a:pt x="0" y="6"/>
                      </a:cubicBezTo>
                      <a:cubicBezTo>
                        <a:pt x="0" y="4"/>
                        <a:pt x="3" y="3"/>
                        <a:pt x="4" y="0"/>
                      </a:cubicBezTo>
                      <a:cubicBezTo>
                        <a:pt x="6" y="1"/>
                        <a:pt x="8" y="2"/>
                        <a:pt x="9"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31" name="Freeform 133">
                  <a:extLst>
                    <a:ext uri="{FF2B5EF4-FFF2-40B4-BE49-F238E27FC236}">
                      <a16:creationId xmlns:a16="http://schemas.microsoft.com/office/drawing/2014/main" id="{FEB6B52E-D8F2-4054-935E-2C346F9DE834}"/>
                    </a:ext>
                  </a:extLst>
                </p:cNvPr>
                <p:cNvSpPr>
                  <a:spLocks/>
                </p:cNvSpPr>
                <p:nvPr/>
              </p:nvSpPr>
              <p:spPr bwMode="auto">
                <a:xfrm>
                  <a:off x="10772077" y="-4066168"/>
                  <a:ext cx="34925" cy="39688"/>
                </a:xfrm>
                <a:custGeom>
                  <a:avLst/>
                  <a:gdLst>
                    <a:gd name="T0" fmla="*/ 0 w 11"/>
                    <a:gd name="T1" fmla="*/ 6 h 12"/>
                    <a:gd name="T2" fmla="*/ 1 w 11"/>
                    <a:gd name="T3" fmla="*/ 0 h 12"/>
                    <a:gd name="T4" fmla="*/ 4 w 11"/>
                    <a:gd name="T5" fmla="*/ 0 h 12"/>
                    <a:gd name="T6" fmla="*/ 11 w 11"/>
                    <a:gd name="T7" fmla="*/ 10 h 12"/>
                    <a:gd name="T8" fmla="*/ 6 w 11"/>
                    <a:gd name="T9" fmla="*/ 6 h 12"/>
                    <a:gd name="T10" fmla="*/ 0 w 11"/>
                    <a:gd name="T11" fmla="*/ 6 h 12"/>
                  </a:gdLst>
                  <a:ahLst/>
                  <a:cxnLst>
                    <a:cxn ang="0">
                      <a:pos x="T0" y="T1"/>
                    </a:cxn>
                    <a:cxn ang="0">
                      <a:pos x="T2" y="T3"/>
                    </a:cxn>
                    <a:cxn ang="0">
                      <a:pos x="T4" y="T5"/>
                    </a:cxn>
                    <a:cxn ang="0">
                      <a:pos x="T6" y="T7"/>
                    </a:cxn>
                    <a:cxn ang="0">
                      <a:pos x="T8" y="T9"/>
                    </a:cxn>
                    <a:cxn ang="0">
                      <a:pos x="T10" y="T11"/>
                    </a:cxn>
                  </a:cxnLst>
                  <a:rect l="0" t="0" r="r" b="b"/>
                  <a:pathLst>
                    <a:path w="11" h="12">
                      <a:moveTo>
                        <a:pt x="0" y="6"/>
                      </a:moveTo>
                      <a:cubicBezTo>
                        <a:pt x="1" y="3"/>
                        <a:pt x="1" y="1"/>
                        <a:pt x="1" y="0"/>
                      </a:cubicBezTo>
                      <a:cubicBezTo>
                        <a:pt x="4" y="0"/>
                        <a:pt x="4" y="0"/>
                        <a:pt x="4" y="0"/>
                      </a:cubicBezTo>
                      <a:cubicBezTo>
                        <a:pt x="5" y="3"/>
                        <a:pt x="11" y="5"/>
                        <a:pt x="11" y="10"/>
                      </a:cubicBezTo>
                      <a:cubicBezTo>
                        <a:pt x="11" y="12"/>
                        <a:pt x="6" y="8"/>
                        <a:pt x="6" y="6"/>
                      </a:cubicBezTo>
                      <a:cubicBezTo>
                        <a:pt x="4" y="5"/>
                        <a:pt x="3" y="6"/>
                        <a:pt x="0" y="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32" name="Freeform 134">
                  <a:extLst>
                    <a:ext uri="{FF2B5EF4-FFF2-40B4-BE49-F238E27FC236}">
                      <a16:creationId xmlns:a16="http://schemas.microsoft.com/office/drawing/2014/main" id="{945DD3E1-F672-40D7-A3A7-7A5310A0C0C9}"/>
                    </a:ext>
                  </a:extLst>
                </p:cNvPr>
                <p:cNvSpPr>
                  <a:spLocks/>
                </p:cNvSpPr>
                <p:nvPr/>
              </p:nvSpPr>
              <p:spPr bwMode="auto">
                <a:xfrm>
                  <a:off x="10660951" y="-4109030"/>
                  <a:ext cx="52388" cy="49213"/>
                </a:xfrm>
                <a:custGeom>
                  <a:avLst/>
                  <a:gdLst>
                    <a:gd name="T0" fmla="*/ 12 w 16"/>
                    <a:gd name="T1" fmla="*/ 15 h 15"/>
                    <a:gd name="T2" fmla="*/ 0 w 16"/>
                    <a:gd name="T3" fmla="*/ 0 h 15"/>
                    <a:gd name="T4" fmla="*/ 4 w 16"/>
                    <a:gd name="T5" fmla="*/ 0 h 15"/>
                    <a:gd name="T6" fmla="*/ 15 w 16"/>
                    <a:gd name="T7" fmla="*/ 8 h 15"/>
                    <a:gd name="T8" fmla="*/ 12 w 16"/>
                    <a:gd name="T9" fmla="*/ 15 h 15"/>
                  </a:gdLst>
                  <a:ahLst/>
                  <a:cxnLst>
                    <a:cxn ang="0">
                      <a:pos x="T0" y="T1"/>
                    </a:cxn>
                    <a:cxn ang="0">
                      <a:pos x="T2" y="T3"/>
                    </a:cxn>
                    <a:cxn ang="0">
                      <a:pos x="T4" y="T5"/>
                    </a:cxn>
                    <a:cxn ang="0">
                      <a:pos x="T6" y="T7"/>
                    </a:cxn>
                    <a:cxn ang="0">
                      <a:pos x="T8" y="T9"/>
                    </a:cxn>
                  </a:cxnLst>
                  <a:rect l="0" t="0" r="r" b="b"/>
                  <a:pathLst>
                    <a:path w="16" h="15">
                      <a:moveTo>
                        <a:pt x="12" y="15"/>
                      </a:moveTo>
                      <a:cubicBezTo>
                        <a:pt x="9" y="15"/>
                        <a:pt x="0" y="0"/>
                        <a:pt x="0" y="0"/>
                      </a:cubicBezTo>
                      <a:cubicBezTo>
                        <a:pt x="4" y="0"/>
                        <a:pt x="4" y="0"/>
                        <a:pt x="4" y="0"/>
                      </a:cubicBezTo>
                      <a:cubicBezTo>
                        <a:pt x="9" y="4"/>
                        <a:pt x="14" y="3"/>
                        <a:pt x="15" y="8"/>
                      </a:cubicBezTo>
                      <a:cubicBezTo>
                        <a:pt x="16" y="11"/>
                        <a:pt x="14" y="15"/>
                        <a:pt x="12" y="1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33" name="Freeform 135">
                  <a:extLst>
                    <a:ext uri="{FF2B5EF4-FFF2-40B4-BE49-F238E27FC236}">
                      <a16:creationId xmlns:a16="http://schemas.microsoft.com/office/drawing/2014/main" id="{E16F8D38-4AE8-4627-B24E-A2866A6F755E}"/>
                    </a:ext>
                  </a:extLst>
                </p:cNvPr>
                <p:cNvSpPr>
                  <a:spLocks/>
                </p:cNvSpPr>
                <p:nvPr/>
              </p:nvSpPr>
              <p:spPr bwMode="auto">
                <a:xfrm>
                  <a:off x="10713339" y="-4102680"/>
                  <a:ext cx="12700" cy="6350"/>
                </a:xfrm>
                <a:custGeom>
                  <a:avLst/>
                  <a:gdLst>
                    <a:gd name="T0" fmla="*/ 0 w 4"/>
                    <a:gd name="T1" fmla="*/ 1 h 2"/>
                    <a:gd name="T2" fmla="*/ 4 w 4"/>
                    <a:gd name="T3" fmla="*/ 1 h 2"/>
                    <a:gd name="T4" fmla="*/ 0 w 4"/>
                    <a:gd name="T5" fmla="*/ 1 h 2"/>
                  </a:gdLst>
                  <a:ahLst/>
                  <a:cxnLst>
                    <a:cxn ang="0">
                      <a:pos x="T0" y="T1"/>
                    </a:cxn>
                    <a:cxn ang="0">
                      <a:pos x="T2" y="T3"/>
                    </a:cxn>
                    <a:cxn ang="0">
                      <a:pos x="T4" y="T5"/>
                    </a:cxn>
                  </a:cxnLst>
                  <a:rect l="0" t="0" r="r" b="b"/>
                  <a:pathLst>
                    <a:path w="4" h="2">
                      <a:moveTo>
                        <a:pt x="0" y="1"/>
                      </a:moveTo>
                      <a:cubicBezTo>
                        <a:pt x="1" y="2"/>
                        <a:pt x="3" y="1"/>
                        <a:pt x="4" y="1"/>
                      </a:cubicBezTo>
                      <a:cubicBezTo>
                        <a:pt x="4" y="0"/>
                        <a:pt x="1" y="1"/>
                        <a:pt x="0"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34" name="Freeform 136">
                  <a:extLst>
                    <a:ext uri="{FF2B5EF4-FFF2-40B4-BE49-F238E27FC236}">
                      <a16:creationId xmlns:a16="http://schemas.microsoft.com/office/drawing/2014/main" id="{988A7428-3F3B-4EEA-B061-E0BB06B8F79B}"/>
                    </a:ext>
                  </a:extLst>
                </p:cNvPr>
                <p:cNvSpPr>
                  <a:spLocks/>
                </p:cNvSpPr>
                <p:nvPr/>
              </p:nvSpPr>
              <p:spPr bwMode="auto">
                <a:xfrm>
                  <a:off x="10638726" y="-4629734"/>
                  <a:ext cx="93663" cy="127001"/>
                </a:xfrm>
                <a:custGeom>
                  <a:avLst/>
                  <a:gdLst>
                    <a:gd name="T0" fmla="*/ 8 w 29"/>
                    <a:gd name="T1" fmla="*/ 39 h 39"/>
                    <a:gd name="T2" fmla="*/ 1 w 29"/>
                    <a:gd name="T3" fmla="*/ 27 h 39"/>
                    <a:gd name="T4" fmla="*/ 17 w 29"/>
                    <a:gd name="T5" fmla="*/ 0 h 39"/>
                    <a:gd name="T6" fmla="*/ 8 w 29"/>
                    <a:gd name="T7" fmla="*/ 39 h 39"/>
                  </a:gdLst>
                  <a:ahLst/>
                  <a:cxnLst>
                    <a:cxn ang="0">
                      <a:pos x="T0" y="T1"/>
                    </a:cxn>
                    <a:cxn ang="0">
                      <a:pos x="T2" y="T3"/>
                    </a:cxn>
                    <a:cxn ang="0">
                      <a:pos x="T4" y="T5"/>
                    </a:cxn>
                    <a:cxn ang="0">
                      <a:pos x="T6" y="T7"/>
                    </a:cxn>
                  </a:cxnLst>
                  <a:rect l="0" t="0" r="r" b="b"/>
                  <a:pathLst>
                    <a:path w="29" h="39">
                      <a:moveTo>
                        <a:pt x="8" y="39"/>
                      </a:moveTo>
                      <a:cubicBezTo>
                        <a:pt x="0" y="39"/>
                        <a:pt x="1" y="34"/>
                        <a:pt x="1" y="27"/>
                      </a:cubicBezTo>
                      <a:cubicBezTo>
                        <a:pt x="1" y="17"/>
                        <a:pt x="11" y="0"/>
                        <a:pt x="17" y="0"/>
                      </a:cubicBezTo>
                      <a:cubicBezTo>
                        <a:pt x="29" y="0"/>
                        <a:pt x="19" y="39"/>
                        <a:pt x="8" y="3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35" name="Freeform 137">
                  <a:extLst>
                    <a:ext uri="{FF2B5EF4-FFF2-40B4-BE49-F238E27FC236}">
                      <a16:creationId xmlns:a16="http://schemas.microsoft.com/office/drawing/2014/main" id="{BD5634E3-6FFE-4144-9FBB-60ADE93C27D9}"/>
                    </a:ext>
                  </a:extLst>
                </p:cNvPr>
                <p:cNvSpPr>
                  <a:spLocks/>
                </p:cNvSpPr>
                <p:nvPr/>
              </p:nvSpPr>
              <p:spPr bwMode="auto">
                <a:xfrm>
                  <a:off x="10156122" y="-4402720"/>
                  <a:ext cx="104776" cy="88901"/>
                </a:xfrm>
                <a:custGeom>
                  <a:avLst/>
                  <a:gdLst>
                    <a:gd name="T0" fmla="*/ 2 w 32"/>
                    <a:gd name="T1" fmla="*/ 11 h 27"/>
                    <a:gd name="T2" fmla="*/ 27 w 32"/>
                    <a:gd name="T3" fmla="*/ 0 h 27"/>
                    <a:gd name="T4" fmla="*/ 32 w 32"/>
                    <a:gd name="T5" fmla="*/ 6 h 27"/>
                    <a:gd name="T6" fmla="*/ 12 w 32"/>
                    <a:gd name="T7" fmla="*/ 27 h 27"/>
                    <a:gd name="T8" fmla="*/ 2 w 32"/>
                    <a:gd name="T9" fmla="*/ 18 h 27"/>
                    <a:gd name="T10" fmla="*/ 2 w 32"/>
                    <a:gd name="T11" fmla="*/ 11 h 27"/>
                  </a:gdLst>
                  <a:ahLst/>
                  <a:cxnLst>
                    <a:cxn ang="0">
                      <a:pos x="T0" y="T1"/>
                    </a:cxn>
                    <a:cxn ang="0">
                      <a:pos x="T2" y="T3"/>
                    </a:cxn>
                    <a:cxn ang="0">
                      <a:pos x="T4" y="T5"/>
                    </a:cxn>
                    <a:cxn ang="0">
                      <a:pos x="T6" y="T7"/>
                    </a:cxn>
                    <a:cxn ang="0">
                      <a:pos x="T8" y="T9"/>
                    </a:cxn>
                    <a:cxn ang="0">
                      <a:pos x="T10" y="T11"/>
                    </a:cxn>
                  </a:cxnLst>
                  <a:rect l="0" t="0" r="r" b="b"/>
                  <a:pathLst>
                    <a:path w="32" h="27">
                      <a:moveTo>
                        <a:pt x="2" y="11"/>
                      </a:moveTo>
                      <a:cubicBezTo>
                        <a:pt x="6" y="11"/>
                        <a:pt x="21" y="0"/>
                        <a:pt x="27" y="0"/>
                      </a:cubicBezTo>
                      <a:cubicBezTo>
                        <a:pt x="29" y="0"/>
                        <a:pt x="32" y="4"/>
                        <a:pt x="32" y="6"/>
                      </a:cubicBezTo>
                      <a:cubicBezTo>
                        <a:pt x="32" y="13"/>
                        <a:pt x="19" y="27"/>
                        <a:pt x="12" y="27"/>
                      </a:cubicBezTo>
                      <a:cubicBezTo>
                        <a:pt x="5" y="27"/>
                        <a:pt x="2" y="24"/>
                        <a:pt x="2" y="18"/>
                      </a:cubicBezTo>
                      <a:cubicBezTo>
                        <a:pt x="2" y="15"/>
                        <a:pt x="0" y="11"/>
                        <a:pt x="2" y="1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36" name="Freeform 138">
                  <a:extLst>
                    <a:ext uri="{FF2B5EF4-FFF2-40B4-BE49-F238E27FC236}">
                      <a16:creationId xmlns:a16="http://schemas.microsoft.com/office/drawing/2014/main" id="{B74A3AD8-A2E1-4446-A6B3-D7EBB0F4B146}"/>
                    </a:ext>
                  </a:extLst>
                </p:cNvPr>
                <p:cNvSpPr>
                  <a:spLocks/>
                </p:cNvSpPr>
                <p:nvPr/>
              </p:nvSpPr>
              <p:spPr bwMode="auto">
                <a:xfrm>
                  <a:off x="9706856" y="-4545596"/>
                  <a:ext cx="488954" cy="942982"/>
                </a:xfrm>
                <a:custGeom>
                  <a:avLst/>
                  <a:gdLst>
                    <a:gd name="T0" fmla="*/ 13 w 150"/>
                    <a:gd name="T1" fmla="*/ 177 h 289"/>
                    <a:gd name="T2" fmla="*/ 22 w 150"/>
                    <a:gd name="T3" fmla="*/ 156 h 289"/>
                    <a:gd name="T4" fmla="*/ 25 w 150"/>
                    <a:gd name="T5" fmla="*/ 151 h 289"/>
                    <a:gd name="T6" fmla="*/ 16 w 150"/>
                    <a:gd name="T7" fmla="*/ 123 h 289"/>
                    <a:gd name="T8" fmla="*/ 8 w 150"/>
                    <a:gd name="T9" fmla="*/ 112 h 289"/>
                    <a:gd name="T10" fmla="*/ 8 w 150"/>
                    <a:gd name="T11" fmla="*/ 108 h 289"/>
                    <a:gd name="T12" fmla="*/ 8 w 150"/>
                    <a:gd name="T13" fmla="*/ 109 h 289"/>
                    <a:gd name="T14" fmla="*/ 13 w 150"/>
                    <a:gd name="T15" fmla="*/ 99 h 289"/>
                    <a:gd name="T16" fmla="*/ 9 w 150"/>
                    <a:gd name="T17" fmla="*/ 79 h 289"/>
                    <a:gd name="T18" fmla="*/ 0 w 150"/>
                    <a:gd name="T19" fmla="*/ 67 h 289"/>
                    <a:gd name="T20" fmla="*/ 8 w 150"/>
                    <a:gd name="T21" fmla="*/ 48 h 289"/>
                    <a:gd name="T22" fmla="*/ 19 w 150"/>
                    <a:gd name="T23" fmla="*/ 45 h 289"/>
                    <a:gd name="T24" fmla="*/ 46 w 150"/>
                    <a:gd name="T25" fmla="*/ 20 h 289"/>
                    <a:gd name="T26" fmla="*/ 48 w 150"/>
                    <a:gd name="T27" fmla="*/ 20 h 289"/>
                    <a:gd name="T28" fmla="*/ 51 w 150"/>
                    <a:gd name="T29" fmla="*/ 25 h 289"/>
                    <a:gd name="T30" fmla="*/ 53 w 150"/>
                    <a:gd name="T31" fmla="*/ 21 h 289"/>
                    <a:gd name="T32" fmla="*/ 53 w 150"/>
                    <a:gd name="T33" fmla="*/ 9 h 289"/>
                    <a:gd name="T34" fmla="*/ 65 w 150"/>
                    <a:gd name="T35" fmla="*/ 7 h 289"/>
                    <a:gd name="T36" fmla="*/ 80 w 150"/>
                    <a:gd name="T37" fmla="*/ 7 h 289"/>
                    <a:gd name="T38" fmla="*/ 98 w 150"/>
                    <a:gd name="T39" fmla="*/ 0 h 289"/>
                    <a:gd name="T40" fmla="*/ 117 w 150"/>
                    <a:gd name="T41" fmla="*/ 5 h 289"/>
                    <a:gd name="T42" fmla="*/ 133 w 150"/>
                    <a:gd name="T43" fmla="*/ 23 h 289"/>
                    <a:gd name="T44" fmla="*/ 102 w 150"/>
                    <a:gd name="T45" fmla="*/ 59 h 289"/>
                    <a:gd name="T46" fmla="*/ 106 w 150"/>
                    <a:gd name="T47" fmla="*/ 66 h 289"/>
                    <a:gd name="T48" fmla="*/ 132 w 150"/>
                    <a:gd name="T49" fmla="*/ 96 h 289"/>
                    <a:gd name="T50" fmla="*/ 150 w 150"/>
                    <a:gd name="T51" fmla="*/ 138 h 289"/>
                    <a:gd name="T52" fmla="*/ 145 w 150"/>
                    <a:gd name="T53" fmla="*/ 160 h 289"/>
                    <a:gd name="T54" fmla="*/ 117 w 150"/>
                    <a:gd name="T55" fmla="*/ 175 h 289"/>
                    <a:gd name="T56" fmla="*/ 107 w 150"/>
                    <a:gd name="T57" fmla="*/ 184 h 289"/>
                    <a:gd name="T58" fmla="*/ 106 w 150"/>
                    <a:gd name="T59" fmla="*/ 180 h 289"/>
                    <a:gd name="T60" fmla="*/ 106 w 150"/>
                    <a:gd name="T61" fmla="*/ 185 h 289"/>
                    <a:gd name="T62" fmla="*/ 95 w 150"/>
                    <a:gd name="T63" fmla="*/ 197 h 289"/>
                    <a:gd name="T64" fmla="*/ 92 w 150"/>
                    <a:gd name="T65" fmla="*/ 188 h 289"/>
                    <a:gd name="T66" fmla="*/ 93 w 150"/>
                    <a:gd name="T67" fmla="*/ 181 h 289"/>
                    <a:gd name="T68" fmla="*/ 90 w 150"/>
                    <a:gd name="T69" fmla="*/ 175 h 289"/>
                    <a:gd name="T70" fmla="*/ 75 w 150"/>
                    <a:gd name="T71" fmla="*/ 166 h 289"/>
                    <a:gd name="T72" fmla="*/ 64 w 150"/>
                    <a:gd name="T73" fmla="*/ 153 h 289"/>
                    <a:gd name="T74" fmla="*/ 44 w 150"/>
                    <a:gd name="T75" fmla="*/ 144 h 289"/>
                    <a:gd name="T76" fmla="*/ 42 w 150"/>
                    <a:gd name="T77" fmla="*/ 138 h 289"/>
                    <a:gd name="T78" fmla="*/ 30 w 150"/>
                    <a:gd name="T79" fmla="*/ 133 h 289"/>
                    <a:gd name="T80" fmla="*/ 28 w 150"/>
                    <a:gd name="T81" fmla="*/ 138 h 289"/>
                    <a:gd name="T82" fmla="*/ 29 w 150"/>
                    <a:gd name="T83" fmla="*/ 146 h 289"/>
                    <a:gd name="T84" fmla="*/ 16 w 150"/>
                    <a:gd name="T85" fmla="*/ 175 h 289"/>
                    <a:gd name="T86" fmla="*/ 32 w 150"/>
                    <a:gd name="T87" fmla="*/ 197 h 289"/>
                    <a:gd name="T88" fmla="*/ 31 w 150"/>
                    <a:gd name="T89" fmla="*/ 197 h 289"/>
                    <a:gd name="T90" fmla="*/ 36 w 150"/>
                    <a:gd name="T91" fmla="*/ 212 h 289"/>
                    <a:gd name="T92" fmla="*/ 75 w 150"/>
                    <a:gd name="T93" fmla="*/ 249 h 289"/>
                    <a:gd name="T94" fmla="*/ 73 w 150"/>
                    <a:gd name="T95" fmla="*/ 258 h 289"/>
                    <a:gd name="T96" fmla="*/ 82 w 150"/>
                    <a:gd name="T97" fmla="*/ 274 h 289"/>
                    <a:gd name="T98" fmla="*/ 86 w 150"/>
                    <a:gd name="T99" fmla="*/ 287 h 289"/>
                    <a:gd name="T100" fmla="*/ 80 w 150"/>
                    <a:gd name="T101" fmla="*/ 287 h 289"/>
                    <a:gd name="T102" fmla="*/ 77 w 150"/>
                    <a:gd name="T103" fmla="*/ 289 h 289"/>
                    <a:gd name="T104" fmla="*/ 69 w 150"/>
                    <a:gd name="T105" fmla="*/ 285 h 289"/>
                    <a:gd name="T106" fmla="*/ 37 w 150"/>
                    <a:gd name="T107" fmla="*/ 252 h 289"/>
                    <a:gd name="T108" fmla="*/ 28 w 150"/>
                    <a:gd name="T109" fmla="*/ 219 h 289"/>
                    <a:gd name="T110" fmla="*/ 14 w 150"/>
                    <a:gd name="T111" fmla="*/ 197 h 289"/>
                    <a:gd name="T112" fmla="*/ 8 w 150"/>
                    <a:gd name="T113" fmla="*/ 197 h 289"/>
                    <a:gd name="T114" fmla="*/ 8 w 150"/>
                    <a:gd name="T115" fmla="*/ 194 h 289"/>
                    <a:gd name="T116" fmla="*/ 10 w 150"/>
                    <a:gd name="T117" fmla="*/ 177 h 289"/>
                    <a:gd name="T118" fmla="*/ 11 w 150"/>
                    <a:gd name="T119" fmla="*/ 177 h 289"/>
                    <a:gd name="T120" fmla="*/ 13 w 150"/>
                    <a:gd name="T121" fmla="*/ 177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289">
                      <a:moveTo>
                        <a:pt x="13" y="177"/>
                      </a:moveTo>
                      <a:cubicBezTo>
                        <a:pt x="16" y="169"/>
                        <a:pt x="18" y="164"/>
                        <a:pt x="22" y="156"/>
                      </a:cubicBezTo>
                      <a:cubicBezTo>
                        <a:pt x="22" y="154"/>
                        <a:pt x="25" y="153"/>
                        <a:pt x="25" y="151"/>
                      </a:cubicBezTo>
                      <a:cubicBezTo>
                        <a:pt x="25" y="147"/>
                        <a:pt x="19" y="126"/>
                        <a:pt x="16" y="123"/>
                      </a:cubicBezTo>
                      <a:cubicBezTo>
                        <a:pt x="13" y="119"/>
                        <a:pt x="8" y="117"/>
                        <a:pt x="8" y="112"/>
                      </a:cubicBezTo>
                      <a:cubicBezTo>
                        <a:pt x="8" y="111"/>
                        <a:pt x="8" y="110"/>
                        <a:pt x="8" y="108"/>
                      </a:cubicBezTo>
                      <a:cubicBezTo>
                        <a:pt x="8" y="109"/>
                        <a:pt x="8" y="109"/>
                        <a:pt x="8" y="109"/>
                      </a:cubicBezTo>
                      <a:cubicBezTo>
                        <a:pt x="9" y="108"/>
                        <a:pt x="13" y="103"/>
                        <a:pt x="13" y="99"/>
                      </a:cubicBezTo>
                      <a:cubicBezTo>
                        <a:pt x="13" y="94"/>
                        <a:pt x="12" y="84"/>
                        <a:pt x="9" y="79"/>
                      </a:cubicBezTo>
                      <a:cubicBezTo>
                        <a:pt x="6" y="75"/>
                        <a:pt x="0" y="75"/>
                        <a:pt x="0" y="67"/>
                      </a:cubicBezTo>
                      <a:cubicBezTo>
                        <a:pt x="0" y="59"/>
                        <a:pt x="3" y="53"/>
                        <a:pt x="8" y="48"/>
                      </a:cubicBezTo>
                      <a:cubicBezTo>
                        <a:pt x="10" y="46"/>
                        <a:pt x="15" y="47"/>
                        <a:pt x="19" y="45"/>
                      </a:cubicBezTo>
                      <a:cubicBezTo>
                        <a:pt x="30" y="37"/>
                        <a:pt x="37" y="34"/>
                        <a:pt x="46" y="20"/>
                      </a:cubicBezTo>
                      <a:cubicBezTo>
                        <a:pt x="48" y="20"/>
                        <a:pt x="48" y="20"/>
                        <a:pt x="48" y="20"/>
                      </a:cubicBezTo>
                      <a:cubicBezTo>
                        <a:pt x="48" y="24"/>
                        <a:pt x="50" y="25"/>
                        <a:pt x="51" y="25"/>
                      </a:cubicBezTo>
                      <a:cubicBezTo>
                        <a:pt x="52" y="25"/>
                        <a:pt x="53" y="22"/>
                        <a:pt x="53" y="21"/>
                      </a:cubicBezTo>
                      <a:cubicBezTo>
                        <a:pt x="53" y="17"/>
                        <a:pt x="53" y="14"/>
                        <a:pt x="53" y="9"/>
                      </a:cubicBezTo>
                      <a:cubicBezTo>
                        <a:pt x="53" y="9"/>
                        <a:pt x="64" y="6"/>
                        <a:pt x="65" y="7"/>
                      </a:cubicBezTo>
                      <a:cubicBezTo>
                        <a:pt x="80" y="7"/>
                        <a:pt x="80" y="7"/>
                        <a:pt x="80" y="7"/>
                      </a:cubicBezTo>
                      <a:cubicBezTo>
                        <a:pt x="86" y="10"/>
                        <a:pt x="91" y="0"/>
                        <a:pt x="98" y="0"/>
                      </a:cubicBezTo>
                      <a:cubicBezTo>
                        <a:pt x="105" y="0"/>
                        <a:pt x="110" y="5"/>
                        <a:pt x="117" y="5"/>
                      </a:cubicBezTo>
                      <a:cubicBezTo>
                        <a:pt x="117" y="17"/>
                        <a:pt x="126" y="21"/>
                        <a:pt x="133" y="23"/>
                      </a:cubicBezTo>
                      <a:cubicBezTo>
                        <a:pt x="124" y="37"/>
                        <a:pt x="102" y="40"/>
                        <a:pt x="102" y="59"/>
                      </a:cubicBezTo>
                      <a:cubicBezTo>
                        <a:pt x="102" y="64"/>
                        <a:pt x="104" y="64"/>
                        <a:pt x="106" y="66"/>
                      </a:cubicBezTo>
                      <a:cubicBezTo>
                        <a:pt x="116" y="77"/>
                        <a:pt x="121" y="88"/>
                        <a:pt x="132" y="96"/>
                      </a:cubicBezTo>
                      <a:cubicBezTo>
                        <a:pt x="143" y="103"/>
                        <a:pt x="150" y="123"/>
                        <a:pt x="150" y="138"/>
                      </a:cubicBezTo>
                      <a:cubicBezTo>
                        <a:pt x="150" y="148"/>
                        <a:pt x="145" y="152"/>
                        <a:pt x="145" y="160"/>
                      </a:cubicBezTo>
                      <a:cubicBezTo>
                        <a:pt x="130" y="164"/>
                        <a:pt x="129" y="169"/>
                        <a:pt x="117" y="175"/>
                      </a:cubicBezTo>
                      <a:cubicBezTo>
                        <a:pt x="112" y="177"/>
                        <a:pt x="113" y="184"/>
                        <a:pt x="107" y="184"/>
                      </a:cubicBezTo>
                      <a:cubicBezTo>
                        <a:pt x="106" y="184"/>
                        <a:pt x="106" y="182"/>
                        <a:pt x="106" y="180"/>
                      </a:cubicBezTo>
                      <a:cubicBezTo>
                        <a:pt x="106" y="183"/>
                        <a:pt x="106" y="185"/>
                        <a:pt x="106" y="185"/>
                      </a:cubicBezTo>
                      <a:cubicBezTo>
                        <a:pt x="106" y="190"/>
                        <a:pt x="97" y="197"/>
                        <a:pt x="95" y="197"/>
                      </a:cubicBezTo>
                      <a:cubicBezTo>
                        <a:pt x="93" y="197"/>
                        <a:pt x="92" y="190"/>
                        <a:pt x="92" y="188"/>
                      </a:cubicBezTo>
                      <a:cubicBezTo>
                        <a:pt x="92" y="184"/>
                        <a:pt x="92" y="182"/>
                        <a:pt x="93" y="181"/>
                      </a:cubicBezTo>
                      <a:cubicBezTo>
                        <a:pt x="92" y="180"/>
                        <a:pt x="91" y="177"/>
                        <a:pt x="90" y="175"/>
                      </a:cubicBezTo>
                      <a:cubicBezTo>
                        <a:pt x="84" y="175"/>
                        <a:pt x="75" y="172"/>
                        <a:pt x="75" y="166"/>
                      </a:cubicBezTo>
                      <a:cubicBezTo>
                        <a:pt x="65" y="166"/>
                        <a:pt x="70" y="159"/>
                        <a:pt x="64" y="153"/>
                      </a:cubicBezTo>
                      <a:cubicBezTo>
                        <a:pt x="58" y="147"/>
                        <a:pt x="51" y="147"/>
                        <a:pt x="44" y="144"/>
                      </a:cubicBezTo>
                      <a:cubicBezTo>
                        <a:pt x="43" y="144"/>
                        <a:pt x="42" y="138"/>
                        <a:pt x="42" y="138"/>
                      </a:cubicBezTo>
                      <a:cubicBezTo>
                        <a:pt x="41" y="133"/>
                        <a:pt x="35" y="133"/>
                        <a:pt x="30" y="133"/>
                      </a:cubicBezTo>
                      <a:cubicBezTo>
                        <a:pt x="27" y="133"/>
                        <a:pt x="28" y="135"/>
                        <a:pt x="28" y="138"/>
                      </a:cubicBezTo>
                      <a:cubicBezTo>
                        <a:pt x="28" y="142"/>
                        <a:pt x="29" y="143"/>
                        <a:pt x="29" y="146"/>
                      </a:cubicBezTo>
                      <a:cubicBezTo>
                        <a:pt x="29" y="160"/>
                        <a:pt x="16" y="163"/>
                        <a:pt x="16" y="175"/>
                      </a:cubicBezTo>
                      <a:cubicBezTo>
                        <a:pt x="16" y="189"/>
                        <a:pt x="32" y="184"/>
                        <a:pt x="32" y="197"/>
                      </a:cubicBezTo>
                      <a:cubicBezTo>
                        <a:pt x="31" y="197"/>
                        <a:pt x="31" y="197"/>
                        <a:pt x="31" y="197"/>
                      </a:cubicBezTo>
                      <a:cubicBezTo>
                        <a:pt x="33" y="200"/>
                        <a:pt x="33" y="208"/>
                        <a:pt x="36" y="212"/>
                      </a:cubicBezTo>
                      <a:cubicBezTo>
                        <a:pt x="48" y="224"/>
                        <a:pt x="75" y="226"/>
                        <a:pt x="75" y="249"/>
                      </a:cubicBezTo>
                      <a:cubicBezTo>
                        <a:pt x="75" y="254"/>
                        <a:pt x="73" y="254"/>
                        <a:pt x="73" y="258"/>
                      </a:cubicBezTo>
                      <a:cubicBezTo>
                        <a:pt x="73" y="266"/>
                        <a:pt x="80" y="268"/>
                        <a:pt x="82" y="274"/>
                      </a:cubicBezTo>
                      <a:cubicBezTo>
                        <a:pt x="84" y="280"/>
                        <a:pt x="84" y="282"/>
                        <a:pt x="86" y="287"/>
                      </a:cubicBezTo>
                      <a:cubicBezTo>
                        <a:pt x="82" y="287"/>
                        <a:pt x="82" y="287"/>
                        <a:pt x="80" y="287"/>
                      </a:cubicBezTo>
                      <a:cubicBezTo>
                        <a:pt x="79" y="287"/>
                        <a:pt x="78" y="289"/>
                        <a:pt x="77" y="289"/>
                      </a:cubicBezTo>
                      <a:cubicBezTo>
                        <a:pt x="72" y="289"/>
                        <a:pt x="72" y="286"/>
                        <a:pt x="69" y="285"/>
                      </a:cubicBezTo>
                      <a:cubicBezTo>
                        <a:pt x="55" y="281"/>
                        <a:pt x="42" y="267"/>
                        <a:pt x="37" y="252"/>
                      </a:cubicBezTo>
                      <a:cubicBezTo>
                        <a:pt x="33" y="239"/>
                        <a:pt x="33" y="230"/>
                        <a:pt x="28" y="219"/>
                      </a:cubicBezTo>
                      <a:cubicBezTo>
                        <a:pt x="24" y="213"/>
                        <a:pt x="21" y="197"/>
                        <a:pt x="14" y="197"/>
                      </a:cubicBezTo>
                      <a:cubicBezTo>
                        <a:pt x="9" y="197"/>
                        <a:pt x="12" y="199"/>
                        <a:pt x="8" y="197"/>
                      </a:cubicBezTo>
                      <a:cubicBezTo>
                        <a:pt x="7" y="197"/>
                        <a:pt x="8" y="195"/>
                        <a:pt x="8" y="194"/>
                      </a:cubicBezTo>
                      <a:cubicBezTo>
                        <a:pt x="8" y="188"/>
                        <a:pt x="9" y="183"/>
                        <a:pt x="10" y="177"/>
                      </a:cubicBezTo>
                      <a:cubicBezTo>
                        <a:pt x="11" y="177"/>
                        <a:pt x="11" y="177"/>
                        <a:pt x="11" y="177"/>
                      </a:cubicBezTo>
                      <a:lnTo>
                        <a:pt x="13" y="17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37" name="Freeform 139">
                  <a:extLst>
                    <a:ext uri="{FF2B5EF4-FFF2-40B4-BE49-F238E27FC236}">
                      <a16:creationId xmlns:a16="http://schemas.microsoft.com/office/drawing/2014/main" id="{476D9372-27AD-4E43-B8E5-3FE021BA9E71}"/>
                    </a:ext>
                  </a:extLst>
                </p:cNvPr>
                <p:cNvSpPr>
                  <a:spLocks/>
                </p:cNvSpPr>
                <p:nvPr/>
              </p:nvSpPr>
              <p:spPr bwMode="auto">
                <a:xfrm>
                  <a:off x="10022771" y="-3481963"/>
                  <a:ext cx="68263" cy="65088"/>
                </a:xfrm>
                <a:custGeom>
                  <a:avLst/>
                  <a:gdLst>
                    <a:gd name="T0" fmla="*/ 12 w 21"/>
                    <a:gd name="T1" fmla="*/ 17 h 20"/>
                    <a:gd name="T2" fmla="*/ 9 w 21"/>
                    <a:gd name="T3" fmla="*/ 11 h 20"/>
                    <a:gd name="T4" fmla="*/ 0 w 21"/>
                    <a:gd name="T5" fmla="*/ 6 h 20"/>
                    <a:gd name="T6" fmla="*/ 10 w 21"/>
                    <a:gd name="T7" fmla="*/ 0 h 20"/>
                    <a:gd name="T8" fmla="*/ 21 w 21"/>
                    <a:gd name="T9" fmla="*/ 15 h 20"/>
                    <a:gd name="T10" fmla="*/ 21 w 21"/>
                    <a:gd name="T11" fmla="*/ 20 h 20"/>
                    <a:gd name="T12" fmla="*/ 18 w 21"/>
                    <a:gd name="T13" fmla="*/ 20 h 20"/>
                    <a:gd name="T14" fmla="*/ 12 w 21"/>
                    <a:gd name="T15" fmla="*/ 17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0">
                      <a:moveTo>
                        <a:pt x="12" y="17"/>
                      </a:moveTo>
                      <a:cubicBezTo>
                        <a:pt x="11" y="17"/>
                        <a:pt x="10" y="12"/>
                        <a:pt x="9" y="11"/>
                      </a:cubicBezTo>
                      <a:cubicBezTo>
                        <a:pt x="7" y="7"/>
                        <a:pt x="0" y="9"/>
                        <a:pt x="0" y="6"/>
                      </a:cubicBezTo>
                      <a:cubicBezTo>
                        <a:pt x="0" y="3"/>
                        <a:pt x="6" y="0"/>
                        <a:pt x="10" y="0"/>
                      </a:cubicBezTo>
                      <a:cubicBezTo>
                        <a:pt x="12" y="7"/>
                        <a:pt x="14" y="15"/>
                        <a:pt x="21" y="15"/>
                      </a:cubicBezTo>
                      <a:cubicBezTo>
                        <a:pt x="21" y="16"/>
                        <a:pt x="21" y="18"/>
                        <a:pt x="21" y="20"/>
                      </a:cubicBezTo>
                      <a:cubicBezTo>
                        <a:pt x="20" y="20"/>
                        <a:pt x="19" y="20"/>
                        <a:pt x="18" y="20"/>
                      </a:cubicBezTo>
                      <a:cubicBezTo>
                        <a:pt x="15" y="20"/>
                        <a:pt x="14" y="17"/>
                        <a:pt x="12" y="1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38" name="Freeform 140">
                  <a:extLst>
                    <a:ext uri="{FF2B5EF4-FFF2-40B4-BE49-F238E27FC236}">
                      <a16:creationId xmlns:a16="http://schemas.microsoft.com/office/drawing/2014/main" id="{6E80DD8D-5981-4624-9773-7405FDA5A7F1}"/>
                    </a:ext>
                  </a:extLst>
                </p:cNvPr>
                <p:cNvSpPr>
                  <a:spLocks/>
                </p:cNvSpPr>
                <p:nvPr/>
              </p:nvSpPr>
              <p:spPr bwMode="auto">
                <a:xfrm>
                  <a:off x="10125959" y="-3434338"/>
                  <a:ext cx="30163" cy="23813"/>
                </a:xfrm>
                <a:custGeom>
                  <a:avLst/>
                  <a:gdLst>
                    <a:gd name="T0" fmla="*/ 1 w 9"/>
                    <a:gd name="T1" fmla="*/ 0 h 7"/>
                    <a:gd name="T2" fmla="*/ 5 w 9"/>
                    <a:gd name="T3" fmla="*/ 0 h 7"/>
                    <a:gd name="T4" fmla="*/ 9 w 9"/>
                    <a:gd name="T5" fmla="*/ 2 h 7"/>
                    <a:gd name="T6" fmla="*/ 4 w 9"/>
                    <a:gd name="T7" fmla="*/ 7 h 7"/>
                    <a:gd name="T8" fmla="*/ 1 w 9"/>
                    <a:gd name="T9" fmla="*/ 2 h 7"/>
                    <a:gd name="T10" fmla="*/ 1 w 9"/>
                    <a:gd name="T11" fmla="*/ 0 h 7"/>
                  </a:gdLst>
                  <a:ahLst/>
                  <a:cxnLst>
                    <a:cxn ang="0">
                      <a:pos x="T0" y="T1"/>
                    </a:cxn>
                    <a:cxn ang="0">
                      <a:pos x="T2" y="T3"/>
                    </a:cxn>
                    <a:cxn ang="0">
                      <a:pos x="T4" y="T5"/>
                    </a:cxn>
                    <a:cxn ang="0">
                      <a:pos x="T6" y="T7"/>
                    </a:cxn>
                    <a:cxn ang="0">
                      <a:pos x="T8" y="T9"/>
                    </a:cxn>
                    <a:cxn ang="0">
                      <a:pos x="T10" y="T11"/>
                    </a:cxn>
                  </a:cxnLst>
                  <a:rect l="0" t="0" r="r" b="b"/>
                  <a:pathLst>
                    <a:path w="9" h="7">
                      <a:moveTo>
                        <a:pt x="1" y="0"/>
                      </a:moveTo>
                      <a:cubicBezTo>
                        <a:pt x="2" y="0"/>
                        <a:pt x="4" y="0"/>
                        <a:pt x="5" y="0"/>
                      </a:cubicBezTo>
                      <a:cubicBezTo>
                        <a:pt x="6" y="0"/>
                        <a:pt x="8" y="1"/>
                        <a:pt x="9" y="2"/>
                      </a:cubicBezTo>
                      <a:cubicBezTo>
                        <a:pt x="9" y="5"/>
                        <a:pt x="7" y="7"/>
                        <a:pt x="4" y="7"/>
                      </a:cubicBezTo>
                      <a:cubicBezTo>
                        <a:pt x="1" y="7"/>
                        <a:pt x="1" y="4"/>
                        <a:pt x="1" y="2"/>
                      </a:cubicBezTo>
                      <a:cubicBezTo>
                        <a:pt x="1" y="1"/>
                        <a:pt x="0" y="0"/>
                        <a:pt x="1"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39" name="Freeform 141">
                  <a:extLst>
                    <a:ext uri="{FF2B5EF4-FFF2-40B4-BE49-F238E27FC236}">
                      <a16:creationId xmlns:a16="http://schemas.microsoft.com/office/drawing/2014/main" id="{995DB845-0149-4E03-BB1C-FF746C4471CB}"/>
                    </a:ext>
                  </a:extLst>
                </p:cNvPr>
                <p:cNvSpPr>
                  <a:spLocks/>
                </p:cNvSpPr>
                <p:nvPr/>
              </p:nvSpPr>
              <p:spPr bwMode="auto">
                <a:xfrm>
                  <a:off x="9754481" y="-3499426"/>
                  <a:ext cx="26988" cy="39688"/>
                </a:xfrm>
                <a:custGeom>
                  <a:avLst/>
                  <a:gdLst>
                    <a:gd name="T0" fmla="*/ 2 w 8"/>
                    <a:gd name="T1" fmla="*/ 0 h 12"/>
                    <a:gd name="T2" fmla="*/ 8 w 8"/>
                    <a:gd name="T3" fmla="*/ 12 h 12"/>
                    <a:gd name="T4" fmla="*/ 0 w 8"/>
                    <a:gd name="T5" fmla="*/ 2 h 12"/>
                    <a:gd name="T6" fmla="*/ 0 w 8"/>
                    <a:gd name="T7" fmla="*/ 0 h 12"/>
                    <a:gd name="T8" fmla="*/ 4 w 8"/>
                    <a:gd name="T9" fmla="*/ 0 h 12"/>
                    <a:gd name="T10" fmla="*/ 4 w 8"/>
                    <a:gd name="T11" fmla="*/ 2 h 12"/>
                    <a:gd name="T12" fmla="*/ 2 w 8"/>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2" y="0"/>
                      </a:moveTo>
                      <a:cubicBezTo>
                        <a:pt x="5" y="4"/>
                        <a:pt x="8" y="7"/>
                        <a:pt x="8" y="12"/>
                      </a:cubicBezTo>
                      <a:cubicBezTo>
                        <a:pt x="6" y="12"/>
                        <a:pt x="0" y="5"/>
                        <a:pt x="0" y="2"/>
                      </a:cubicBezTo>
                      <a:cubicBezTo>
                        <a:pt x="0" y="1"/>
                        <a:pt x="0" y="0"/>
                        <a:pt x="0" y="0"/>
                      </a:cubicBezTo>
                      <a:cubicBezTo>
                        <a:pt x="4" y="0"/>
                        <a:pt x="4" y="0"/>
                        <a:pt x="4" y="0"/>
                      </a:cubicBezTo>
                      <a:cubicBezTo>
                        <a:pt x="4" y="0"/>
                        <a:pt x="4" y="2"/>
                        <a:pt x="4" y="2"/>
                      </a:cubicBezTo>
                      <a:lnTo>
                        <a:pt x="2"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40" name="Freeform 142">
                  <a:extLst>
                    <a:ext uri="{FF2B5EF4-FFF2-40B4-BE49-F238E27FC236}">
                      <a16:creationId xmlns:a16="http://schemas.microsoft.com/office/drawing/2014/main" id="{CBAE797C-AF10-4DB3-8536-CA2F4FBC04B0}"/>
                    </a:ext>
                  </a:extLst>
                </p:cNvPr>
                <p:cNvSpPr>
                  <a:spLocks/>
                </p:cNvSpPr>
                <p:nvPr/>
              </p:nvSpPr>
              <p:spPr bwMode="auto">
                <a:xfrm>
                  <a:off x="9703681" y="-3589914"/>
                  <a:ext cx="38100" cy="34925"/>
                </a:xfrm>
                <a:custGeom>
                  <a:avLst/>
                  <a:gdLst>
                    <a:gd name="T0" fmla="*/ 2 w 12"/>
                    <a:gd name="T1" fmla="*/ 0 h 11"/>
                    <a:gd name="T2" fmla="*/ 8 w 12"/>
                    <a:gd name="T3" fmla="*/ 11 h 11"/>
                    <a:gd name="T4" fmla="*/ 0 w 12"/>
                    <a:gd name="T5" fmla="*/ 1 h 11"/>
                    <a:gd name="T6" fmla="*/ 0 w 12"/>
                    <a:gd name="T7" fmla="*/ 1 h 11"/>
                    <a:gd name="T8" fmla="*/ 2 w 12"/>
                    <a:gd name="T9" fmla="*/ 0 h 11"/>
                  </a:gdLst>
                  <a:ahLst/>
                  <a:cxnLst>
                    <a:cxn ang="0">
                      <a:pos x="T0" y="T1"/>
                    </a:cxn>
                    <a:cxn ang="0">
                      <a:pos x="T2" y="T3"/>
                    </a:cxn>
                    <a:cxn ang="0">
                      <a:pos x="T4" y="T5"/>
                    </a:cxn>
                    <a:cxn ang="0">
                      <a:pos x="T6" y="T7"/>
                    </a:cxn>
                    <a:cxn ang="0">
                      <a:pos x="T8" y="T9"/>
                    </a:cxn>
                  </a:cxnLst>
                  <a:rect l="0" t="0" r="r" b="b"/>
                  <a:pathLst>
                    <a:path w="12" h="11">
                      <a:moveTo>
                        <a:pt x="2" y="0"/>
                      </a:moveTo>
                      <a:cubicBezTo>
                        <a:pt x="5" y="2"/>
                        <a:pt x="12" y="11"/>
                        <a:pt x="8" y="11"/>
                      </a:cubicBezTo>
                      <a:cubicBezTo>
                        <a:pt x="6" y="11"/>
                        <a:pt x="1" y="4"/>
                        <a:pt x="0" y="1"/>
                      </a:cubicBezTo>
                      <a:cubicBezTo>
                        <a:pt x="0" y="1"/>
                        <a:pt x="0" y="1"/>
                        <a:pt x="0" y="1"/>
                      </a:cubicBezTo>
                      <a:lnTo>
                        <a:pt x="2"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41" name="Freeform 143">
                  <a:extLst>
                    <a:ext uri="{FF2B5EF4-FFF2-40B4-BE49-F238E27FC236}">
                      <a16:creationId xmlns:a16="http://schemas.microsoft.com/office/drawing/2014/main" id="{B84660B6-8CBC-4803-855E-6053CDBAFA29}"/>
                    </a:ext>
                  </a:extLst>
                </p:cNvPr>
                <p:cNvSpPr>
                  <a:spLocks/>
                </p:cNvSpPr>
                <p:nvPr/>
              </p:nvSpPr>
              <p:spPr bwMode="auto">
                <a:xfrm>
                  <a:off x="11045130" y="-5025024"/>
                  <a:ext cx="98426" cy="123826"/>
                </a:xfrm>
                <a:custGeom>
                  <a:avLst/>
                  <a:gdLst>
                    <a:gd name="T0" fmla="*/ 11 w 30"/>
                    <a:gd name="T1" fmla="*/ 22 h 38"/>
                    <a:gd name="T2" fmla="*/ 13 w 30"/>
                    <a:gd name="T3" fmla="*/ 16 h 38"/>
                    <a:gd name="T4" fmla="*/ 10 w 30"/>
                    <a:gd name="T5" fmla="*/ 10 h 38"/>
                    <a:gd name="T6" fmla="*/ 10 w 30"/>
                    <a:gd name="T7" fmla="*/ 14 h 38"/>
                    <a:gd name="T8" fmla="*/ 4 w 30"/>
                    <a:gd name="T9" fmla="*/ 16 h 38"/>
                    <a:gd name="T10" fmla="*/ 0 w 30"/>
                    <a:gd name="T11" fmla="*/ 11 h 38"/>
                    <a:gd name="T12" fmla="*/ 14 w 30"/>
                    <a:gd name="T13" fmla="*/ 0 h 38"/>
                    <a:gd name="T14" fmla="*/ 25 w 30"/>
                    <a:gd name="T15" fmla="*/ 3 h 38"/>
                    <a:gd name="T16" fmla="*/ 26 w 30"/>
                    <a:gd name="T17" fmla="*/ 8 h 38"/>
                    <a:gd name="T18" fmla="*/ 30 w 30"/>
                    <a:gd name="T19" fmla="*/ 12 h 38"/>
                    <a:gd name="T20" fmla="*/ 30 w 30"/>
                    <a:gd name="T21" fmla="*/ 16 h 38"/>
                    <a:gd name="T22" fmla="*/ 26 w 30"/>
                    <a:gd name="T23" fmla="*/ 16 h 38"/>
                    <a:gd name="T24" fmla="*/ 15 w 30"/>
                    <a:gd name="T25" fmla="*/ 38 h 38"/>
                    <a:gd name="T26" fmla="*/ 13 w 30"/>
                    <a:gd name="T27" fmla="*/ 34 h 38"/>
                    <a:gd name="T28" fmla="*/ 13 w 30"/>
                    <a:gd name="T29" fmla="*/ 37 h 38"/>
                    <a:gd name="T30" fmla="*/ 7 w 30"/>
                    <a:gd name="T31" fmla="*/ 30 h 38"/>
                    <a:gd name="T32" fmla="*/ 11 w 30"/>
                    <a:gd name="T33"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38">
                      <a:moveTo>
                        <a:pt x="11" y="22"/>
                      </a:moveTo>
                      <a:cubicBezTo>
                        <a:pt x="13" y="16"/>
                        <a:pt x="13" y="16"/>
                        <a:pt x="13" y="16"/>
                      </a:cubicBezTo>
                      <a:cubicBezTo>
                        <a:pt x="10" y="15"/>
                        <a:pt x="10" y="12"/>
                        <a:pt x="10" y="10"/>
                      </a:cubicBezTo>
                      <a:cubicBezTo>
                        <a:pt x="10" y="12"/>
                        <a:pt x="9" y="13"/>
                        <a:pt x="10" y="14"/>
                      </a:cubicBezTo>
                      <a:cubicBezTo>
                        <a:pt x="7" y="14"/>
                        <a:pt x="6" y="16"/>
                        <a:pt x="4" y="16"/>
                      </a:cubicBezTo>
                      <a:cubicBezTo>
                        <a:pt x="2" y="16"/>
                        <a:pt x="0" y="13"/>
                        <a:pt x="0" y="11"/>
                      </a:cubicBezTo>
                      <a:cubicBezTo>
                        <a:pt x="0" y="8"/>
                        <a:pt x="12" y="0"/>
                        <a:pt x="14" y="0"/>
                      </a:cubicBezTo>
                      <a:cubicBezTo>
                        <a:pt x="17" y="0"/>
                        <a:pt x="20" y="3"/>
                        <a:pt x="25" y="3"/>
                      </a:cubicBezTo>
                      <a:cubicBezTo>
                        <a:pt x="25" y="5"/>
                        <a:pt x="24" y="8"/>
                        <a:pt x="26" y="8"/>
                      </a:cubicBezTo>
                      <a:cubicBezTo>
                        <a:pt x="30" y="12"/>
                        <a:pt x="30" y="12"/>
                        <a:pt x="30" y="12"/>
                      </a:cubicBezTo>
                      <a:cubicBezTo>
                        <a:pt x="30" y="13"/>
                        <a:pt x="29" y="15"/>
                        <a:pt x="30" y="16"/>
                      </a:cubicBezTo>
                      <a:cubicBezTo>
                        <a:pt x="29" y="16"/>
                        <a:pt x="27" y="17"/>
                        <a:pt x="26" y="16"/>
                      </a:cubicBezTo>
                      <a:cubicBezTo>
                        <a:pt x="24" y="24"/>
                        <a:pt x="21" y="38"/>
                        <a:pt x="15" y="38"/>
                      </a:cubicBezTo>
                      <a:cubicBezTo>
                        <a:pt x="13" y="38"/>
                        <a:pt x="13" y="35"/>
                        <a:pt x="13" y="34"/>
                      </a:cubicBezTo>
                      <a:cubicBezTo>
                        <a:pt x="13" y="37"/>
                        <a:pt x="13" y="37"/>
                        <a:pt x="13" y="37"/>
                      </a:cubicBezTo>
                      <a:cubicBezTo>
                        <a:pt x="10" y="37"/>
                        <a:pt x="7" y="31"/>
                        <a:pt x="7" y="30"/>
                      </a:cubicBezTo>
                      <a:cubicBezTo>
                        <a:pt x="7" y="29"/>
                        <a:pt x="11" y="22"/>
                        <a:pt x="11" y="2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42" name="Freeform 144">
                  <a:extLst>
                    <a:ext uri="{FF2B5EF4-FFF2-40B4-BE49-F238E27FC236}">
                      <a16:creationId xmlns:a16="http://schemas.microsoft.com/office/drawing/2014/main" id="{E86FD9AA-5A36-4308-BCE7-32E55DF88BDD}"/>
                    </a:ext>
                  </a:extLst>
                </p:cNvPr>
                <p:cNvSpPr>
                  <a:spLocks/>
                </p:cNvSpPr>
                <p:nvPr/>
              </p:nvSpPr>
              <p:spPr bwMode="auto">
                <a:xfrm>
                  <a:off x="11159431" y="-5053600"/>
                  <a:ext cx="111126" cy="77788"/>
                </a:xfrm>
                <a:custGeom>
                  <a:avLst/>
                  <a:gdLst>
                    <a:gd name="T0" fmla="*/ 24 w 34"/>
                    <a:gd name="T1" fmla="*/ 16 h 24"/>
                    <a:gd name="T2" fmla="*/ 17 w 34"/>
                    <a:gd name="T3" fmla="*/ 12 h 24"/>
                    <a:gd name="T4" fmla="*/ 6 w 34"/>
                    <a:gd name="T5" fmla="*/ 24 h 24"/>
                    <a:gd name="T6" fmla="*/ 3 w 34"/>
                    <a:gd name="T7" fmla="*/ 17 h 24"/>
                    <a:gd name="T8" fmla="*/ 0 w 34"/>
                    <a:gd name="T9" fmla="*/ 12 h 24"/>
                    <a:gd name="T10" fmla="*/ 8 w 34"/>
                    <a:gd name="T11" fmla="*/ 5 h 24"/>
                    <a:gd name="T12" fmla="*/ 24 w 34"/>
                    <a:gd name="T13" fmla="*/ 0 h 24"/>
                    <a:gd name="T14" fmla="*/ 24 w 34"/>
                    <a:gd name="T15" fmla="*/ 16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24">
                      <a:moveTo>
                        <a:pt x="24" y="16"/>
                      </a:moveTo>
                      <a:cubicBezTo>
                        <a:pt x="20" y="16"/>
                        <a:pt x="18" y="13"/>
                        <a:pt x="17" y="12"/>
                      </a:cubicBezTo>
                      <a:cubicBezTo>
                        <a:pt x="13" y="16"/>
                        <a:pt x="12" y="24"/>
                        <a:pt x="6" y="24"/>
                      </a:cubicBezTo>
                      <a:cubicBezTo>
                        <a:pt x="4" y="24"/>
                        <a:pt x="3" y="19"/>
                        <a:pt x="3" y="17"/>
                      </a:cubicBezTo>
                      <a:cubicBezTo>
                        <a:pt x="1" y="15"/>
                        <a:pt x="0" y="14"/>
                        <a:pt x="0" y="12"/>
                      </a:cubicBezTo>
                      <a:cubicBezTo>
                        <a:pt x="0" y="12"/>
                        <a:pt x="8" y="6"/>
                        <a:pt x="8" y="5"/>
                      </a:cubicBezTo>
                      <a:cubicBezTo>
                        <a:pt x="16" y="7"/>
                        <a:pt x="17" y="0"/>
                        <a:pt x="24" y="0"/>
                      </a:cubicBezTo>
                      <a:cubicBezTo>
                        <a:pt x="34" y="0"/>
                        <a:pt x="28" y="16"/>
                        <a:pt x="24" y="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43" name="Freeform 145">
                  <a:extLst>
                    <a:ext uri="{FF2B5EF4-FFF2-40B4-BE49-F238E27FC236}">
                      <a16:creationId xmlns:a16="http://schemas.microsoft.com/office/drawing/2014/main" id="{159AD23D-ECA3-4DFE-BEEB-DB3A97454AD4}"/>
                    </a:ext>
                  </a:extLst>
                </p:cNvPr>
                <p:cNvSpPr>
                  <a:spLocks/>
                </p:cNvSpPr>
                <p:nvPr/>
              </p:nvSpPr>
              <p:spPr bwMode="auto">
                <a:xfrm>
                  <a:off x="11097518" y="-5393327"/>
                  <a:ext cx="469904" cy="384178"/>
                </a:xfrm>
                <a:custGeom>
                  <a:avLst/>
                  <a:gdLst>
                    <a:gd name="T0" fmla="*/ 57 w 144"/>
                    <a:gd name="T1" fmla="*/ 113 h 118"/>
                    <a:gd name="T2" fmla="*/ 57 w 144"/>
                    <a:gd name="T3" fmla="*/ 110 h 118"/>
                    <a:gd name="T4" fmla="*/ 58 w 144"/>
                    <a:gd name="T5" fmla="*/ 102 h 118"/>
                    <a:gd name="T6" fmla="*/ 45 w 144"/>
                    <a:gd name="T7" fmla="*/ 98 h 118"/>
                    <a:gd name="T8" fmla="*/ 40 w 144"/>
                    <a:gd name="T9" fmla="*/ 102 h 118"/>
                    <a:gd name="T10" fmla="*/ 30 w 144"/>
                    <a:gd name="T11" fmla="*/ 103 h 118"/>
                    <a:gd name="T12" fmla="*/ 7 w 144"/>
                    <a:gd name="T13" fmla="*/ 109 h 118"/>
                    <a:gd name="T14" fmla="*/ 0 w 144"/>
                    <a:gd name="T15" fmla="*/ 107 h 118"/>
                    <a:gd name="T16" fmla="*/ 6 w 144"/>
                    <a:gd name="T17" fmla="*/ 104 h 118"/>
                    <a:gd name="T18" fmla="*/ 31 w 144"/>
                    <a:gd name="T19" fmla="*/ 87 h 118"/>
                    <a:gd name="T20" fmla="*/ 59 w 144"/>
                    <a:gd name="T21" fmla="*/ 87 h 118"/>
                    <a:gd name="T22" fmla="*/ 74 w 144"/>
                    <a:gd name="T23" fmla="*/ 73 h 118"/>
                    <a:gd name="T24" fmla="*/ 82 w 144"/>
                    <a:gd name="T25" fmla="*/ 61 h 118"/>
                    <a:gd name="T26" fmla="*/ 79 w 144"/>
                    <a:gd name="T27" fmla="*/ 66 h 118"/>
                    <a:gd name="T28" fmla="*/ 82 w 144"/>
                    <a:gd name="T29" fmla="*/ 69 h 118"/>
                    <a:gd name="T30" fmla="*/ 95 w 144"/>
                    <a:gd name="T31" fmla="*/ 62 h 118"/>
                    <a:gd name="T32" fmla="*/ 120 w 144"/>
                    <a:gd name="T33" fmla="*/ 26 h 118"/>
                    <a:gd name="T34" fmla="*/ 118 w 144"/>
                    <a:gd name="T35" fmla="*/ 20 h 118"/>
                    <a:gd name="T36" fmla="*/ 128 w 144"/>
                    <a:gd name="T37" fmla="*/ 4 h 118"/>
                    <a:gd name="T38" fmla="*/ 134 w 144"/>
                    <a:gd name="T39" fmla="*/ 5 h 118"/>
                    <a:gd name="T40" fmla="*/ 133 w 144"/>
                    <a:gd name="T41" fmla="*/ 5 h 118"/>
                    <a:gd name="T42" fmla="*/ 132 w 144"/>
                    <a:gd name="T43" fmla="*/ 0 h 118"/>
                    <a:gd name="T44" fmla="*/ 137 w 144"/>
                    <a:gd name="T45" fmla="*/ 3 h 118"/>
                    <a:gd name="T46" fmla="*/ 138 w 144"/>
                    <a:gd name="T47" fmla="*/ 12 h 118"/>
                    <a:gd name="T48" fmla="*/ 144 w 144"/>
                    <a:gd name="T49" fmla="*/ 28 h 118"/>
                    <a:gd name="T50" fmla="*/ 138 w 144"/>
                    <a:gd name="T51" fmla="*/ 42 h 118"/>
                    <a:gd name="T52" fmla="*/ 138 w 144"/>
                    <a:gd name="T53" fmla="*/ 44 h 118"/>
                    <a:gd name="T54" fmla="*/ 134 w 144"/>
                    <a:gd name="T55" fmla="*/ 45 h 118"/>
                    <a:gd name="T56" fmla="*/ 131 w 144"/>
                    <a:gd name="T57" fmla="*/ 65 h 118"/>
                    <a:gd name="T58" fmla="*/ 126 w 144"/>
                    <a:gd name="T59" fmla="*/ 78 h 118"/>
                    <a:gd name="T60" fmla="*/ 128 w 144"/>
                    <a:gd name="T61" fmla="*/ 87 h 118"/>
                    <a:gd name="T62" fmla="*/ 117 w 144"/>
                    <a:gd name="T63" fmla="*/ 96 h 118"/>
                    <a:gd name="T64" fmla="*/ 118 w 144"/>
                    <a:gd name="T65" fmla="*/ 88 h 118"/>
                    <a:gd name="T66" fmla="*/ 106 w 144"/>
                    <a:gd name="T67" fmla="*/ 99 h 118"/>
                    <a:gd name="T68" fmla="*/ 103 w 144"/>
                    <a:gd name="T69" fmla="*/ 97 h 118"/>
                    <a:gd name="T70" fmla="*/ 99 w 144"/>
                    <a:gd name="T71" fmla="*/ 97 h 118"/>
                    <a:gd name="T72" fmla="*/ 90 w 144"/>
                    <a:gd name="T73" fmla="*/ 102 h 118"/>
                    <a:gd name="T74" fmla="*/ 77 w 144"/>
                    <a:gd name="T75" fmla="*/ 95 h 118"/>
                    <a:gd name="T76" fmla="*/ 74 w 144"/>
                    <a:gd name="T77" fmla="*/ 98 h 118"/>
                    <a:gd name="T78" fmla="*/ 78 w 144"/>
                    <a:gd name="T79" fmla="*/ 106 h 118"/>
                    <a:gd name="T80" fmla="*/ 74 w 144"/>
                    <a:gd name="T81" fmla="*/ 106 h 118"/>
                    <a:gd name="T82" fmla="*/ 63 w 144"/>
                    <a:gd name="T83" fmla="*/ 118 h 118"/>
                    <a:gd name="T84" fmla="*/ 57 w 144"/>
                    <a:gd name="T85" fmla="*/ 11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4" h="118">
                      <a:moveTo>
                        <a:pt x="57" y="113"/>
                      </a:moveTo>
                      <a:cubicBezTo>
                        <a:pt x="55" y="113"/>
                        <a:pt x="57" y="111"/>
                        <a:pt x="57" y="110"/>
                      </a:cubicBezTo>
                      <a:cubicBezTo>
                        <a:pt x="57" y="107"/>
                        <a:pt x="58" y="104"/>
                        <a:pt x="58" y="102"/>
                      </a:cubicBezTo>
                      <a:cubicBezTo>
                        <a:pt x="53" y="101"/>
                        <a:pt x="50" y="98"/>
                        <a:pt x="45" y="98"/>
                      </a:cubicBezTo>
                      <a:cubicBezTo>
                        <a:pt x="42" y="98"/>
                        <a:pt x="41" y="101"/>
                        <a:pt x="40" y="102"/>
                      </a:cubicBezTo>
                      <a:cubicBezTo>
                        <a:pt x="36" y="103"/>
                        <a:pt x="34" y="101"/>
                        <a:pt x="30" y="103"/>
                      </a:cubicBezTo>
                      <a:cubicBezTo>
                        <a:pt x="24" y="106"/>
                        <a:pt x="16" y="109"/>
                        <a:pt x="7" y="109"/>
                      </a:cubicBezTo>
                      <a:cubicBezTo>
                        <a:pt x="4" y="109"/>
                        <a:pt x="0" y="109"/>
                        <a:pt x="0" y="107"/>
                      </a:cubicBezTo>
                      <a:cubicBezTo>
                        <a:pt x="0" y="106"/>
                        <a:pt x="4" y="105"/>
                        <a:pt x="6" y="104"/>
                      </a:cubicBezTo>
                      <a:cubicBezTo>
                        <a:pt x="16" y="98"/>
                        <a:pt x="20" y="87"/>
                        <a:pt x="31" y="87"/>
                      </a:cubicBezTo>
                      <a:cubicBezTo>
                        <a:pt x="45" y="87"/>
                        <a:pt x="49" y="87"/>
                        <a:pt x="59" y="87"/>
                      </a:cubicBezTo>
                      <a:cubicBezTo>
                        <a:pt x="67" y="87"/>
                        <a:pt x="70" y="73"/>
                        <a:pt x="74" y="73"/>
                      </a:cubicBezTo>
                      <a:cubicBezTo>
                        <a:pt x="74" y="73"/>
                        <a:pt x="80" y="62"/>
                        <a:pt x="82" y="61"/>
                      </a:cubicBezTo>
                      <a:cubicBezTo>
                        <a:pt x="80" y="63"/>
                        <a:pt x="79" y="65"/>
                        <a:pt x="79" y="66"/>
                      </a:cubicBezTo>
                      <a:cubicBezTo>
                        <a:pt x="79" y="67"/>
                        <a:pt x="81" y="69"/>
                        <a:pt x="82" y="69"/>
                      </a:cubicBezTo>
                      <a:cubicBezTo>
                        <a:pt x="88" y="69"/>
                        <a:pt x="89" y="64"/>
                        <a:pt x="95" y="62"/>
                      </a:cubicBezTo>
                      <a:cubicBezTo>
                        <a:pt x="104" y="59"/>
                        <a:pt x="120" y="40"/>
                        <a:pt x="120" y="26"/>
                      </a:cubicBezTo>
                      <a:cubicBezTo>
                        <a:pt x="120" y="23"/>
                        <a:pt x="118" y="23"/>
                        <a:pt x="118" y="20"/>
                      </a:cubicBezTo>
                      <a:cubicBezTo>
                        <a:pt x="118" y="15"/>
                        <a:pt x="122" y="4"/>
                        <a:pt x="128" y="4"/>
                      </a:cubicBezTo>
                      <a:cubicBezTo>
                        <a:pt x="129" y="4"/>
                        <a:pt x="129" y="9"/>
                        <a:pt x="134" y="5"/>
                      </a:cubicBezTo>
                      <a:cubicBezTo>
                        <a:pt x="134" y="5"/>
                        <a:pt x="133" y="5"/>
                        <a:pt x="133" y="5"/>
                      </a:cubicBezTo>
                      <a:cubicBezTo>
                        <a:pt x="131" y="5"/>
                        <a:pt x="130" y="0"/>
                        <a:pt x="132" y="0"/>
                      </a:cubicBezTo>
                      <a:cubicBezTo>
                        <a:pt x="135" y="0"/>
                        <a:pt x="137" y="1"/>
                        <a:pt x="137" y="3"/>
                      </a:cubicBezTo>
                      <a:cubicBezTo>
                        <a:pt x="138" y="6"/>
                        <a:pt x="138" y="9"/>
                        <a:pt x="138" y="12"/>
                      </a:cubicBezTo>
                      <a:cubicBezTo>
                        <a:pt x="138" y="18"/>
                        <a:pt x="144" y="21"/>
                        <a:pt x="144" y="28"/>
                      </a:cubicBezTo>
                      <a:cubicBezTo>
                        <a:pt x="144" y="35"/>
                        <a:pt x="138" y="36"/>
                        <a:pt x="138" y="42"/>
                      </a:cubicBezTo>
                      <a:cubicBezTo>
                        <a:pt x="138" y="42"/>
                        <a:pt x="138" y="43"/>
                        <a:pt x="138" y="44"/>
                      </a:cubicBezTo>
                      <a:cubicBezTo>
                        <a:pt x="137" y="46"/>
                        <a:pt x="135" y="45"/>
                        <a:pt x="134" y="45"/>
                      </a:cubicBezTo>
                      <a:cubicBezTo>
                        <a:pt x="129" y="46"/>
                        <a:pt x="131" y="60"/>
                        <a:pt x="131" y="65"/>
                      </a:cubicBezTo>
                      <a:cubicBezTo>
                        <a:pt x="131" y="69"/>
                        <a:pt x="126" y="72"/>
                        <a:pt x="126" y="78"/>
                      </a:cubicBezTo>
                      <a:cubicBezTo>
                        <a:pt x="126" y="82"/>
                        <a:pt x="127" y="84"/>
                        <a:pt x="128" y="87"/>
                      </a:cubicBezTo>
                      <a:cubicBezTo>
                        <a:pt x="123" y="89"/>
                        <a:pt x="123" y="94"/>
                        <a:pt x="117" y="96"/>
                      </a:cubicBezTo>
                      <a:cubicBezTo>
                        <a:pt x="115" y="92"/>
                        <a:pt x="117" y="92"/>
                        <a:pt x="118" y="88"/>
                      </a:cubicBezTo>
                      <a:cubicBezTo>
                        <a:pt x="111" y="93"/>
                        <a:pt x="107" y="93"/>
                        <a:pt x="106" y="99"/>
                      </a:cubicBezTo>
                      <a:cubicBezTo>
                        <a:pt x="105" y="99"/>
                        <a:pt x="103" y="98"/>
                        <a:pt x="103" y="97"/>
                      </a:cubicBezTo>
                      <a:cubicBezTo>
                        <a:pt x="99" y="97"/>
                        <a:pt x="99" y="97"/>
                        <a:pt x="99" y="97"/>
                      </a:cubicBezTo>
                      <a:cubicBezTo>
                        <a:pt x="96" y="100"/>
                        <a:pt x="93" y="102"/>
                        <a:pt x="90" y="102"/>
                      </a:cubicBezTo>
                      <a:cubicBezTo>
                        <a:pt x="80" y="102"/>
                        <a:pt x="81" y="95"/>
                        <a:pt x="77" y="95"/>
                      </a:cubicBezTo>
                      <a:cubicBezTo>
                        <a:pt x="75" y="95"/>
                        <a:pt x="74" y="97"/>
                        <a:pt x="74" y="98"/>
                      </a:cubicBezTo>
                      <a:cubicBezTo>
                        <a:pt x="74" y="100"/>
                        <a:pt x="78" y="106"/>
                        <a:pt x="78" y="106"/>
                      </a:cubicBezTo>
                      <a:cubicBezTo>
                        <a:pt x="77" y="106"/>
                        <a:pt x="75" y="106"/>
                        <a:pt x="74" y="106"/>
                      </a:cubicBezTo>
                      <a:cubicBezTo>
                        <a:pt x="71" y="106"/>
                        <a:pt x="65" y="113"/>
                        <a:pt x="63" y="118"/>
                      </a:cubicBezTo>
                      <a:cubicBezTo>
                        <a:pt x="59" y="117"/>
                        <a:pt x="60" y="113"/>
                        <a:pt x="57" y="11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44" name="Freeform 146">
                  <a:extLst>
                    <a:ext uri="{FF2B5EF4-FFF2-40B4-BE49-F238E27FC236}">
                      <a16:creationId xmlns:a16="http://schemas.microsoft.com/office/drawing/2014/main" id="{4FB4DD3A-47DF-4F0E-BBDC-0999045F9CA6}"/>
                    </a:ext>
                  </a:extLst>
                </p:cNvPr>
                <p:cNvSpPr>
                  <a:spLocks/>
                </p:cNvSpPr>
                <p:nvPr/>
              </p:nvSpPr>
              <p:spPr bwMode="auto">
                <a:xfrm>
                  <a:off x="11478521" y="-5601291"/>
                  <a:ext cx="238127" cy="201614"/>
                </a:xfrm>
                <a:custGeom>
                  <a:avLst/>
                  <a:gdLst>
                    <a:gd name="T0" fmla="*/ 10 w 73"/>
                    <a:gd name="T1" fmla="*/ 34 h 62"/>
                    <a:gd name="T2" fmla="*/ 15 w 73"/>
                    <a:gd name="T3" fmla="*/ 34 h 62"/>
                    <a:gd name="T4" fmla="*/ 26 w 73"/>
                    <a:gd name="T5" fmla="*/ 10 h 62"/>
                    <a:gd name="T6" fmla="*/ 23 w 73"/>
                    <a:gd name="T7" fmla="*/ 6 h 62"/>
                    <a:gd name="T8" fmla="*/ 26 w 73"/>
                    <a:gd name="T9" fmla="*/ 0 h 62"/>
                    <a:gd name="T10" fmla="*/ 61 w 73"/>
                    <a:gd name="T11" fmla="*/ 22 h 62"/>
                    <a:gd name="T12" fmla="*/ 71 w 73"/>
                    <a:gd name="T13" fmla="*/ 22 h 62"/>
                    <a:gd name="T14" fmla="*/ 68 w 73"/>
                    <a:gd name="T15" fmla="*/ 27 h 62"/>
                    <a:gd name="T16" fmla="*/ 73 w 73"/>
                    <a:gd name="T17" fmla="*/ 33 h 62"/>
                    <a:gd name="T18" fmla="*/ 59 w 73"/>
                    <a:gd name="T19" fmla="*/ 37 h 62"/>
                    <a:gd name="T20" fmla="*/ 43 w 73"/>
                    <a:gd name="T21" fmla="*/ 53 h 62"/>
                    <a:gd name="T22" fmla="*/ 24 w 73"/>
                    <a:gd name="T23" fmla="*/ 42 h 62"/>
                    <a:gd name="T24" fmla="*/ 21 w 73"/>
                    <a:gd name="T25" fmla="*/ 46 h 62"/>
                    <a:gd name="T26" fmla="*/ 7 w 73"/>
                    <a:gd name="T27" fmla="*/ 49 h 62"/>
                    <a:gd name="T28" fmla="*/ 16 w 73"/>
                    <a:gd name="T29" fmla="*/ 55 h 62"/>
                    <a:gd name="T30" fmla="*/ 5 w 73"/>
                    <a:gd name="T31" fmla="*/ 62 h 62"/>
                    <a:gd name="T32" fmla="*/ 2 w 73"/>
                    <a:gd name="T33" fmla="*/ 62 h 62"/>
                    <a:gd name="T34" fmla="*/ 2 w 73"/>
                    <a:gd name="T35" fmla="*/ 52 h 62"/>
                    <a:gd name="T36" fmla="*/ 0 w 73"/>
                    <a:gd name="T37" fmla="*/ 47 h 62"/>
                    <a:gd name="T38" fmla="*/ 8 w 73"/>
                    <a:gd name="T39" fmla="*/ 36 h 62"/>
                    <a:gd name="T40" fmla="*/ 8 w 73"/>
                    <a:gd name="T41" fmla="*/ 32 h 62"/>
                    <a:gd name="T42" fmla="*/ 11 w 73"/>
                    <a:gd name="T43" fmla="*/ 35 h 62"/>
                    <a:gd name="T44" fmla="*/ 10 w 73"/>
                    <a:gd name="T45" fmla="*/ 3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 h="62">
                      <a:moveTo>
                        <a:pt x="10" y="34"/>
                      </a:moveTo>
                      <a:cubicBezTo>
                        <a:pt x="12" y="34"/>
                        <a:pt x="13" y="34"/>
                        <a:pt x="15" y="34"/>
                      </a:cubicBezTo>
                      <a:cubicBezTo>
                        <a:pt x="22" y="34"/>
                        <a:pt x="26" y="16"/>
                        <a:pt x="26" y="10"/>
                      </a:cubicBezTo>
                      <a:cubicBezTo>
                        <a:pt x="26" y="8"/>
                        <a:pt x="23" y="8"/>
                        <a:pt x="23" y="6"/>
                      </a:cubicBezTo>
                      <a:cubicBezTo>
                        <a:pt x="23" y="3"/>
                        <a:pt x="25" y="1"/>
                        <a:pt x="26" y="0"/>
                      </a:cubicBezTo>
                      <a:cubicBezTo>
                        <a:pt x="38" y="8"/>
                        <a:pt x="44" y="22"/>
                        <a:pt x="61" y="22"/>
                      </a:cubicBezTo>
                      <a:cubicBezTo>
                        <a:pt x="65" y="22"/>
                        <a:pt x="68" y="20"/>
                        <a:pt x="71" y="22"/>
                      </a:cubicBezTo>
                      <a:cubicBezTo>
                        <a:pt x="70" y="24"/>
                        <a:pt x="68" y="25"/>
                        <a:pt x="68" y="27"/>
                      </a:cubicBezTo>
                      <a:cubicBezTo>
                        <a:pt x="68" y="30"/>
                        <a:pt x="72" y="32"/>
                        <a:pt x="73" y="33"/>
                      </a:cubicBezTo>
                      <a:cubicBezTo>
                        <a:pt x="69" y="36"/>
                        <a:pt x="66" y="37"/>
                        <a:pt x="59" y="37"/>
                      </a:cubicBezTo>
                      <a:cubicBezTo>
                        <a:pt x="50" y="37"/>
                        <a:pt x="47" y="47"/>
                        <a:pt x="43" y="53"/>
                      </a:cubicBezTo>
                      <a:cubicBezTo>
                        <a:pt x="36" y="48"/>
                        <a:pt x="31" y="47"/>
                        <a:pt x="24" y="42"/>
                      </a:cubicBezTo>
                      <a:cubicBezTo>
                        <a:pt x="22" y="43"/>
                        <a:pt x="21" y="45"/>
                        <a:pt x="21" y="46"/>
                      </a:cubicBezTo>
                      <a:cubicBezTo>
                        <a:pt x="15" y="46"/>
                        <a:pt x="7" y="41"/>
                        <a:pt x="7" y="49"/>
                      </a:cubicBezTo>
                      <a:cubicBezTo>
                        <a:pt x="7" y="54"/>
                        <a:pt x="14" y="54"/>
                        <a:pt x="16" y="55"/>
                      </a:cubicBezTo>
                      <a:cubicBezTo>
                        <a:pt x="12" y="60"/>
                        <a:pt x="8" y="59"/>
                        <a:pt x="5" y="62"/>
                      </a:cubicBezTo>
                      <a:cubicBezTo>
                        <a:pt x="2" y="62"/>
                        <a:pt x="2" y="62"/>
                        <a:pt x="2" y="62"/>
                      </a:cubicBezTo>
                      <a:cubicBezTo>
                        <a:pt x="2" y="59"/>
                        <a:pt x="2" y="53"/>
                        <a:pt x="2" y="52"/>
                      </a:cubicBezTo>
                      <a:cubicBezTo>
                        <a:pt x="2" y="50"/>
                        <a:pt x="0" y="49"/>
                        <a:pt x="0" y="47"/>
                      </a:cubicBezTo>
                      <a:cubicBezTo>
                        <a:pt x="0" y="42"/>
                        <a:pt x="7" y="39"/>
                        <a:pt x="8" y="36"/>
                      </a:cubicBezTo>
                      <a:cubicBezTo>
                        <a:pt x="8" y="32"/>
                        <a:pt x="8" y="32"/>
                        <a:pt x="8" y="32"/>
                      </a:cubicBezTo>
                      <a:cubicBezTo>
                        <a:pt x="9" y="33"/>
                        <a:pt x="10" y="34"/>
                        <a:pt x="11" y="35"/>
                      </a:cubicBezTo>
                      <a:lnTo>
                        <a:pt x="10" y="3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45" name="Freeform 147">
                  <a:extLst>
                    <a:ext uri="{FF2B5EF4-FFF2-40B4-BE49-F238E27FC236}">
                      <a16:creationId xmlns:a16="http://schemas.microsoft.com/office/drawing/2014/main" id="{1732F08B-DE51-4D9C-8BCA-30AF5E70D2BB}"/>
                    </a:ext>
                  </a:extLst>
                </p:cNvPr>
                <p:cNvSpPr>
                  <a:spLocks/>
                </p:cNvSpPr>
                <p:nvPr/>
              </p:nvSpPr>
              <p:spPr bwMode="auto">
                <a:xfrm>
                  <a:off x="11713473" y="-5552078"/>
                  <a:ext cx="39688" cy="38100"/>
                </a:xfrm>
                <a:custGeom>
                  <a:avLst/>
                  <a:gdLst>
                    <a:gd name="T0" fmla="*/ 10 w 12"/>
                    <a:gd name="T1" fmla="*/ 0 h 12"/>
                    <a:gd name="T2" fmla="*/ 12 w 12"/>
                    <a:gd name="T3" fmla="*/ 2 h 12"/>
                    <a:gd name="T4" fmla="*/ 1 w 12"/>
                    <a:gd name="T5" fmla="*/ 12 h 12"/>
                    <a:gd name="T6" fmla="*/ 1 w 12"/>
                    <a:gd name="T7" fmla="*/ 7 h 12"/>
                    <a:gd name="T8" fmla="*/ 11 w 12"/>
                    <a:gd name="T9" fmla="*/ 1 h 12"/>
                    <a:gd name="T10" fmla="*/ 10 w 12"/>
                    <a:gd name="T11" fmla="*/ 0 h 12"/>
                  </a:gdLst>
                  <a:ahLst/>
                  <a:cxnLst>
                    <a:cxn ang="0">
                      <a:pos x="T0" y="T1"/>
                    </a:cxn>
                    <a:cxn ang="0">
                      <a:pos x="T2" y="T3"/>
                    </a:cxn>
                    <a:cxn ang="0">
                      <a:pos x="T4" y="T5"/>
                    </a:cxn>
                    <a:cxn ang="0">
                      <a:pos x="T6" y="T7"/>
                    </a:cxn>
                    <a:cxn ang="0">
                      <a:pos x="T8" y="T9"/>
                    </a:cxn>
                    <a:cxn ang="0">
                      <a:pos x="T10" y="T11"/>
                    </a:cxn>
                  </a:cxnLst>
                  <a:rect l="0" t="0" r="r" b="b"/>
                  <a:pathLst>
                    <a:path w="12" h="12">
                      <a:moveTo>
                        <a:pt x="10" y="0"/>
                      </a:moveTo>
                      <a:cubicBezTo>
                        <a:pt x="12" y="2"/>
                        <a:pt x="12" y="2"/>
                        <a:pt x="12" y="2"/>
                      </a:cubicBezTo>
                      <a:cubicBezTo>
                        <a:pt x="10" y="5"/>
                        <a:pt x="5" y="12"/>
                        <a:pt x="1" y="12"/>
                      </a:cubicBezTo>
                      <a:cubicBezTo>
                        <a:pt x="0" y="12"/>
                        <a:pt x="0" y="9"/>
                        <a:pt x="1" y="7"/>
                      </a:cubicBezTo>
                      <a:cubicBezTo>
                        <a:pt x="3" y="5"/>
                        <a:pt x="8" y="1"/>
                        <a:pt x="11" y="1"/>
                      </a:cubicBezTo>
                      <a:lnTo>
                        <a:pt x="1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46" name="Freeform 148">
                  <a:extLst>
                    <a:ext uri="{FF2B5EF4-FFF2-40B4-BE49-F238E27FC236}">
                      <a16:creationId xmlns:a16="http://schemas.microsoft.com/office/drawing/2014/main" id="{6990E10C-3094-40E6-A068-11E692D9880D}"/>
                    </a:ext>
                  </a:extLst>
                </p:cNvPr>
                <p:cNvSpPr>
                  <a:spLocks/>
                </p:cNvSpPr>
                <p:nvPr/>
              </p:nvSpPr>
              <p:spPr bwMode="auto">
                <a:xfrm>
                  <a:off x="11794436" y="-5604466"/>
                  <a:ext cx="55563" cy="38100"/>
                </a:xfrm>
                <a:custGeom>
                  <a:avLst/>
                  <a:gdLst>
                    <a:gd name="T0" fmla="*/ 17 w 17"/>
                    <a:gd name="T1" fmla="*/ 3 h 12"/>
                    <a:gd name="T2" fmla="*/ 0 w 17"/>
                    <a:gd name="T3" fmla="*/ 12 h 12"/>
                    <a:gd name="T4" fmla="*/ 0 w 17"/>
                    <a:gd name="T5" fmla="*/ 10 h 12"/>
                    <a:gd name="T6" fmla="*/ 10 w 17"/>
                    <a:gd name="T7" fmla="*/ 0 h 12"/>
                    <a:gd name="T8" fmla="*/ 17 w 17"/>
                    <a:gd name="T9" fmla="*/ 0 h 12"/>
                    <a:gd name="T10" fmla="*/ 17 w 17"/>
                    <a:gd name="T11" fmla="*/ 3 h 12"/>
                  </a:gdLst>
                  <a:ahLst/>
                  <a:cxnLst>
                    <a:cxn ang="0">
                      <a:pos x="T0" y="T1"/>
                    </a:cxn>
                    <a:cxn ang="0">
                      <a:pos x="T2" y="T3"/>
                    </a:cxn>
                    <a:cxn ang="0">
                      <a:pos x="T4" y="T5"/>
                    </a:cxn>
                    <a:cxn ang="0">
                      <a:pos x="T6" y="T7"/>
                    </a:cxn>
                    <a:cxn ang="0">
                      <a:pos x="T8" y="T9"/>
                    </a:cxn>
                    <a:cxn ang="0">
                      <a:pos x="T10" y="T11"/>
                    </a:cxn>
                  </a:cxnLst>
                  <a:rect l="0" t="0" r="r" b="b"/>
                  <a:pathLst>
                    <a:path w="17" h="12">
                      <a:moveTo>
                        <a:pt x="17" y="3"/>
                      </a:moveTo>
                      <a:cubicBezTo>
                        <a:pt x="7" y="3"/>
                        <a:pt x="7" y="12"/>
                        <a:pt x="0" y="12"/>
                      </a:cubicBezTo>
                      <a:cubicBezTo>
                        <a:pt x="0" y="12"/>
                        <a:pt x="0" y="10"/>
                        <a:pt x="0" y="10"/>
                      </a:cubicBezTo>
                      <a:cubicBezTo>
                        <a:pt x="0" y="10"/>
                        <a:pt x="5" y="0"/>
                        <a:pt x="10" y="0"/>
                      </a:cubicBezTo>
                      <a:cubicBezTo>
                        <a:pt x="13" y="0"/>
                        <a:pt x="15" y="0"/>
                        <a:pt x="17" y="0"/>
                      </a:cubicBezTo>
                      <a:lnTo>
                        <a:pt x="17" y="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47" name="Freeform 149">
                  <a:extLst>
                    <a:ext uri="{FF2B5EF4-FFF2-40B4-BE49-F238E27FC236}">
                      <a16:creationId xmlns:a16="http://schemas.microsoft.com/office/drawing/2014/main" id="{B7D750B2-B5B6-4E9A-B945-0FD3ED5F1A56}"/>
                    </a:ext>
                  </a:extLst>
                </p:cNvPr>
                <p:cNvSpPr>
                  <a:spLocks/>
                </p:cNvSpPr>
                <p:nvPr/>
              </p:nvSpPr>
              <p:spPr bwMode="auto">
                <a:xfrm>
                  <a:off x="11896037" y="-5647329"/>
                  <a:ext cx="25400" cy="28575"/>
                </a:xfrm>
                <a:custGeom>
                  <a:avLst/>
                  <a:gdLst>
                    <a:gd name="T0" fmla="*/ 0 w 8"/>
                    <a:gd name="T1" fmla="*/ 6 h 9"/>
                    <a:gd name="T2" fmla="*/ 1 w 8"/>
                    <a:gd name="T3" fmla="*/ 3 h 9"/>
                    <a:gd name="T4" fmla="*/ 8 w 8"/>
                    <a:gd name="T5" fmla="*/ 0 h 9"/>
                    <a:gd name="T6" fmla="*/ 0 w 8"/>
                    <a:gd name="T7" fmla="*/ 9 h 9"/>
                    <a:gd name="T8" fmla="*/ 0 w 8"/>
                    <a:gd name="T9" fmla="*/ 6 h 9"/>
                  </a:gdLst>
                  <a:ahLst/>
                  <a:cxnLst>
                    <a:cxn ang="0">
                      <a:pos x="T0" y="T1"/>
                    </a:cxn>
                    <a:cxn ang="0">
                      <a:pos x="T2" y="T3"/>
                    </a:cxn>
                    <a:cxn ang="0">
                      <a:pos x="T4" y="T5"/>
                    </a:cxn>
                    <a:cxn ang="0">
                      <a:pos x="T6" y="T7"/>
                    </a:cxn>
                    <a:cxn ang="0">
                      <a:pos x="T8" y="T9"/>
                    </a:cxn>
                  </a:cxnLst>
                  <a:rect l="0" t="0" r="r" b="b"/>
                  <a:pathLst>
                    <a:path w="8" h="9">
                      <a:moveTo>
                        <a:pt x="0" y="6"/>
                      </a:moveTo>
                      <a:cubicBezTo>
                        <a:pt x="2" y="6"/>
                        <a:pt x="0" y="4"/>
                        <a:pt x="1" y="3"/>
                      </a:cubicBezTo>
                      <a:cubicBezTo>
                        <a:pt x="2" y="0"/>
                        <a:pt x="7" y="0"/>
                        <a:pt x="8" y="0"/>
                      </a:cubicBezTo>
                      <a:cubicBezTo>
                        <a:pt x="8" y="3"/>
                        <a:pt x="4" y="9"/>
                        <a:pt x="0" y="9"/>
                      </a:cubicBezTo>
                      <a:cubicBezTo>
                        <a:pt x="0" y="9"/>
                        <a:pt x="0" y="6"/>
                        <a:pt x="0" y="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48" name="Freeform 150">
                  <a:extLst>
                    <a:ext uri="{FF2B5EF4-FFF2-40B4-BE49-F238E27FC236}">
                      <a16:creationId xmlns:a16="http://schemas.microsoft.com/office/drawing/2014/main" id="{A1071453-41E5-4082-A90E-B52EF405B3AB}"/>
                    </a:ext>
                  </a:extLst>
                </p:cNvPr>
                <p:cNvSpPr>
                  <a:spLocks/>
                </p:cNvSpPr>
                <p:nvPr/>
              </p:nvSpPr>
              <p:spPr bwMode="auto">
                <a:xfrm>
                  <a:off x="11553134" y="-6096595"/>
                  <a:ext cx="117476" cy="461966"/>
                </a:xfrm>
                <a:custGeom>
                  <a:avLst/>
                  <a:gdLst>
                    <a:gd name="T0" fmla="*/ 27 w 36"/>
                    <a:gd name="T1" fmla="*/ 86 h 142"/>
                    <a:gd name="T2" fmla="*/ 13 w 36"/>
                    <a:gd name="T3" fmla="*/ 113 h 142"/>
                    <a:gd name="T4" fmla="*/ 26 w 36"/>
                    <a:gd name="T5" fmla="*/ 136 h 142"/>
                    <a:gd name="T6" fmla="*/ 25 w 36"/>
                    <a:gd name="T7" fmla="*/ 136 h 142"/>
                    <a:gd name="T8" fmla="*/ 21 w 36"/>
                    <a:gd name="T9" fmla="*/ 132 h 142"/>
                    <a:gd name="T10" fmla="*/ 16 w 36"/>
                    <a:gd name="T11" fmla="*/ 132 h 142"/>
                    <a:gd name="T12" fmla="*/ 5 w 36"/>
                    <a:gd name="T13" fmla="*/ 142 h 142"/>
                    <a:gd name="T14" fmla="*/ 5 w 36"/>
                    <a:gd name="T15" fmla="*/ 128 h 142"/>
                    <a:gd name="T16" fmla="*/ 7 w 36"/>
                    <a:gd name="T17" fmla="*/ 108 h 142"/>
                    <a:gd name="T18" fmla="*/ 4 w 36"/>
                    <a:gd name="T19" fmla="*/ 96 h 142"/>
                    <a:gd name="T20" fmla="*/ 7 w 36"/>
                    <a:gd name="T21" fmla="*/ 82 h 142"/>
                    <a:gd name="T22" fmla="*/ 7 w 36"/>
                    <a:gd name="T23" fmla="*/ 55 h 142"/>
                    <a:gd name="T24" fmla="*/ 0 w 36"/>
                    <a:gd name="T25" fmla="*/ 39 h 142"/>
                    <a:gd name="T26" fmla="*/ 9 w 36"/>
                    <a:gd name="T27" fmla="*/ 16 h 142"/>
                    <a:gd name="T28" fmla="*/ 11 w 36"/>
                    <a:gd name="T29" fmla="*/ 10 h 142"/>
                    <a:gd name="T30" fmla="*/ 11 w 36"/>
                    <a:gd name="T31" fmla="*/ 0 h 142"/>
                    <a:gd name="T32" fmla="*/ 14 w 36"/>
                    <a:gd name="T33" fmla="*/ 0 h 142"/>
                    <a:gd name="T34" fmla="*/ 20 w 36"/>
                    <a:gd name="T35" fmla="*/ 21 h 142"/>
                    <a:gd name="T36" fmla="*/ 21 w 36"/>
                    <a:gd name="T37" fmla="*/ 38 h 142"/>
                    <a:gd name="T38" fmla="*/ 21 w 36"/>
                    <a:gd name="T39" fmla="*/ 49 h 142"/>
                    <a:gd name="T40" fmla="*/ 24 w 36"/>
                    <a:gd name="T41" fmla="*/ 61 h 142"/>
                    <a:gd name="T42" fmla="*/ 36 w 36"/>
                    <a:gd name="T43" fmla="*/ 92 h 142"/>
                    <a:gd name="T44" fmla="*/ 27 w 36"/>
                    <a:gd name="T45" fmla="*/ 8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42">
                      <a:moveTo>
                        <a:pt x="27" y="86"/>
                      </a:moveTo>
                      <a:cubicBezTo>
                        <a:pt x="15" y="86"/>
                        <a:pt x="13" y="101"/>
                        <a:pt x="13" y="113"/>
                      </a:cubicBezTo>
                      <a:cubicBezTo>
                        <a:pt x="13" y="123"/>
                        <a:pt x="23" y="128"/>
                        <a:pt x="26" y="136"/>
                      </a:cubicBezTo>
                      <a:cubicBezTo>
                        <a:pt x="26" y="136"/>
                        <a:pt x="26" y="136"/>
                        <a:pt x="25" y="136"/>
                      </a:cubicBezTo>
                      <a:cubicBezTo>
                        <a:pt x="23" y="137"/>
                        <a:pt x="21" y="133"/>
                        <a:pt x="21" y="132"/>
                      </a:cubicBezTo>
                      <a:cubicBezTo>
                        <a:pt x="19" y="132"/>
                        <a:pt x="17" y="132"/>
                        <a:pt x="16" y="132"/>
                      </a:cubicBezTo>
                      <a:cubicBezTo>
                        <a:pt x="11" y="132"/>
                        <a:pt x="11" y="142"/>
                        <a:pt x="5" y="142"/>
                      </a:cubicBezTo>
                      <a:cubicBezTo>
                        <a:pt x="4" y="142"/>
                        <a:pt x="5" y="131"/>
                        <a:pt x="5" y="128"/>
                      </a:cubicBezTo>
                      <a:cubicBezTo>
                        <a:pt x="5" y="120"/>
                        <a:pt x="7" y="115"/>
                        <a:pt x="7" y="108"/>
                      </a:cubicBezTo>
                      <a:cubicBezTo>
                        <a:pt x="7" y="102"/>
                        <a:pt x="4" y="101"/>
                        <a:pt x="4" y="96"/>
                      </a:cubicBezTo>
                      <a:cubicBezTo>
                        <a:pt x="4" y="89"/>
                        <a:pt x="7" y="87"/>
                        <a:pt x="7" y="82"/>
                      </a:cubicBezTo>
                      <a:cubicBezTo>
                        <a:pt x="7" y="70"/>
                        <a:pt x="7" y="66"/>
                        <a:pt x="7" y="55"/>
                      </a:cubicBezTo>
                      <a:cubicBezTo>
                        <a:pt x="7" y="48"/>
                        <a:pt x="0" y="45"/>
                        <a:pt x="0" y="39"/>
                      </a:cubicBezTo>
                      <a:cubicBezTo>
                        <a:pt x="0" y="29"/>
                        <a:pt x="3" y="17"/>
                        <a:pt x="9" y="16"/>
                      </a:cubicBezTo>
                      <a:cubicBezTo>
                        <a:pt x="9" y="13"/>
                        <a:pt x="11" y="12"/>
                        <a:pt x="11" y="10"/>
                      </a:cubicBezTo>
                      <a:cubicBezTo>
                        <a:pt x="11" y="5"/>
                        <a:pt x="11" y="4"/>
                        <a:pt x="11" y="0"/>
                      </a:cubicBezTo>
                      <a:cubicBezTo>
                        <a:pt x="12" y="0"/>
                        <a:pt x="13" y="0"/>
                        <a:pt x="14" y="0"/>
                      </a:cubicBezTo>
                      <a:cubicBezTo>
                        <a:pt x="14" y="9"/>
                        <a:pt x="18" y="15"/>
                        <a:pt x="20" y="21"/>
                      </a:cubicBezTo>
                      <a:cubicBezTo>
                        <a:pt x="21" y="27"/>
                        <a:pt x="18" y="32"/>
                        <a:pt x="21" y="38"/>
                      </a:cubicBezTo>
                      <a:cubicBezTo>
                        <a:pt x="21" y="49"/>
                        <a:pt x="21" y="49"/>
                        <a:pt x="21" y="49"/>
                      </a:cubicBezTo>
                      <a:cubicBezTo>
                        <a:pt x="20" y="54"/>
                        <a:pt x="23" y="59"/>
                        <a:pt x="24" y="61"/>
                      </a:cubicBezTo>
                      <a:cubicBezTo>
                        <a:pt x="28" y="73"/>
                        <a:pt x="34" y="82"/>
                        <a:pt x="36" y="92"/>
                      </a:cubicBezTo>
                      <a:cubicBezTo>
                        <a:pt x="34" y="89"/>
                        <a:pt x="31" y="86"/>
                        <a:pt x="27" y="8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49" name="Freeform 151">
                  <a:extLst>
                    <a:ext uri="{FF2B5EF4-FFF2-40B4-BE49-F238E27FC236}">
                      <a16:creationId xmlns:a16="http://schemas.microsoft.com/office/drawing/2014/main" id="{4F9B6AFF-0B71-4FAE-8A76-BD068C04DF46}"/>
                    </a:ext>
                  </a:extLst>
                </p:cNvPr>
                <p:cNvSpPr>
                  <a:spLocks/>
                </p:cNvSpPr>
                <p:nvPr/>
              </p:nvSpPr>
              <p:spPr bwMode="auto">
                <a:xfrm>
                  <a:off x="7766914" y="-7695218"/>
                  <a:ext cx="736606" cy="541341"/>
                </a:xfrm>
                <a:custGeom>
                  <a:avLst/>
                  <a:gdLst>
                    <a:gd name="T0" fmla="*/ 78 w 226"/>
                    <a:gd name="T1" fmla="*/ 165 h 166"/>
                    <a:gd name="T2" fmla="*/ 52 w 226"/>
                    <a:gd name="T3" fmla="*/ 134 h 166"/>
                    <a:gd name="T4" fmla="*/ 106 w 226"/>
                    <a:gd name="T5" fmla="*/ 69 h 166"/>
                    <a:gd name="T6" fmla="*/ 128 w 226"/>
                    <a:gd name="T7" fmla="*/ 57 h 166"/>
                    <a:gd name="T8" fmla="*/ 138 w 226"/>
                    <a:gd name="T9" fmla="*/ 46 h 166"/>
                    <a:gd name="T10" fmla="*/ 180 w 226"/>
                    <a:gd name="T11" fmla="*/ 35 h 166"/>
                    <a:gd name="T12" fmla="*/ 226 w 226"/>
                    <a:gd name="T13" fmla="*/ 11 h 166"/>
                    <a:gd name="T14" fmla="*/ 208 w 226"/>
                    <a:gd name="T15" fmla="*/ 0 h 166"/>
                    <a:gd name="T16" fmla="*/ 140 w 226"/>
                    <a:gd name="T17" fmla="*/ 26 h 166"/>
                    <a:gd name="T18" fmla="*/ 127 w 226"/>
                    <a:gd name="T19" fmla="*/ 21 h 166"/>
                    <a:gd name="T20" fmla="*/ 112 w 226"/>
                    <a:gd name="T21" fmla="*/ 26 h 166"/>
                    <a:gd name="T22" fmla="*/ 72 w 226"/>
                    <a:gd name="T23" fmla="*/ 48 h 166"/>
                    <a:gd name="T24" fmla="*/ 54 w 226"/>
                    <a:gd name="T25" fmla="*/ 51 h 166"/>
                    <a:gd name="T26" fmla="*/ 49 w 226"/>
                    <a:gd name="T27" fmla="*/ 55 h 166"/>
                    <a:gd name="T28" fmla="*/ 52 w 226"/>
                    <a:gd name="T29" fmla="*/ 63 h 166"/>
                    <a:gd name="T30" fmla="*/ 29 w 226"/>
                    <a:gd name="T31" fmla="*/ 90 h 166"/>
                    <a:gd name="T32" fmla="*/ 35 w 226"/>
                    <a:gd name="T33" fmla="*/ 100 h 166"/>
                    <a:gd name="T34" fmla="*/ 14 w 226"/>
                    <a:gd name="T35" fmla="*/ 113 h 166"/>
                    <a:gd name="T36" fmla="*/ 14 w 226"/>
                    <a:gd name="T37" fmla="*/ 120 h 166"/>
                    <a:gd name="T38" fmla="*/ 0 w 226"/>
                    <a:gd name="T39" fmla="*/ 138 h 166"/>
                    <a:gd name="T40" fmla="*/ 8 w 226"/>
                    <a:gd name="T41" fmla="*/ 147 h 166"/>
                    <a:gd name="T42" fmla="*/ 22 w 226"/>
                    <a:gd name="T43" fmla="*/ 147 h 166"/>
                    <a:gd name="T44" fmla="*/ 29 w 226"/>
                    <a:gd name="T45" fmla="*/ 163 h 166"/>
                    <a:gd name="T46" fmla="*/ 40 w 226"/>
                    <a:gd name="T47" fmla="*/ 163 h 166"/>
                    <a:gd name="T48" fmla="*/ 43 w 226"/>
                    <a:gd name="T49" fmla="*/ 166 h 166"/>
                    <a:gd name="T50" fmla="*/ 78 w 226"/>
                    <a:gd name="T51" fmla="*/ 166 h 166"/>
                    <a:gd name="T52" fmla="*/ 74 w 226"/>
                    <a:gd name="T53" fmla="*/ 160 h 166"/>
                    <a:gd name="T54" fmla="*/ 78 w 226"/>
                    <a:gd name="T55" fmla="*/ 165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6" h="166">
                      <a:moveTo>
                        <a:pt x="78" y="165"/>
                      </a:moveTo>
                      <a:cubicBezTo>
                        <a:pt x="68" y="155"/>
                        <a:pt x="52" y="151"/>
                        <a:pt x="52" y="134"/>
                      </a:cubicBezTo>
                      <a:cubicBezTo>
                        <a:pt x="52" y="105"/>
                        <a:pt x="83" y="75"/>
                        <a:pt x="106" y="69"/>
                      </a:cubicBezTo>
                      <a:cubicBezTo>
                        <a:pt x="114" y="67"/>
                        <a:pt x="117" y="57"/>
                        <a:pt x="128" y="57"/>
                      </a:cubicBezTo>
                      <a:cubicBezTo>
                        <a:pt x="133" y="57"/>
                        <a:pt x="135" y="48"/>
                        <a:pt x="138" y="46"/>
                      </a:cubicBezTo>
                      <a:cubicBezTo>
                        <a:pt x="153" y="39"/>
                        <a:pt x="164" y="43"/>
                        <a:pt x="180" y="35"/>
                      </a:cubicBezTo>
                      <a:cubicBezTo>
                        <a:pt x="191" y="30"/>
                        <a:pt x="226" y="27"/>
                        <a:pt x="226" y="11"/>
                      </a:cubicBezTo>
                      <a:cubicBezTo>
                        <a:pt x="226" y="7"/>
                        <a:pt x="213" y="0"/>
                        <a:pt x="208" y="0"/>
                      </a:cubicBezTo>
                      <a:cubicBezTo>
                        <a:pt x="185" y="0"/>
                        <a:pt x="164" y="26"/>
                        <a:pt x="140" y="26"/>
                      </a:cubicBezTo>
                      <a:cubicBezTo>
                        <a:pt x="135" y="26"/>
                        <a:pt x="132" y="21"/>
                        <a:pt x="127" y="21"/>
                      </a:cubicBezTo>
                      <a:cubicBezTo>
                        <a:pt x="118" y="21"/>
                        <a:pt x="118" y="26"/>
                        <a:pt x="112" y="26"/>
                      </a:cubicBezTo>
                      <a:cubicBezTo>
                        <a:pt x="95" y="26"/>
                        <a:pt x="83" y="48"/>
                        <a:pt x="72" y="48"/>
                      </a:cubicBezTo>
                      <a:cubicBezTo>
                        <a:pt x="65" y="48"/>
                        <a:pt x="60" y="51"/>
                        <a:pt x="54" y="51"/>
                      </a:cubicBezTo>
                      <a:cubicBezTo>
                        <a:pt x="50" y="51"/>
                        <a:pt x="49" y="53"/>
                        <a:pt x="49" y="55"/>
                      </a:cubicBezTo>
                      <a:cubicBezTo>
                        <a:pt x="49" y="58"/>
                        <a:pt x="52" y="60"/>
                        <a:pt x="52" y="63"/>
                      </a:cubicBezTo>
                      <a:cubicBezTo>
                        <a:pt x="52" y="76"/>
                        <a:pt x="29" y="83"/>
                        <a:pt x="29" y="90"/>
                      </a:cubicBezTo>
                      <a:cubicBezTo>
                        <a:pt x="29" y="94"/>
                        <a:pt x="35" y="95"/>
                        <a:pt x="35" y="100"/>
                      </a:cubicBezTo>
                      <a:cubicBezTo>
                        <a:pt x="28" y="102"/>
                        <a:pt x="14" y="105"/>
                        <a:pt x="14" y="113"/>
                      </a:cubicBezTo>
                      <a:cubicBezTo>
                        <a:pt x="14" y="118"/>
                        <a:pt x="14" y="120"/>
                        <a:pt x="14" y="120"/>
                      </a:cubicBezTo>
                      <a:cubicBezTo>
                        <a:pt x="14" y="128"/>
                        <a:pt x="0" y="127"/>
                        <a:pt x="0" y="138"/>
                      </a:cubicBezTo>
                      <a:cubicBezTo>
                        <a:pt x="0" y="143"/>
                        <a:pt x="8" y="147"/>
                        <a:pt x="8" y="147"/>
                      </a:cubicBezTo>
                      <a:cubicBezTo>
                        <a:pt x="8" y="147"/>
                        <a:pt x="21" y="146"/>
                        <a:pt x="22" y="147"/>
                      </a:cubicBezTo>
                      <a:cubicBezTo>
                        <a:pt x="30" y="149"/>
                        <a:pt x="26" y="156"/>
                        <a:pt x="29" y="163"/>
                      </a:cubicBezTo>
                      <a:cubicBezTo>
                        <a:pt x="30" y="165"/>
                        <a:pt x="37" y="163"/>
                        <a:pt x="40" y="163"/>
                      </a:cubicBezTo>
                      <a:cubicBezTo>
                        <a:pt x="41" y="163"/>
                        <a:pt x="42" y="165"/>
                        <a:pt x="43" y="166"/>
                      </a:cubicBezTo>
                      <a:cubicBezTo>
                        <a:pt x="78" y="166"/>
                        <a:pt x="78" y="166"/>
                        <a:pt x="78" y="166"/>
                      </a:cubicBezTo>
                      <a:cubicBezTo>
                        <a:pt x="77" y="163"/>
                        <a:pt x="75" y="161"/>
                        <a:pt x="74" y="160"/>
                      </a:cubicBezTo>
                      <a:lnTo>
                        <a:pt x="78" y="16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50" name="Freeform 152">
                  <a:extLst>
                    <a:ext uri="{FF2B5EF4-FFF2-40B4-BE49-F238E27FC236}">
                      <a16:creationId xmlns:a16="http://schemas.microsoft.com/office/drawing/2014/main" id="{A55A2E57-DDF5-4137-A66A-2DA0ADACB512}"/>
                    </a:ext>
                  </a:extLst>
                </p:cNvPr>
                <p:cNvSpPr>
                  <a:spLocks/>
                </p:cNvSpPr>
                <p:nvPr/>
              </p:nvSpPr>
              <p:spPr bwMode="auto">
                <a:xfrm>
                  <a:off x="6447690" y="-7746019"/>
                  <a:ext cx="7129524" cy="2652731"/>
                </a:xfrm>
                <a:custGeom>
                  <a:avLst/>
                  <a:gdLst>
                    <a:gd name="T0" fmla="*/ 1549 w 2188"/>
                    <a:gd name="T1" fmla="*/ 598 h 814"/>
                    <a:gd name="T2" fmla="*/ 1493 w 2188"/>
                    <a:gd name="T3" fmla="*/ 497 h 814"/>
                    <a:gd name="T4" fmla="*/ 1703 w 2188"/>
                    <a:gd name="T5" fmla="*/ 418 h 814"/>
                    <a:gd name="T6" fmla="*/ 1845 w 2188"/>
                    <a:gd name="T7" fmla="*/ 355 h 814"/>
                    <a:gd name="T8" fmla="*/ 1748 w 2188"/>
                    <a:gd name="T9" fmla="*/ 477 h 814"/>
                    <a:gd name="T10" fmla="*/ 1834 w 2188"/>
                    <a:gd name="T11" fmla="*/ 463 h 814"/>
                    <a:gd name="T12" fmla="*/ 2034 w 2188"/>
                    <a:gd name="T13" fmla="*/ 321 h 814"/>
                    <a:gd name="T14" fmla="*/ 2161 w 2188"/>
                    <a:gd name="T15" fmla="*/ 294 h 814"/>
                    <a:gd name="T16" fmla="*/ 1935 w 2188"/>
                    <a:gd name="T17" fmla="*/ 199 h 814"/>
                    <a:gd name="T18" fmla="*/ 1698 w 2188"/>
                    <a:gd name="T19" fmla="*/ 163 h 814"/>
                    <a:gd name="T20" fmla="*/ 1468 w 2188"/>
                    <a:gd name="T21" fmla="*/ 161 h 814"/>
                    <a:gd name="T22" fmla="*/ 1344 w 2188"/>
                    <a:gd name="T23" fmla="*/ 100 h 814"/>
                    <a:gd name="T24" fmla="*/ 1127 w 2188"/>
                    <a:gd name="T25" fmla="*/ 106 h 814"/>
                    <a:gd name="T26" fmla="*/ 1039 w 2188"/>
                    <a:gd name="T27" fmla="*/ 27 h 814"/>
                    <a:gd name="T28" fmla="*/ 775 w 2188"/>
                    <a:gd name="T29" fmla="*/ 120 h 814"/>
                    <a:gd name="T30" fmla="*/ 683 w 2188"/>
                    <a:gd name="T31" fmla="*/ 152 h 814"/>
                    <a:gd name="T32" fmla="*/ 658 w 2188"/>
                    <a:gd name="T33" fmla="*/ 125 h 814"/>
                    <a:gd name="T34" fmla="*/ 523 w 2188"/>
                    <a:gd name="T35" fmla="*/ 213 h 814"/>
                    <a:gd name="T36" fmla="*/ 329 w 2188"/>
                    <a:gd name="T37" fmla="*/ 253 h 814"/>
                    <a:gd name="T38" fmla="*/ 218 w 2188"/>
                    <a:gd name="T39" fmla="*/ 303 h 814"/>
                    <a:gd name="T40" fmla="*/ 234 w 2188"/>
                    <a:gd name="T41" fmla="*/ 233 h 814"/>
                    <a:gd name="T42" fmla="*/ 129 w 2188"/>
                    <a:gd name="T43" fmla="*/ 242 h 814"/>
                    <a:gd name="T44" fmla="*/ 139 w 2188"/>
                    <a:gd name="T45" fmla="*/ 319 h 814"/>
                    <a:gd name="T46" fmla="*/ 119 w 2188"/>
                    <a:gd name="T47" fmla="*/ 404 h 814"/>
                    <a:gd name="T48" fmla="*/ 51 w 2188"/>
                    <a:gd name="T49" fmla="*/ 456 h 814"/>
                    <a:gd name="T50" fmla="*/ 16 w 2188"/>
                    <a:gd name="T51" fmla="*/ 506 h 814"/>
                    <a:gd name="T52" fmla="*/ 55 w 2188"/>
                    <a:gd name="T53" fmla="*/ 571 h 814"/>
                    <a:gd name="T54" fmla="*/ 89 w 2188"/>
                    <a:gd name="T55" fmla="*/ 611 h 814"/>
                    <a:gd name="T56" fmla="*/ 114 w 2188"/>
                    <a:gd name="T57" fmla="*/ 659 h 814"/>
                    <a:gd name="T58" fmla="*/ 213 w 2188"/>
                    <a:gd name="T59" fmla="*/ 662 h 814"/>
                    <a:gd name="T60" fmla="*/ 229 w 2188"/>
                    <a:gd name="T61" fmla="*/ 641 h 814"/>
                    <a:gd name="T62" fmla="*/ 290 w 2188"/>
                    <a:gd name="T63" fmla="*/ 718 h 814"/>
                    <a:gd name="T64" fmla="*/ 358 w 2188"/>
                    <a:gd name="T65" fmla="*/ 749 h 814"/>
                    <a:gd name="T66" fmla="*/ 374 w 2188"/>
                    <a:gd name="T67" fmla="*/ 759 h 814"/>
                    <a:gd name="T68" fmla="*/ 357 w 2188"/>
                    <a:gd name="T69" fmla="*/ 649 h 814"/>
                    <a:gd name="T70" fmla="*/ 421 w 2188"/>
                    <a:gd name="T71" fmla="*/ 660 h 814"/>
                    <a:gd name="T72" fmla="*/ 436 w 2188"/>
                    <a:gd name="T73" fmla="*/ 717 h 814"/>
                    <a:gd name="T74" fmla="*/ 437 w 2188"/>
                    <a:gd name="T75" fmla="*/ 764 h 814"/>
                    <a:gd name="T76" fmla="*/ 456 w 2188"/>
                    <a:gd name="T77" fmla="*/ 773 h 814"/>
                    <a:gd name="T78" fmla="*/ 533 w 2188"/>
                    <a:gd name="T79" fmla="*/ 795 h 814"/>
                    <a:gd name="T80" fmla="*/ 572 w 2188"/>
                    <a:gd name="T81" fmla="*/ 799 h 814"/>
                    <a:gd name="T82" fmla="*/ 622 w 2188"/>
                    <a:gd name="T83" fmla="*/ 788 h 814"/>
                    <a:gd name="T84" fmla="*/ 669 w 2188"/>
                    <a:gd name="T85" fmla="*/ 790 h 814"/>
                    <a:gd name="T86" fmla="*/ 692 w 2188"/>
                    <a:gd name="T87" fmla="*/ 765 h 814"/>
                    <a:gd name="T88" fmla="*/ 847 w 2188"/>
                    <a:gd name="T89" fmla="*/ 607 h 814"/>
                    <a:gd name="T90" fmla="*/ 1017 w 2188"/>
                    <a:gd name="T91" fmla="*/ 546 h 814"/>
                    <a:gd name="T92" fmla="*/ 1251 w 2188"/>
                    <a:gd name="T93" fmla="*/ 583 h 814"/>
                    <a:gd name="T94" fmla="*/ 1443 w 2188"/>
                    <a:gd name="T95" fmla="*/ 621 h 814"/>
                    <a:gd name="T96" fmla="*/ 1432 w 2188"/>
                    <a:gd name="T97" fmla="*/ 671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88" h="814">
                      <a:moveTo>
                        <a:pt x="1430" y="700"/>
                      </a:moveTo>
                      <a:cubicBezTo>
                        <a:pt x="1430" y="700"/>
                        <a:pt x="1447" y="704"/>
                        <a:pt x="1461" y="704"/>
                      </a:cubicBezTo>
                      <a:cubicBezTo>
                        <a:pt x="1487" y="704"/>
                        <a:pt x="1511" y="650"/>
                        <a:pt x="1529" y="632"/>
                      </a:cubicBezTo>
                      <a:cubicBezTo>
                        <a:pt x="1536" y="625"/>
                        <a:pt x="1547" y="610"/>
                        <a:pt x="1549" y="598"/>
                      </a:cubicBezTo>
                      <a:cubicBezTo>
                        <a:pt x="1552" y="585"/>
                        <a:pt x="1547" y="577"/>
                        <a:pt x="1554" y="564"/>
                      </a:cubicBezTo>
                      <a:cubicBezTo>
                        <a:pt x="1557" y="560"/>
                        <a:pt x="1562" y="549"/>
                        <a:pt x="1562" y="540"/>
                      </a:cubicBezTo>
                      <a:cubicBezTo>
                        <a:pt x="1562" y="527"/>
                        <a:pt x="1542" y="504"/>
                        <a:pt x="1533" y="510"/>
                      </a:cubicBezTo>
                      <a:cubicBezTo>
                        <a:pt x="1507" y="530"/>
                        <a:pt x="1493" y="500"/>
                        <a:pt x="1493" y="497"/>
                      </a:cubicBezTo>
                      <a:cubicBezTo>
                        <a:pt x="1493" y="484"/>
                        <a:pt x="1517" y="470"/>
                        <a:pt x="1527" y="461"/>
                      </a:cubicBezTo>
                      <a:cubicBezTo>
                        <a:pt x="1541" y="447"/>
                        <a:pt x="1559" y="423"/>
                        <a:pt x="1579" y="418"/>
                      </a:cubicBezTo>
                      <a:cubicBezTo>
                        <a:pt x="1596" y="413"/>
                        <a:pt x="1649" y="409"/>
                        <a:pt x="1664" y="409"/>
                      </a:cubicBezTo>
                      <a:cubicBezTo>
                        <a:pt x="1683" y="409"/>
                        <a:pt x="1691" y="418"/>
                        <a:pt x="1703" y="418"/>
                      </a:cubicBezTo>
                      <a:cubicBezTo>
                        <a:pt x="1709" y="418"/>
                        <a:pt x="1713" y="418"/>
                        <a:pt x="1727" y="418"/>
                      </a:cubicBezTo>
                      <a:cubicBezTo>
                        <a:pt x="1735" y="388"/>
                        <a:pt x="1748" y="370"/>
                        <a:pt x="1779" y="370"/>
                      </a:cubicBezTo>
                      <a:cubicBezTo>
                        <a:pt x="1787" y="370"/>
                        <a:pt x="1791" y="368"/>
                        <a:pt x="1806" y="370"/>
                      </a:cubicBezTo>
                      <a:cubicBezTo>
                        <a:pt x="1799" y="376"/>
                        <a:pt x="1796" y="415"/>
                        <a:pt x="1845" y="355"/>
                      </a:cubicBezTo>
                      <a:cubicBezTo>
                        <a:pt x="1850" y="354"/>
                        <a:pt x="1873" y="364"/>
                        <a:pt x="1838" y="386"/>
                      </a:cubicBezTo>
                      <a:cubicBezTo>
                        <a:pt x="1826" y="394"/>
                        <a:pt x="1815" y="390"/>
                        <a:pt x="1806" y="402"/>
                      </a:cubicBezTo>
                      <a:cubicBezTo>
                        <a:pt x="1797" y="416"/>
                        <a:pt x="1788" y="433"/>
                        <a:pt x="1775" y="440"/>
                      </a:cubicBezTo>
                      <a:cubicBezTo>
                        <a:pt x="1764" y="447"/>
                        <a:pt x="1748" y="457"/>
                        <a:pt x="1748" y="477"/>
                      </a:cubicBezTo>
                      <a:cubicBezTo>
                        <a:pt x="1748" y="493"/>
                        <a:pt x="1753" y="548"/>
                        <a:pt x="1766" y="558"/>
                      </a:cubicBezTo>
                      <a:cubicBezTo>
                        <a:pt x="1775" y="544"/>
                        <a:pt x="1781" y="519"/>
                        <a:pt x="1800" y="515"/>
                      </a:cubicBezTo>
                      <a:cubicBezTo>
                        <a:pt x="1797" y="502"/>
                        <a:pt x="1818" y="500"/>
                        <a:pt x="1818" y="490"/>
                      </a:cubicBezTo>
                      <a:cubicBezTo>
                        <a:pt x="1818" y="475"/>
                        <a:pt x="1834" y="471"/>
                        <a:pt x="1834" y="463"/>
                      </a:cubicBezTo>
                      <a:cubicBezTo>
                        <a:pt x="1834" y="458"/>
                        <a:pt x="1829" y="452"/>
                        <a:pt x="1834" y="443"/>
                      </a:cubicBezTo>
                      <a:cubicBezTo>
                        <a:pt x="1870" y="365"/>
                        <a:pt x="1903" y="407"/>
                        <a:pt x="1917" y="407"/>
                      </a:cubicBezTo>
                      <a:cubicBezTo>
                        <a:pt x="1957" y="407"/>
                        <a:pt x="1986" y="355"/>
                        <a:pt x="2021" y="355"/>
                      </a:cubicBezTo>
                      <a:cubicBezTo>
                        <a:pt x="2088" y="353"/>
                        <a:pt x="2034" y="328"/>
                        <a:pt x="2034" y="321"/>
                      </a:cubicBezTo>
                      <a:cubicBezTo>
                        <a:pt x="2034" y="301"/>
                        <a:pt x="2061" y="305"/>
                        <a:pt x="2066" y="294"/>
                      </a:cubicBezTo>
                      <a:cubicBezTo>
                        <a:pt x="2068" y="289"/>
                        <a:pt x="2064" y="278"/>
                        <a:pt x="2073" y="278"/>
                      </a:cubicBezTo>
                      <a:cubicBezTo>
                        <a:pt x="2101" y="278"/>
                        <a:pt x="2125" y="316"/>
                        <a:pt x="2145" y="316"/>
                      </a:cubicBezTo>
                      <a:cubicBezTo>
                        <a:pt x="2154" y="316"/>
                        <a:pt x="2156" y="300"/>
                        <a:pt x="2161" y="294"/>
                      </a:cubicBezTo>
                      <a:cubicBezTo>
                        <a:pt x="2168" y="285"/>
                        <a:pt x="2176" y="286"/>
                        <a:pt x="2188" y="282"/>
                      </a:cubicBezTo>
                      <a:cubicBezTo>
                        <a:pt x="2172" y="260"/>
                        <a:pt x="2119" y="248"/>
                        <a:pt x="2093" y="233"/>
                      </a:cubicBezTo>
                      <a:cubicBezTo>
                        <a:pt x="2057" y="212"/>
                        <a:pt x="2010" y="190"/>
                        <a:pt x="1958" y="190"/>
                      </a:cubicBezTo>
                      <a:cubicBezTo>
                        <a:pt x="1943" y="190"/>
                        <a:pt x="1933" y="193"/>
                        <a:pt x="1935" y="199"/>
                      </a:cubicBezTo>
                      <a:cubicBezTo>
                        <a:pt x="1949" y="243"/>
                        <a:pt x="1914" y="199"/>
                        <a:pt x="1906" y="199"/>
                      </a:cubicBezTo>
                      <a:cubicBezTo>
                        <a:pt x="1802" y="197"/>
                        <a:pt x="1802" y="197"/>
                        <a:pt x="1802" y="197"/>
                      </a:cubicBezTo>
                      <a:cubicBezTo>
                        <a:pt x="1796" y="173"/>
                        <a:pt x="1781" y="165"/>
                        <a:pt x="1750" y="165"/>
                      </a:cubicBezTo>
                      <a:cubicBezTo>
                        <a:pt x="1733" y="165"/>
                        <a:pt x="1708" y="171"/>
                        <a:pt x="1698" y="163"/>
                      </a:cubicBezTo>
                      <a:cubicBezTo>
                        <a:pt x="1689" y="155"/>
                        <a:pt x="1689" y="144"/>
                        <a:pt x="1676" y="140"/>
                      </a:cubicBezTo>
                      <a:cubicBezTo>
                        <a:pt x="1648" y="131"/>
                        <a:pt x="1618" y="125"/>
                        <a:pt x="1583" y="125"/>
                      </a:cubicBezTo>
                      <a:cubicBezTo>
                        <a:pt x="1548" y="125"/>
                        <a:pt x="1543" y="143"/>
                        <a:pt x="1540" y="161"/>
                      </a:cubicBezTo>
                      <a:cubicBezTo>
                        <a:pt x="1507" y="161"/>
                        <a:pt x="1491" y="161"/>
                        <a:pt x="1468" y="161"/>
                      </a:cubicBezTo>
                      <a:cubicBezTo>
                        <a:pt x="1455" y="161"/>
                        <a:pt x="1454" y="150"/>
                        <a:pt x="1439" y="149"/>
                      </a:cubicBezTo>
                      <a:cubicBezTo>
                        <a:pt x="1437" y="156"/>
                        <a:pt x="1435" y="170"/>
                        <a:pt x="1427" y="170"/>
                      </a:cubicBezTo>
                      <a:cubicBezTo>
                        <a:pt x="1408" y="170"/>
                        <a:pt x="1400" y="146"/>
                        <a:pt x="1400" y="134"/>
                      </a:cubicBezTo>
                      <a:cubicBezTo>
                        <a:pt x="1400" y="130"/>
                        <a:pt x="1437" y="107"/>
                        <a:pt x="1344" y="100"/>
                      </a:cubicBezTo>
                      <a:cubicBezTo>
                        <a:pt x="1332" y="99"/>
                        <a:pt x="1326" y="104"/>
                        <a:pt x="1326" y="118"/>
                      </a:cubicBezTo>
                      <a:cubicBezTo>
                        <a:pt x="1276" y="118"/>
                        <a:pt x="1276" y="118"/>
                        <a:pt x="1276" y="118"/>
                      </a:cubicBezTo>
                      <a:cubicBezTo>
                        <a:pt x="1261" y="114"/>
                        <a:pt x="1183" y="105"/>
                        <a:pt x="1173" y="88"/>
                      </a:cubicBezTo>
                      <a:cubicBezTo>
                        <a:pt x="1114" y="137"/>
                        <a:pt x="1127" y="106"/>
                        <a:pt x="1127" y="106"/>
                      </a:cubicBezTo>
                      <a:cubicBezTo>
                        <a:pt x="1141" y="89"/>
                        <a:pt x="1278" y="52"/>
                        <a:pt x="1166" y="25"/>
                      </a:cubicBezTo>
                      <a:cubicBezTo>
                        <a:pt x="1118" y="25"/>
                        <a:pt x="1118" y="25"/>
                        <a:pt x="1118" y="25"/>
                      </a:cubicBezTo>
                      <a:cubicBezTo>
                        <a:pt x="1114" y="13"/>
                        <a:pt x="1104" y="0"/>
                        <a:pt x="1084" y="0"/>
                      </a:cubicBezTo>
                      <a:cubicBezTo>
                        <a:pt x="1061" y="0"/>
                        <a:pt x="1051" y="18"/>
                        <a:pt x="1039" y="27"/>
                      </a:cubicBezTo>
                      <a:cubicBezTo>
                        <a:pt x="1030" y="34"/>
                        <a:pt x="972" y="58"/>
                        <a:pt x="977" y="37"/>
                      </a:cubicBezTo>
                      <a:cubicBezTo>
                        <a:pt x="962" y="41"/>
                        <a:pt x="899" y="45"/>
                        <a:pt x="866" y="75"/>
                      </a:cubicBezTo>
                      <a:cubicBezTo>
                        <a:pt x="859" y="81"/>
                        <a:pt x="857" y="100"/>
                        <a:pt x="846" y="100"/>
                      </a:cubicBezTo>
                      <a:cubicBezTo>
                        <a:pt x="831" y="100"/>
                        <a:pt x="775" y="94"/>
                        <a:pt x="775" y="120"/>
                      </a:cubicBezTo>
                      <a:cubicBezTo>
                        <a:pt x="775" y="125"/>
                        <a:pt x="780" y="131"/>
                        <a:pt x="782" y="138"/>
                      </a:cubicBezTo>
                      <a:cubicBezTo>
                        <a:pt x="772" y="144"/>
                        <a:pt x="769" y="138"/>
                        <a:pt x="737" y="138"/>
                      </a:cubicBezTo>
                      <a:cubicBezTo>
                        <a:pt x="710" y="174"/>
                        <a:pt x="713" y="133"/>
                        <a:pt x="706" y="125"/>
                      </a:cubicBezTo>
                      <a:cubicBezTo>
                        <a:pt x="704" y="139"/>
                        <a:pt x="695" y="145"/>
                        <a:pt x="683" y="152"/>
                      </a:cubicBezTo>
                      <a:cubicBezTo>
                        <a:pt x="686" y="164"/>
                        <a:pt x="706" y="177"/>
                        <a:pt x="692" y="192"/>
                      </a:cubicBezTo>
                      <a:cubicBezTo>
                        <a:pt x="682" y="202"/>
                        <a:pt x="710" y="236"/>
                        <a:pt x="695" y="236"/>
                      </a:cubicBezTo>
                      <a:cubicBezTo>
                        <a:pt x="677" y="236"/>
                        <a:pt x="671" y="168"/>
                        <a:pt x="671" y="154"/>
                      </a:cubicBezTo>
                      <a:cubicBezTo>
                        <a:pt x="671" y="139"/>
                        <a:pt x="697" y="132"/>
                        <a:pt x="658" y="125"/>
                      </a:cubicBezTo>
                      <a:cubicBezTo>
                        <a:pt x="639" y="121"/>
                        <a:pt x="602" y="153"/>
                        <a:pt x="602" y="170"/>
                      </a:cubicBezTo>
                      <a:cubicBezTo>
                        <a:pt x="602" y="190"/>
                        <a:pt x="611" y="204"/>
                        <a:pt x="622" y="215"/>
                      </a:cubicBezTo>
                      <a:cubicBezTo>
                        <a:pt x="647" y="254"/>
                        <a:pt x="587" y="210"/>
                        <a:pt x="565" y="204"/>
                      </a:cubicBezTo>
                      <a:cubicBezTo>
                        <a:pt x="503" y="188"/>
                        <a:pt x="523" y="209"/>
                        <a:pt x="523" y="213"/>
                      </a:cubicBezTo>
                      <a:cubicBezTo>
                        <a:pt x="521" y="247"/>
                        <a:pt x="506" y="219"/>
                        <a:pt x="498" y="219"/>
                      </a:cubicBezTo>
                      <a:cubicBezTo>
                        <a:pt x="484" y="219"/>
                        <a:pt x="455" y="238"/>
                        <a:pt x="435" y="228"/>
                      </a:cubicBezTo>
                      <a:cubicBezTo>
                        <a:pt x="424" y="202"/>
                        <a:pt x="357" y="262"/>
                        <a:pt x="340" y="262"/>
                      </a:cubicBezTo>
                      <a:cubicBezTo>
                        <a:pt x="334" y="262"/>
                        <a:pt x="327" y="258"/>
                        <a:pt x="329" y="253"/>
                      </a:cubicBezTo>
                      <a:cubicBezTo>
                        <a:pt x="336" y="235"/>
                        <a:pt x="325" y="195"/>
                        <a:pt x="306" y="255"/>
                      </a:cubicBezTo>
                      <a:cubicBezTo>
                        <a:pt x="305" y="259"/>
                        <a:pt x="313" y="261"/>
                        <a:pt x="313" y="269"/>
                      </a:cubicBezTo>
                      <a:cubicBezTo>
                        <a:pt x="313" y="285"/>
                        <a:pt x="289" y="274"/>
                        <a:pt x="277" y="278"/>
                      </a:cubicBezTo>
                      <a:cubicBezTo>
                        <a:pt x="264" y="282"/>
                        <a:pt x="270" y="325"/>
                        <a:pt x="218" y="303"/>
                      </a:cubicBezTo>
                      <a:cubicBezTo>
                        <a:pt x="218" y="321"/>
                        <a:pt x="218" y="321"/>
                        <a:pt x="218" y="321"/>
                      </a:cubicBezTo>
                      <a:cubicBezTo>
                        <a:pt x="192" y="319"/>
                        <a:pt x="195" y="291"/>
                        <a:pt x="186" y="278"/>
                      </a:cubicBezTo>
                      <a:cubicBezTo>
                        <a:pt x="206" y="278"/>
                        <a:pt x="216" y="277"/>
                        <a:pt x="235" y="282"/>
                      </a:cubicBezTo>
                      <a:cubicBezTo>
                        <a:pt x="260" y="289"/>
                        <a:pt x="311" y="257"/>
                        <a:pt x="234" y="233"/>
                      </a:cubicBezTo>
                      <a:cubicBezTo>
                        <a:pt x="212" y="226"/>
                        <a:pt x="163" y="201"/>
                        <a:pt x="148" y="201"/>
                      </a:cubicBezTo>
                      <a:cubicBezTo>
                        <a:pt x="147" y="201"/>
                        <a:pt x="146" y="199"/>
                        <a:pt x="136" y="201"/>
                      </a:cubicBezTo>
                      <a:cubicBezTo>
                        <a:pt x="130" y="205"/>
                        <a:pt x="113" y="213"/>
                        <a:pt x="113" y="224"/>
                      </a:cubicBezTo>
                      <a:cubicBezTo>
                        <a:pt x="113" y="232"/>
                        <a:pt x="129" y="232"/>
                        <a:pt x="129" y="242"/>
                      </a:cubicBezTo>
                      <a:cubicBezTo>
                        <a:pt x="129" y="250"/>
                        <a:pt x="121" y="253"/>
                        <a:pt x="121" y="261"/>
                      </a:cubicBezTo>
                      <a:cubicBezTo>
                        <a:pt x="121" y="269"/>
                        <a:pt x="130" y="274"/>
                        <a:pt x="130" y="283"/>
                      </a:cubicBezTo>
                      <a:cubicBezTo>
                        <a:pt x="130" y="289"/>
                        <a:pt x="126" y="291"/>
                        <a:pt x="126" y="297"/>
                      </a:cubicBezTo>
                      <a:cubicBezTo>
                        <a:pt x="126" y="307"/>
                        <a:pt x="139" y="310"/>
                        <a:pt x="139" y="319"/>
                      </a:cubicBezTo>
                      <a:cubicBezTo>
                        <a:pt x="139" y="322"/>
                        <a:pt x="135" y="324"/>
                        <a:pt x="134" y="325"/>
                      </a:cubicBezTo>
                      <a:cubicBezTo>
                        <a:pt x="138" y="333"/>
                        <a:pt x="148" y="334"/>
                        <a:pt x="148" y="344"/>
                      </a:cubicBezTo>
                      <a:cubicBezTo>
                        <a:pt x="148" y="359"/>
                        <a:pt x="117" y="376"/>
                        <a:pt x="107" y="389"/>
                      </a:cubicBezTo>
                      <a:cubicBezTo>
                        <a:pt x="111" y="393"/>
                        <a:pt x="116" y="396"/>
                        <a:pt x="119" y="404"/>
                      </a:cubicBezTo>
                      <a:cubicBezTo>
                        <a:pt x="113" y="408"/>
                        <a:pt x="100" y="414"/>
                        <a:pt x="94" y="414"/>
                      </a:cubicBezTo>
                      <a:cubicBezTo>
                        <a:pt x="86" y="414"/>
                        <a:pt x="81" y="411"/>
                        <a:pt x="71" y="411"/>
                      </a:cubicBezTo>
                      <a:cubicBezTo>
                        <a:pt x="61" y="411"/>
                        <a:pt x="39" y="420"/>
                        <a:pt x="46" y="427"/>
                      </a:cubicBezTo>
                      <a:cubicBezTo>
                        <a:pt x="68" y="448"/>
                        <a:pt x="56" y="456"/>
                        <a:pt x="51" y="456"/>
                      </a:cubicBezTo>
                      <a:cubicBezTo>
                        <a:pt x="42" y="456"/>
                        <a:pt x="41" y="445"/>
                        <a:pt x="33" y="445"/>
                      </a:cubicBezTo>
                      <a:cubicBezTo>
                        <a:pt x="25" y="445"/>
                        <a:pt x="15" y="466"/>
                        <a:pt x="15" y="477"/>
                      </a:cubicBezTo>
                      <a:cubicBezTo>
                        <a:pt x="15" y="494"/>
                        <a:pt x="0" y="492"/>
                        <a:pt x="0" y="508"/>
                      </a:cubicBezTo>
                      <a:cubicBezTo>
                        <a:pt x="6" y="507"/>
                        <a:pt x="11" y="506"/>
                        <a:pt x="16" y="506"/>
                      </a:cubicBezTo>
                      <a:cubicBezTo>
                        <a:pt x="24" y="506"/>
                        <a:pt x="30" y="506"/>
                        <a:pt x="39" y="506"/>
                      </a:cubicBezTo>
                      <a:cubicBezTo>
                        <a:pt x="48" y="506"/>
                        <a:pt x="53" y="523"/>
                        <a:pt x="53" y="532"/>
                      </a:cubicBezTo>
                      <a:cubicBezTo>
                        <a:pt x="53" y="538"/>
                        <a:pt x="46" y="541"/>
                        <a:pt x="46" y="547"/>
                      </a:cubicBezTo>
                      <a:cubicBezTo>
                        <a:pt x="46" y="557"/>
                        <a:pt x="55" y="563"/>
                        <a:pt x="55" y="571"/>
                      </a:cubicBezTo>
                      <a:cubicBezTo>
                        <a:pt x="55" y="577"/>
                        <a:pt x="46" y="579"/>
                        <a:pt x="45" y="581"/>
                      </a:cubicBezTo>
                      <a:cubicBezTo>
                        <a:pt x="39" y="589"/>
                        <a:pt x="37" y="597"/>
                        <a:pt x="37" y="607"/>
                      </a:cubicBezTo>
                      <a:cubicBezTo>
                        <a:pt x="37" y="620"/>
                        <a:pt x="46" y="617"/>
                        <a:pt x="57" y="617"/>
                      </a:cubicBezTo>
                      <a:cubicBezTo>
                        <a:pt x="71" y="617"/>
                        <a:pt x="78" y="611"/>
                        <a:pt x="89" y="611"/>
                      </a:cubicBezTo>
                      <a:cubicBezTo>
                        <a:pt x="101" y="611"/>
                        <a:pt x="98" y="635"/>
                        <a:pt x="110" y="635"/>
                      </a:cubicBezTo>
                      <a:cubicBezTo>
                        <a:pt x="110" y="653"/>
                        <a:pt x="110" y="653"/>
                        <a:pt x="110" y="653"/>
                      </a:cubicBezTo>
                      <a:cubicBezTo>
                        <a:pt x="110" y="655"/>
                        <a:pt x="111" y="656"/>
                        <a:pt x="112" y="657"/>
                      </a:cubicBezTo>
                      <a:cubicBezTo>
                        <a:pt x="114" y="659"/>
                        <a:pt x="114" y="659"/>
                        <a:pt x="114" y="659"/>
                      </a:cubicBezTo>
                      <a:cubicBezTo>
                        <a:pt x="116" y="659"/>
                        <a:pt x="122" y="657"/>
                        <a:pt x="125" y="657"/>
                      </a:cubicBezTo>
                      <a:cubicBezTo>
                        <a:pt x="135" y="654"/>
                        <a:pt x="136" y="642"/>
                        <a:pt x="146" y="642"/>
                      </a:cubicBezTo>
                      <a:cubicBezTo>
                        <a:pt x="154" y="642"/>
                        <a:pt x="175" y="676"/>
                        <a:pt x="181" y="676"/>
                      </a:cubicBezTo>
                      <a:cubicBezTo>
                        <a:pt x="187" y="676"/>
                        <a:pt x="209" y="666"/>
                        <a:pt x="213" y="662"/>
                      </a:cubicBezTo>
                      <a:cubicBezTo>
                        <a:pt x="212" y="662"/>
                        <a:pt x="200" y="660"/>
                        <a:pt x="200" y="660"/>
                      </a:cubicBezTo>
                      <a:cubicBezTo>
                        <a:pt x="198" y="660"/>
                        <a:pt x="192" y="659"/>
                        <a:pt x="192" y="653"/>
                      </a:cubicBezTo>
                      <a:cubicBezTo>
                        <a:pt x="192" y="650"/>
                        <a:pt x="225" y="638"/>
                        <a:pt x="237" y="633"/>
                      </a:cubicBezTo>
                      <a:cubicBezTo>
                        <a:pt x="237" y="633"/>
                        <a:pt x="232" y="640"/>
                        <a:pt x="229" y="641"/>
                      </a:cubicBezTo>
                      <a:cubicBezTo>
                        <a:pt x="230" y="643"/>
                        <a:pt x="242" y="656"/>
                        <a:pt x="216" y="662"/>
                      </a:cubicBezTo>
                      <a:cubicBezTo>
                        <a:pt x="227" y="689"/>
                        <a:pt x="279" y="685"/>
                        <a:pt x="279" y="720"/>
                      </a:cubicBezTo>
                      <a:cubicBezTo>
                        <a:pt x="281" y="720"/>
                        <a:pt x="281" y="720"/>
                        <a:pt x="281" y="720"/>
                      </a:cubicBezTo>
                      <a:cubicBezTo>
                        <a:pt x="283" y="719"/>
                        <a:pt x="286" y="718"/>
                        <a:pt x="290" y="718"/>
                      </a:cubicBezTo>
                      <a:cubicBezTo>
                        <a:pt x="305" y="718"/>
                        <a:pt x="304" y="727"/>
                        <a:pt x="308" y="736"/>
                      </a:cubicBezTo>
                      <a:cubicBezTo>
                        <a:pt x="309" y="738"/>
                        <a:pt x="318" y="743"/>
                        <a:pt x="319" y="743"/>
                      </a:cubicBezTo>
                      <a:cubicBezTo>
                        <a:pt x="327" y="746"/>
                        <a:pt x="329" y="759"/>
                        <a:pt x="342" y="759"/>
                      </a:cubicBezTo>
                      <a:cubicBezTo>
                        <a:pt x="352" y="759"/>
                        <a:pt x="351" y="751"/>
                        <a:pt x="358" y="749"/>
                      </a:cubicBezTo>
                      <a:cubicBezTo>
                        <a:pt x="362" y="748"/>
                        <a:pt x="361" y="748"/>
                        <a:pt x="364" y="748"/>
                      </a:cubicBezTo>
                      <a:cubicBezTo>
                        <a:pt x="366" y="750"/>
                        <a:pt x="366" y="754"/>
                        <a:pt x="367" y="756"/>
                      </a:cubicBezTo>
                      <a:cubicBezTo>
                        <a:pt x="367" y="757"/>
                        <a:pt x="367" y="758"/>
                        <a:pt x="367" y="759"/>
                      </a:cubicBezTo>
                      <a:cubicBezTo>
                        <a:pt x="374" y="759"/>
                        <a:pt x="374" y="759"/>
                        <a:pt x="374" y="759"/>
                      </a:cubicBezTo>
                      <a:cubicBezTo>
                        <a:pt x="379" y="752"/>
                        <a:pt x="379" y="741"/>
                        <a:pt x="386" y="738"/>
                      </a:cubicBezTo>
                      <a:cubicBezTo>
                        <a:pt x="374" y="731"/>
                        <a:pt x="356" y="704"/>
                        <a:pt x="356" y="689"/>
                      </a:cubicBezTo>
                      <a:cubicBezTo>
                        <a:pt x="356" y="684"/>
                        <a:pt x="346" y="677"/>
                        <a:pt x="346" y="671"/>
                      </a:cubicBezTo>
                      <a:cubicBezTo>
                        <a:pt x="346" y="668"/>
                        <a:pt x="354" y="652"/>
                        <a:pt x="357" y="649"/>
                      </a:cubicBezTo>
                      <a:cubicBezTo>
                        <a:pt x="359" y="650"/>
                        <a:pt x="372" y="643"/>
                        <a:pt x="374" y="642"/>
                      </a:cubicBezTo>
                      <a:cubicBezTo>
                        <a:pt x="385" y="638"/>
                        <a:pt x="393" y="634"/>
                        <a:pt x="408" y="634"/>
                      </a:cubicBezTo>
                      <a:cubicBezTo>
                        <a:pt x="432" y="634"/>
                        <a:pt x="436" y="646"/>
                        <a:pt x="445" y="660"/>
                      </a:cubicBezTo>
                      <a:cubicBezTo>
                        <a:pt x="438" y="665"/>
                        <a:pt x="429" y="660"/>
                        <a:pt x="421" y="660"/>
                      </a:cubicBezTo>
                      <a:cubicBezTo>
                        <a:pt x="409" y="660"/>
                        <a:pt x="391" y="672"/>
                        <a:pt x="389" y="671"/>
                      </a:cubicBezTo>
                      <a:cubicBezTo>
                        <a:pt x="390" y="680"/>
                        <a:pt x="397" y="680"/>
                        <a:pt x="400" y="685"/>
                      </a:cubicBezTo>
                      <a:cubicBezTo>
                        <a:pt x="408" y="700"/>
                        <a:pt x="421" y="706"/>
                        <a:pt x="421" y="723"/>
                      </a:cubicBezTo>
                      <a:cubicBezTo>
                        <a:pt x="424" y="722"/>
                        <a:pt x="433" y="717"/>
                        <a:pt x="436" y="717"/>
                      </a:cubicBezTo>
                      <a:cubicBezTo>
                        <a:pt x="436" y="723"/>
                        <a:pt x="444" y="727"/>
                        <a:pt x="444" y="734"/>
                      </a:cubicBezTo>
                      <a:cubicBezTo>
                        <a:pt x="430" y="734"/>
                        <a:pt x="430" y="734"/>
                        <a:pt x="430" y="734"/>
                      </a:cubicBezTo>
                      <a:cubicBezTo>
                        <a:pt x="426" y="734"/>
                        <a:pt x="422" y="738"/>
                        <a:pt x="421" y="745"/>
                      </a:cubicBezTo>
                      <a:cubicBezTo>
                        <a:pt x="431" y="746"/>
                        <a:pt x="437" y="755"/>
                        <a:pt x="437" y="764"/>
                      </a:cubicBezTo>
                      <a:cubicBezTo>
                        <a:pt x="437" y="769"/>
                        <a:pt x="434" y="770"/>
                        <a:pt x="434" y="774"/>
                      </a:cubicBezTo>
                      <a:cubicBezTo>
                        <a:pt x="434" y="778"/>
                        <a:pt x="438" y="783"/>
                        <a:pt x="438" y="784"/>
                      </a:cubicBezTo>
                      <a:cubicBezTo>
                        <a:pt x="438" y="780"/>
                        <a:pt x="444" y="780"/>
                        <a:pt x="448" y="778"/>
                      </a:cubicBezTo>
                      <a:cubicBezTo>
                        <a:pt x="453" y="777"/>
                        <a:pt x="452" y="775"/>
                        <a:pt x="456" y="773"/>
                      </a:cubicBezTo>
                      <a:cubicBezTo>
                        <a:pt x="465" y="770"/>
                        <a:pt x="470" y="772"/>
                        <a:pt x="477" y="767"/>
                      </a:cubicBezTo>
                      <a:cubicBezTo>
                        <a:pt x="487" y="773"/>
                        <a:pt x="492" y="773"/>
                        <a:pt x="502" y="776"/>
                      </a:cubicBezTo>
                      <a:cubicBezTo>
                        <a:pt x="513" y="780"/>
                        <a:pt x="516" y="790"/>
                        <a:pt x="529" y="790"/>
                      </a:cubicBezTo>
                      <a:cubicBezTo>
                        <a:pt x="530" y="792"/>
                        <a:pt x="533" y="793"/>
                        <a:pt x="533" y="795"/>
                      </a:cubicBezTo>
                      <a:cubicBezTo>
                        <a:pt x="535" y="800"/>
                        <a:pt x="533" y="805"/>
                        <a:pt x="535" y="811"/>
                      </a:cubicBezTo>
                      <a:cubicBezTo>
                        <a:pt x="540" y="806"/>
                        <a:pt x="544" y="814"/>
                        <a:pt x="549" y="814"/>
                      </a:cubicBezTo>
                      <a:cubicBezTo>
                        <a:pt x="554" y="814"/>
                        <a:pt x="556" y="809"/>
                        <a:pt x="559" y="806"/>
                      </a:cubicBezTo>
                      <a:cubicBezTo>
                        <a:pt x="563" y="803"/>
                        <a:pt x="568" y="803"/>
                        <a:pt x="572" y="799"/>
                      </a:cubicBezTo>
                      <a:cubicBezTo>
                        <a:pt x="579" y="791"/>
                        <a:pt x="580" y="780"/>
                        <a:pt x="592" y="780"/>
                      </a:cubicBezTo>
                      <a:cubicBezTo>
                        <a:pt x="596" y="780"/>
                        <a:pt x="595" y="782"/>
                        <a:pt x="599" y="782"/>
                      </a:cubicBezTo>
                      <a:cubicBezTo>
                        <a:pt x="600" y="787"/>
                        <a:pt x="611" y="783"/>
                        <a:pt x="613" y="783"/>
                      </a:cubicBezTo>
                      <a:cubicBezTo>
                        <a:pt x="617" y="783"/>
                        <a:pt x="618" y="788"/>
                        <a:pt x="622" y="788"/>
                      </a:cubicBezTo>
                      <a:cubicBezTo>
                        <a:pt x="630" y="788"/>
                        <a:pt x="638" y="783"/>
                        <a:pt x="641" y="777"/>
                      </a:cubicBezTo>
                      <a:cubicBezTo>
                        <a:pt x="642" y="777"/>
                        <a:pt x="643" y="777"/>
                        <a:pt x="644" y="777"/>
                      </a:cubicBezTo>
                      <a:cubicBezTo>
                        <a:pt x="648" y="777"/>
                        <a:pt x="650" y="766"/>
                        <a:pt x="659" y="766"/>
                      </a:cubicBezTo>
                      <a:cubicBezTo>
                        <a:pt x="668" y="766"/>
                        <a:pt x="658" y="790"/>
                        <a:pt x="669" y="790"/>
                      </a:cubicBezTo>
                      <a:cubicBezTo>
                        <a:pt x="679" y="790"/>
                        <a:pt x="683" y="782"/>
                        <a:pt x="692" y="782"/>
                      </a:cubicBezTo>
                      <a:cubicBezTo>
                        <a:pt x="698" y="782"/>
                        <a:pt x="701" y="782"/>
                        <a:pt x="707" y="783"/>
                      </a:cubicBezTo>
                      <a:cubicBezTo>
                        <a:pt x="708" y="781"/>
                        <a:pt x="708" y="781"/>
                        <a:pt x="708" y="781"/>
                      </a:cubicBezTo>
                      <a:cubicBezTo>
                        <a:pt x="706" y="770"/>
                        <a:pt x="703" y="768"/>
                        <a:pt x="692" y="765"/>
                      </a:cubicBezTo>
                      <a:cubicBezTo>
                        <a:pt x="693" y="756"/>
                        <a:pt x="703" y="736"/>
                        <a:pt x="710" y="736"/>
                      </a:cubicBezTo>
                      <a:cubicBezTo>
                        <a:pt x="751" y="736"/>
                        <a:pt x="780" y="714"/>
                        <a:pt x="780" y="664"/>
                      </a:cubicBezTo>
                      <a:cubicBezTo>
                        <a:pt x="803" y="661"/>
                        <a:pt x="804" y="633"/>
                        <a:pt x="818" y="634"/>
                      </a:cubicBezTo>
                      <a:cubicBezTo>
                        <a:pt x="855" y="639"/>
                        <a:pt x="840" y="614"/>
                        <a:pt x="847" y="607"/>
                      </a:cubicBezTo>
                      <a:cubicBezTo>
                        <a:pt x="866" y="592"/>
                        <a:pt x="893" y="591"/>
                        <a:pt x="915" y="578"/>
                      </a:cubicBezTo>
                      <a:cubicBezTo>
                        <a:pt x="918" y="576"/>
                        <a:pt x="926" y="567"/>
                        <a:pt x="933" y="567"/>
                      </a:cubicBezTo>
                      <a:cubicBezTo>
                        <a:pt x="945" y="567"/>
                        <a:pt x="964" y="580"/>
                        <a:pt x="983" y="580"/>
                      </a:cubicBezTo>
                      <a:cubicBezTo>
                        <a:pt x="1008" y="580"/>
                        <a:pt x="1003" y="546"/>
                        <a:pt x="1017" y="546"/>
                      </a:cubicBezTo>
                      <a:cubicBezTo>
                        <a:pt x="1025" y="546"/>
                        <a:pt x="1053" y="551"/>
                        <a:pt x="1055" y="558"/>
                      </a:cubicBezTo>
                      <a:cubicBezTo>
                        <a:pt x="1066" y="587"/>
                        <a:pt x="1084" y="571"/>
                        <a:pt x="1096" y="571"/>
                      </a:cubicBezTo>
                      <a:cubicBezTo>
                        <a:pt x="1124" y="571"/>
                        <a:pt x="1132" y="594"/>
                        <a:pt x="1161" y="594"/>
                      </a:cubicBezTo>
                      <a:cubicBezTo>
                        <a:pt x="1186" y="594"/>
                        <a:pt x="1219" y="570"/>
                        <a:pt x="1251" y="583"/>
                      </a:cubicBezTo>
                      <a:cubicBezTo>
                        <a:pt x="1295" y="599"/>
                        <a:pt x="1273" y="524"/>
                        <a:pt x="1330" y="524"/>
                      </a:cubicBezTo>
                      <a:cubicBezTo>
                        <a:pt x="1370" y="524"/>
                        <a:pt x="1369" y="556"/>
                        <a:pt x="1385" y="580"/>
                      </a:cubicBezTo>
                      <a:cubicBezTo>
                        <a:pt x="1390" y="590"/>
                        <a:pt x="1411" y="591"/>
                        <a:pt x="1418" y="598"/>
                      </a:cubicBezTo>
                      <a:cubicBezTo>
                        <a:pt x="1424" y="604"/>
                        <a:pt x="1430" y="621"/>
                        <a:pt x="1443" y="621"/>
                      </a:cubicBezTo>
                      <a:cubicBezTo>
                        <a:pt x="1458" y="621"/>
                        <a:pt x="1461" y="607"/>
                        <a:pt x="1479" y="607"/>
                      </a:cubicBezTo>
                      <a:cubicBezTo>
                        <a:pt x="1479" y="619"/>
                        <a:pt x="1479" y="619"/>
                        <a:pt x="1479" y="619"/>
                      </a:cubicBezTo>
                      <a:cubicBezTo>
                        <a:pt x="1469" y="629"/>
                        <a:pt x="1466" y="652"/>
                        <a:pt x="1454" y="659"/>
                      </a:cubicBezTo>
                      <a:cubicBezTo>
                        <a:pt x="1444" y="665"/>
                        <a:pt x="1426" y="667"/>
                        <a:pt x="1432" y="671"/>
                      </a:cubicBezTo>
                      <a:cubicBezTo>
                        <a:pt x="1447" y="681"/>
                        <a:pt x="1430" y="700"/>
                        <a:pt x="1430" y="70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51" name="Freeform 153">
                  <a:extLst>
                    <a:ext uri="{FF2B5EF4-FFF2-40B4-BE49-F238E27FC236}">
                      <a16:creationId xmlns:a16="http://schemas.microsoft.com/office/drawing/2014/main" id="{4013A2CD-7A02-4E7E-A6D4-F1935D6A43FD}"/>
                    </a:ext>
                  </a:extLst>
                </p:cNvPr>
                <p:cNvSpPr>
                  <a:spLocks/>
                </p:cNvSpPr>
                <p:nvPr/>
              </p:nvSpPr>
              <p:spPr bwMode="auto">
                <a:xfrm>
                  <a:off x="8701960" y="-6037857"/>
                  <a:ext cx="2565422" cy="1619262"/>
                </a:xfrm>
                <a:custGeom>
                  <a:avLst/>
                  <a:gdLst>
                    <a:gd name="T0" fmla="*/ 599 w 787"/>
                    <a:gd name="T1" fmla="*/ 314 h 497"/>
                    <a:gd name="T2" fmla="*/ 586 w 787"/>
                    <a:gd name="T3" fmla="*/ 294 h 497"/>
                    <a:gd name="T4" fmla="*/ 628 w 787"/>
                    <a:gd name="T5" fmla="*/ 262 h 497"/>
                    <a:gd name="T6" fmla="*/ 602 w 787"/>
                    <a:gd name="T7" fmla="*/ 252 h 497"/>
                    <a:gd name="T8" fmla="*/ 584 w 787"/>
                    <a:gd name="T9" fmla="*/ 261 h 497"/>
                    <a:gd name="T10" fmla="*/ 565 w 787"/>
                    <a:gd name="T11" fmla="*/ 241 h 497"/>
                    <a:gd name="T12" fmla="*/ 604 w 787"/>
                    <a:gd name="T13" fmla="*/ 214 h 497"/>
                    <a:gd name="T14" fmla="*/ 620 w 787"/>
                    <a:gd name="T15" fmla="*/ 216 h 497"/>
                    <a:gd name="T16" fmla="*/ 649 w 787"/>
                    <a:gd name="T17" fmla="*/ 221 h 497"/>
                    <a:gd name="T18" fmla="*/ 663 w 787"/>
                    <a:gd name="T19" fmla="*/ 236 h 497"/>
                    <a:gd name="T20" fmla="*/ 663 w 787"/>
                    <a:gd name="T21" fmla="*/ 253 h 497"/>
                    <a:gd name="T22" fmla="*/ 681 w 787"/>
                    <a:gd name="T23" fmla="*/ 260 h 497"/>
                    <a:gd name="T24" fmla="*/ 674 w 787"/>
                    <a:gd name="T25" fmla="*/ 271 h 497"/>
                    <a:gd name="T26" fmla="*/ 681 w 787"/>
                    <a:gd name="T27" fmla="*/ 281 h 497"/>
                    <a:gd name="T28" fmla="*/ 679 w 787"/>
                    <a:gd name="T29" fmla="*/ 296 h 497"/>
                    <a:gd name="T30" fmla="*/ 683 w 787"/>
                    <a:gd name="T31" fmla="*/ 302 h 497"/>
                    <a:gd name="T32" fmla="*/ 706 w 787"/>
                    <a:gd name="T33" fmla="*/ 293 h 497"/>
                    <a:gd name="T34" fmla="*/ 698 w 787"/>
                    <a:gd name="T35" fmla="*/ 238 h 497"/>
                    <a:gd name="T36" fmla="*/ 704 w 787"/>
                    <a:gd name="T37" fmla="*/ 215 h 497"/>
                    <a:gd name="T38" fmla="*/ 738 w 787"/>
                    <a:gd name="T39" fmla="*/ 176 h 497"/>
                    <a:gd name="T40" fmla="*/ 762 w 787"/>
                    <a:gd name="T41" fmla="*/ 135 h 497"/>
                    <a:gd name="T42" fmla="*/ 787 w 787"/>
                    <a:gd name="T43" fmla="*/ 83 h 497"/>
                    <a:gd name="T44" fmla="*/ 726 w 787"/>
                    <a:gd name="T45" fmla="*/ 74 h 497"/>
                    <a:gd name="T46" fmla="*/ 638 w 787"/>
                    <a:gd name="T47" fmla="*/ 0 h 497"/>
                    <a:gd name="T48" fmla="*/ 469 w 787"/>
                    <a:gd name="T49" fmla="*/ 70 h 497"/>
                    <a:gd name="T50" fmla="*/ 363 w 787"/>
                    <a:gd name="T51" fmla="*/ 34 h 497"/>
                    <a:gd name="T52" fmla="*/ 291 w 787"/>
                    <a:gd name="T53" fmla="*/ 56 h 497"/>
                    <a:gd name="T54" fmla="*/ 223 w 787"/>
                    <a:gd name="T55" fmla="*/ 54 h 497"/>
                    <a:gd name="T56" fmla="*/ 126 w 787"/>
                    <a:gd name="T57" fmla="*/ 110 h 497"/>
                    <a:gd name="T58" fmla="*/ 18 w 787"/>
                    <a:gd name="T59" fmla="*/ 212 h 497"/>
                    <a:gd name="T60" fmla="*/ 16 w 787"/>
                    <a:gd name="T61" fmla="*/ 257 h 497"/>
                    <a:gd name="T62" fmla="*/ 26 w 787"/>
                    <a:gd name="T63" fmla="*/ 267 h 497"/>
                    <a:gd name="T64" fmla="*/ 52 w 787"/>
                    <a:gd name="T65" fmla="*/ 286 h 497"/>
                    <a:gd name="T66" fmla="*/ 85 w 787"/>
                    <a:gd name="T67" fmla="*/ 291 h 497"/>
                    <a:gd name="T68" fmla="*/ 75 w 787"/>
                    <a:gd name="T69" fmla="*/ 324 h 497"/>
                    <a:gd name="T70" fmla="*/ 64 w 787"/>
                    <a:gd name="T71" fmla="*/ 333 h 497"/>
                    <a:gd name="T72" fmla="*/ 74 w 787"/>
                    <a:gd name="T73" fmla="*/ 351 h 497"/>
                    <a:gd name="T74" fmla="*/ 113 w 787"/>
                    <a:gd name="T75" fmla="*/ 366 h 497"/>
                    <a:gd name="T76" fmla="*/ 135 w 787"/>
                    <a:gd name="T77" fmla="*/ 381 h 497"/>
                    <a:gd name="T78" fmla="*/ 164 w 787"/>
                    <a:gd name="T79" fmla="*/ 393 h 497"/>
                    <a:gd name="T80" fmla="*/ 191 w 787"/>
                    <a:gd name="T81" fmla="*/ 391 h 497"/>
                    <a:gd name="T82" fmla="*/ 215 w 787"/>
                    <a:gd name="T83" fmla="*/ 390 h 497"/>
                    <a:gd name="T84" fmla="*/ 261 w 787"/>
                    <a:gd name="T85" fmla="*/ 381 h 497"/>
                    <a:gd name="T86" fmla="*/ 281 w 787"/>
                    <a:gd name="T87" fmla="*/ 375 h 497"/>
                    <a:gd name="T88" fmla="*/ 288 w 787"/>
                    <a:gd name="T89" fmla="*/ 371 h 497"/>
                    <a:gd name="T90" fmla="*/ 323 w 787"/>
                    <a:gd name="T91" fmla="*/ 409 h 497"/>
                    <a:gd name="T92" fmla="*/ 313 w 787"/>
                    <a:gd name="T93" fmla="*/ 449 h 497"/>
                    <a:gd name="T94" fmla="*/ 332 w 787"/>
                    <a:gd name="T95" fmla="*/ 460 h 497"/>
                    <a:gd name="T96" fmla="*/ 354 w 787"/>
                    <a:gd name="T97" fmla="*/ 478 h 497"/>
                    <a:gd name="T98" fmla="*/ 359 w 787"/>
                    <a:gd name="T99" fmla="*/ 483 h 497"/>
                    <a:gd name="T100" fmla="*/ 361 w 787"/>
                    <a:gd name="T101" fmla="*/ 467 h 497"/>
                    <a:gd name="T102" fmla="*/ 388 w 787"/>
                    <a:gd name="T103" fmla="*/ 465 h 497"/>
                    <a:gd name="T104" fmla="*/ 425 w 787"/>
                    <a:gd name="T105" fmla="*/ 463 h 497"/>
                    <a:gd name="T106" fmla="*/ 441 w 787"/>
                    <a:gd name="T107" fmla="*/ 481 h 497"/>
                    <a:gd name="T108" fmla="*/ 465 w 787"/>
                    <a:gd name="T109" fmla="*/ 497 h 497"/>
                    <a:gd name="T110" fmla="*/ 487 w 787"/>
                    <a:gd name="T111" fmla="*/ 481 h 497"/>
                    <a:gd name="T112" fmla="*/ 515 w 787"/>
                    <a:gd name="T113" fmla="*/ 465 h 497"/>
                    <a:gd name="T114" fmla="*/ 564 w 787"/>
                    <a:gd name="T115" fmla="*/ 449 h 497"/>
                    <a:gd name="T116" fmla="*/ 589 w 787"/>
                    <a:gd name="T117" fmla="*/ 416 h 497"/>
                    <a:gd name="T118" fmla="*/ 618 w 787"/>
                    <a:gd name="T119" fmla="*/ 363 h 497"/>
                    <a:gd name="T120" fmla="*/ 600 w 787"/>
                    <a:gd name="T121" fmla="*/ 31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87" h="497">
                      <a:moveTo>
                        <a:pt x="600" y="314"/>
                      </a:moveTo>
                      <a:cubicBezTo>
                        <a:pt x="599" y="314"/>
                        <a:pt x="599" y="314"/>
                        <a:pt x="599" y="314"/>
                      </a:cubicBezTo>
                      <a:cubicBezTo>
                        <a:pt x="599" y="314"/>
                        <a:pt x="599" y="307"/>
                        <a:pt x="599" y="305"/>
                      </a:cubicBezTo>
                      <a:cubicBezTo>
                        <a:pt x="595" y="305"/>
                        <a:pt x="586" y="300"/>
                        <a:pt x="586" y="294"/>
                      </a:cubicBezTo>
                      <a:cubicBezTo>
                        <a:pt x="586" y="289"/>
                        <a:pt x="594" y="288"/>
                        <a:pt x="596" y="283"/>
                      </a:cubicBezTo>
                      <a:cubicBezTo>
                        <a:pt x="600" y="271"/>
                        <a:pt x="619" y="271"/>
                        <a:pt x="628" y="262"/>
                      </a:cubicBezTo>
                      <a:cubicBezTo>
                        <a:pt x="625" y="257"/>
                        <a:pt x="618" y="262"/>
                        <a:pt x="612" y="258"/>
                      </a:cubicBezTo>
                      <a:cubicBezTo>
                        <a:pt x="609" y="256"/>
                        <a:pt x="607" y="252"/>
                        <a:pt x="602" y="252"/>
                      </a:cubicBezTo>
                      <a:cubicBezTo>
                        <a:pt x="598" y="252"/>
                        <a:pt x="598" y="262"/>
                        <a:pt x="595" y="262"/>
                      </a:cubicBezTo>
                      <a:cubicBezTo>
                        <a:pt x="592" y="262"/>
                        <a:pt x="587" y="263"/>
                        <a:pt x="584" y="261"/>
                      </a:cubicBezTo>
                      <a:cubicBezTo>
                        <a:pt x="578" y="258"/>
                        <a:pt x="580" y="253"/>
                        <a:pt x="575" y="249"/>
                      </a:cubicBezTo>
                      <a:cubicBezTo>
                        <a:pt x="573" y="248"/>
                        <a:pt x="565" y="246"/>
                        <a:pt x="565" y="241"/>
                      </a:cubicBezTo>
                      <a:cubicBezTo>
                        <a:pt x="565" y="232"/>
                        <a:pt x="578" y="235"/>
                        <a:pt x="585" y="230"/>
                      </a:cubicBezTo>
                      <a:cubicBezTo>
                        <a:pt x="590" y="226"/>
                        <a:pt x="600" y="220"/>
                        <a:pt x="604" y="214"/>
                      </a:cubicBezTo>
                      <a:cubicBezTo>
                        <a:pt x="605" y="212"/>
                        <a:pt x="607" y="208"/>
                        <a:pt x="611" y="208"/>
                      </a:cubicBezTo>
                      <a:cubicBezTo>
                        <a:pt x="615" y="208"/>
                        <a:pt x="620" y="214"/>
                        <a:pt x="620" y="216"/>
                      </a:cubicBezTo>
                      <a:cubicBezTo>
                        <a:pt x="620" y="224"/>
                        <a:pt x="611" y="227"/>
                        <a:pt x="611" y="235"/>
                      </a:cubicBezTo>
                      <a:cubicBezTo>
                        <a:pt x="624" y="235"/>
                        <a:pt x="634" y="221"/>
                        <a:pt x="649" y="221"/>
                      </a:cubicBezTo>
                      <a:cubicBezTo>
                        <a:pt x="654" y="221"/>
                        <a:pt x="656" y="226"/>
                        <a:pt x="663" y="226"/>
                      </a:cubicBezTo>
                      <a:cubicBezTo>
                        <a:pt x="661" y="231"/>
                        <a:pt x="663" y="231"/>
                        <a:pt x="663" y="236"/>
                      </a:cubicBezTo>
                      <a:cubicBezTo>
                        <a:pt x="663" y="241"/>
                        <a:pt x="658" y="240"/>
                        <a:pt x="658" y="246"/>
                      </a:cubicBezTo>
                      <a:cubicBezTo>
                        <a:pt x="658" y="248"/>
                        <a:pt x="660" y="253"/>
                        <a:pt x="663" y="253"/>
                      </a:cubicBezTo>
                      <a:cubicBezTo>
                        <a:pt x="664" y="253"/>
                        <a:pt x="666" y="251"/>
                        <a:pt x="669" y="251"/>
                      </a:cubicBezTo>
                      <a:cubicBezTo>
                        <a:pt x="674" y="251"/>
                        <a:pt x="681" y="255"/>
                        <a:pt x="681" y="260"/>
                      </a:cubicBezTo>
                      <a:cubicBezTo>
                        <a:pt x="681" y="263"/>
                        <a:pt x="678" y="266"/>
                        <a:pt x="674" y="266"/>
                      </a:cubicBezTo>
                      <a:cubicBezTo>
                        <a:pt x="674" y="271"/>
                        <a:pt x="674" y="271"/>
                        <a:pt x="674" y="271"/>
                      </a:cubicBezTo>
                      <a:cubicBezTo>
                        <a:pt x="675" y="272"/>
                        <a:pt x="676" y="273"/>
                        <a:pt x="678" y="274"/>
                      </a:cubicBezTo>
                      <a:cubicBezTo>
                        <a:pt x="678" y="277"/>
                        <a:pt x="681" y="279"/>
                        <a:pt x="681" y="281"/>
                      </a:cubicBezTo>
                      <a:cubicBezTo>
                        <a:pt x="681" y="283"/>
                        <a:pt x="677" y="289"/>
                        <a:pt x="677" y="292"/>
                      </a:cubicBezTo>
                      <a:cubicBezTo>
                        <a:pt x="677" y="294"/>
                        <a:pt x="677" y="296"/>
                        <a:pt x="679" y="296"/>
                      </a:cubicBezTo>
                      <a:cubicBezTo>
                        <a:pt x="678" y="299"/>
                        <a:pt x="676" y="300"/>
                        <a:pt x="676" y="302"/>
                      </a:cubicBezTo>
                      <a:cubicBezTo>
                        <a:pt x="683" y="302"/>
                        <a:pt x="683" y="302"/>
                        <a:pt x="683" y="302"/>
                      </a:cubicBezTo>
                      <a:cubicBezTo>
                        <a:pt x="686" y="300"/>
                        <a:pt x="687" y="300"/>
                        <a:pt x="692" y="298"/>
                      </a:cubicBezTo>
                      <a:cubicBezTo>
                        <a:pt x="692" y="294"/>
                        <a:pt x="703" y="294"/>
                        <a:pt x="706" y="293"/>
                      </a:cubicBezTo>
                      <a:cubicBezTo>
                        <a:pt x="712" y="291"/>
                        <a:pt x="715" y="286"/>
                        <a:pt x="715" y="276"/>
                      </a:cubicBezTo>
                      <a:cubicBezTo>
                        <a:pt x="715" y="258"/>
                        <a:pt x="708" y="248"/>
                        <a:pt x="698" y="238"/>
                      </a:cubicBezTo>
                      <a:cubicBezTo>
                        <a:pt x="694" y="234"/>
                        <a:pt x="690" y="230"/>
                        <a:pt x="691" y="222"/>
                      </a:cubicBezTo>
                      <a:cubicBezTo>
                        <a:pt x="696" y="222"/>
                        <a:pt x="701" y="219"/>
                        <a:pt x="704" y="215"/>
                      </a:cubicBezTo>
                      <a:cubicBezTo>
                        <a:pt x="707" y="212"/>
                        <a:pt x="716" y="207"/>
                        <a:pt x="717" y="204"/>
                      </a:cubicBezTo>
                      <a:cubicBezTo>
                        <a:pt x="723" y="192"/>
                        <a:pt x="727" y="184"/>
                        <a:pt x="738" y="176"/>
                      </a:cubicBezTo>
                      <a:cubicBezTo>
                        <a:pt x="738" y="176"/>
                        <a:pt x="755" y="157"/>
                        <a:pt x="740" y="147"/>
                      </a:cubicBezTo>
                      <a:cubicBezTo>
                        <a:pt x="734" y="143"/>
                        <a:pt x="752" y="141"/>
                        <a:pt x="762" y="135"/>
                      </a:cubicBezTo>
                      <a:cubicBezTo>
                        <a:pt x="774" y="128"/>
                        <a:pt x="777" y="105"/>
                        <a:pt x="787" y="95"/>
                      </a:cubicBezTo>
                      <a:cubicBezTo>
                        <a:pt x="787" y="83"/>
                        <a:pt x="787" y="83"/>
                        <a:pt x="787" y="83"/>
                      </a:cubicBezTo>
                      <a:cubicBezTo>
                        <a:pt x="769" y="83"/>
                        <a:pt x="766" y="97"/>
                        <a:pt x="751" y="97"/>
                      </a:cubicBezTo>
                      <a:cubicBezTo>
                        <a:pt x="738" y="97"/>
                        <a:pt x="732" y="80"/>
                        <a:pt x="726" y="74"/>
                      </a:cubicBezTo>
                      <a:cubicBezTo>
                        <a:pt x="719" y="67"/>
                        <a:pt x="698" y="66"/>
                        <a:pt x="693" y="56"/>
                      </a:cubicBezTo>
                      <a:cubicBezTo>
                        <a:pt x="677" y="32"/>
                        <a:pt x="678" y="0"/>
                        <a:pt x="638" y="0"/>
                      </a:cubicBezTo>
                      <a:cubicBezTo>
                        <a:pt x="581" y="0"/>
                        <a:pt x="603" y="75"/>
                        <a:pt x="559" y="59"/>
                      </a:cubicBezTo>
                      <a:cubicBezTo>
                        <a:pt x="527" y="46"/>
                        <a:pt x="494" y="70"/>
                        <a:pt x="469" y="70"/>
                      </a:cubicBezTo>
                      <a:cubicBezTo>
                        <a:pt x="440" y="70"/>
                        <a:pt x="432" y="47"/>
                        <a:pt x="404" y="47"/>
                      </a:cubicBezTo>
                      <a:cubicBezTo>
                        <a:pt x="392" y="47"/>
                        <a:pt x="374" y="63"/>
                        <a:pt x="363" y="34"/>
                      </a:cubicBezTo>
                      <a:cubicBezTo>
                        <a:pt x="361" y="27"/>
                        <a:pt x="333" y="22"/>
                        <a:pt x="325" y="22"/>
                      </a:cubicBezTo>
                      <a:cubicBezTo>
                        <a:pt x="311" y="22"/>
                        <a:pt x="316" y="56"/>
                        <a:pt x="291" y="56"/>
                      </a:cubicBezTo>
                      <a:cubicBezTo>
                        <a:pt x="272" y="56"/>
                        <a:pt x="253" y="43"/>
                        <a:pt x="241" y="43"/>
                      </a:cubicBezTo>
                      <a:cubicBezTo>
                        <a:pt x="234" y="43"/>
                        <a:pt x="226" y="52"/>
                        <a:pt x="223" y="54"/>
                      </a:cubicBezTo>
                      <a:cubicBezTo>
                        <a:pt x="201" y="67"/>
                        <a:pt x="174" y="68"/>
                        <a:pt x="155" y="83"/>
                      </a:cubicBezTo>
                      <a:cubicBezTo>
                        <a:pt x="148" y="90"/>
                        <a:pt x="163" y="115"/>
                        <a:pt x="126" y="110"/>
                      </a:cubicBezTo>
                      <a:cubicBezTo>
                        <a:pt x="112" y="109"/>
                        <a:pt x="111" y="137"/>
                        <a:pt x="88" y="140"/>
                      </a:cubicBezTo>
                      <a:cubicBezTo>
                        <a:pt x="88" y="190"/>
                        <a:pt x="59" y="212"/>
                        <a:pt x="18" y="212"/>
                      </a:cubicBezTo>
                      <a:cubicBezTo>
                        <a:pt x="11" y="212"/>
                        <a:pt x="1" y="232"/>
                        <a:pt x="0" y="241"/>
                      </a:cubicBezTo>
                      <a:cubicBezTo>
                        <a:pt x="11" y="244"/>
                        <a:pt x="14" y="246"/>
                        <a:pt x="16" y="257"/>
                      </a:cubicBezTo>
                      <a:cubicBezTo>
                        <a:pt x="15" y="259"/>
                        <a:pt x="15" y="259"/>
                        <a:pt x="15" y="259"/>
                      </a:cubicBezTo>
                      <a:cubicBezTo>
                        <a:pt x="15" y="267"/>
                        <a:pt x="19" y="265"/>
                        <a:pt x="26" y="267"/>
                      </a:cubicBezTo>
                      <a:cubicBezTo>
                        <a:pt x="31" y="268"/>
                        <a:pt x="29" y="274"/>
                        <a:pt x="31" y="277"/>
                      </a:cubicBezTo>
                      <a:cubicBezTo>
                        <a:pt x="38" y="284"/>
                        <a:pt x="43" y="284"/>
                        <a:pt x="52" y="286"/>
                      </a:cubicBezTo>
                      <a:cubicBezTo>
                        <a:pt x="59" y="285"/>
                        <a:pt x="63" y="278"/>
                        <a:pt x="70" y="278"/>
                      </a:cubicBezTo>
                      <a:cubicBezTo>
                        <a:pt x="74" y="278"/>
                        <a:pt x="85" y="286"/>
                        <a:pt x="85" y="291"/>
                      </a:cubicBezTo>
                      <a:cubicBezTo>
                        <a:pt x="85" y="303"/>
                        <a:pt x="68" y="301"/>
                        <a:pt x="68" y="313"/>
                      </a:cubicBezTo>
                      <a:cubicBezTo>
                        <a:pt x="68" y="318"/>
                        <a:pt x="75" y="319"/>
                        <a:pt x="75" y="324"/>
                      </a:cubicBezTo>
                      <a:cubicBezTo>
                        <a:pt x="75" y="330"/>
                        <a:pt x="69" y="329"/>
                        <a:pt x="64" y="329"/>
                      </a:cubicBezTo>
                      <a:cubicBezTo>
                        <a:pt x="64" y="333"/>
                        <a:pt x="64" y="333"/>
                        <a:pt x="64" y="333"/>
                      </a:cubicBezTo>
                      <a:cubicBezTo>
                        <a:pt x="66" y="339"/>
                        <a:pt x="65" y="342"/>
                        <a:pt x="67" y="348"/>
                      </a:cubicBezTo>
                      <a:cubicBezTo>
                        <a:pt x="68" y="351"/>
                        <a:pt x="72" y="350"/>
                        <a:pt x="74" y="351"/>
                      </a:cubicBezTo>
                      <a:cubicBezTo>
                        <a:pt x="82" y="353"/>
                        <a:pt x="85" y="359"/>
                        <a:pt x="93" y="361"/>
                      </a:cubicBezTo>
                      <a:cubicBezTo>
                        <a:pt x="103" y="363"/>
                        <a:pt x="108" y="360"/>
                        <a:pt x="113" y="366"/>
                      </a:cubicBezTo>
                      <a:cubicBezTo>
                        <a:pt x="118" y="371"/>
                        <a:pt x="123" y="369"/>
                        <a:pt x="130" y="373"/>
                      </a:cubicBezTo>
                      <a:cubicBezTo>
                        <a:pt x="133" y="374"/>
                        <a:pt x="133" y="378"/>
                        <a:pt x="135" y="381"/>
                      </a:cubicBezTo>
                      <a:cubicBezTo>
                        <a:pt x="137" y="384"/>
                        <a:pt x="140" y="381"/>
                        <a:pt x="142" y="382"/>
                      </a:cubicBezTo>
                      <a:cubicBezTo>
                        <a:pt x="149" y="387"/>
                        <a:pt x="153" y="393"/>
                        <a:pt x="164" y="393"/>
                      </a:cubicBezTo>
                      <a:cubicBezTo>
                        <a:pt x="170" y="393"/>
                        <a:pt x="176" y="393"/>
                        <a:pt x="183" y="393"/>
                      </a:cubicBezTo>
                      <a:cubicBezTo>
                        <a:pt x="187" y="393"/>
                        <a:pt x="188" y="391"/>
                        <a:pt x="191" y="391"/>
                      </a:cubicBezTo>
                      <a:cubicBezTo>
                        <a:pt x="193" y="391"/>
                        <a:pt x="195" y="398"/>
                        <a:pt x="195" y="401"/>
                      </a:cubicBezTo>
                      <a:cubicBezTo>
                        <a:pt x="202" y="398"/>
                        <a:pt x="203" y="390"/>
                        <a:pt x="215" y="390"/>
                      </a:cubicBezTo>
                      <a:cubicBezTo>
                        <a:pt x="225" y="390"/>
                        <a:pt x="229" y="395"/>
                        <a:pt x="237" y="395"/>
                      </a:cubicBezTo>
                      <a:cubicBezTo>
                        <a:pt x="243" y="395"/>
                        <a:pt x="258" y="383"/>
                        <a:pt x="261" y="381"/>
                      </a:cubicBezTo>
                      <a:cubicBezTo>
                        <a:pt x="264" y="379"/>
                        <a:pt x="265" y="377"/>
                        <a:pt x="267" y="375"/>
                      </a:cubicBezTo>
                      <a:cubicBezTo>
                        <a:pt x="270" y="372"/>
                        <a:pt x="276" y="377"/>
                        <a:pt x="281" y="375"/>
                      </a:cubicBezTo>
                      <a:cubicBezTo>
                        <a:pt x="285" y="371"/>
                        <a:pt x="285" y="371"/>
                        <a:pt x="285" y="371"/>
                      </a:cubicBezTo>
                      <a:cubicBezTo>
                        <a:pt x="288" y="371"/>
                        <a:pt x="288" y="371"/>
                        <a:pt x="288" y="371"/>
                      </a:cubicBezTo>
                      <a:cubicBezTo>
                        <a:pt x="292" y="385"/>
                        <a:pt x="301" y="384"/>
                        <a:pt x="313" y="390"/>
                      </a:cubicBezTo>
                      <a:cubicBezTo>
                        <a:pt x="317" y="397"/>
                        <a:pt x="323" y="400"/>
                        <a:pt x="323" y="409"/>
                      </a:cubicBezTo>
                      <a:cubicBezTo>
                        <a:pt x="323" y="427"/>
                        <a:pt x="311" y="428"/>
                        <a:pt x="311" y="444"/>
                      </a:cubicBezTo>
                      <a:cubicBezTo>
                        <a:pt x="311" y="446"/>
                        <a:pt x="312" y="449"/>
                        <a:pt x="313" y="449"/>
                      </a:cubicBezTo>
                      <a:cubicBezTo>
                        <a:pt x="317" y="449"/>
                        <a:pt x="319" y="447"/>
                        <a:pt x="322" y="447"/>
                      </a:cubicBezTo>
                      <a:cubicBezTo>
                        <a:pt x="326" y="447"/>
                        <a:pt x="327" y="459"/>
                        <a:pt x="332" y="460"/>
                      </a:cubicBezTo>
                      <a:cubicBezTo>
                        <a:pt x="332" y="469"/>
                        <a:pt x="337" y="479"/>
                        <a:pt x="346" y="479"/>
                      </a:cubicBezTo>
                      <a:cubicBezTo>
                        <a:pt x="350" y="479"/>
                        <a:pt x="351" y="478"/>
                        <a:pt x="354" y="478"/>
                      </a:cubicBezTo>
                      <a:cubicBezTo>
                        <a:pt x="356" y="478"/>
                        <a:pt x="356" y="478"/>
                        <a:pt x="356" y="478"/>
                      </a:cubicBezTo>
                      <a:cubicBezTo>
                        <a:pt x="356" y="482"/>
                        <a:pt x="358" y="483"/>
                        <a:pt x="359" y="483"/>
                      </a:cubicBezTo>
                      <a:cubicBezTo>
                        <a:pt x="360" y="483"/>
                        <a:pt x="361" y="480"/>
                        <a:pt x="361" y="479"/>
                      </a:cubicBezTo>
                      <a:cubicBezTo>
                        <a:pt x="361" y="475"/>
                        <a:pt x="361" y="472"/>
                        <a:pt x="361" y="467"/>
                      </a:cubicBezTo>
                      <a:cubicBezTo>
                        <a:pt x="361" y="467"/>
                        <a:pt x="372" y="464"/>
                        <a:pt x="373" y="465"/>
                      </a:cubicBezTo>
                      <a:cubicBezTo>
                        <a:pt x="388" y="465"/>
                        <a:pt x="388" y="465"/>
                        <a:pt x="388" y="465"/>
                      </a:cubicBezTo>
                      <a:cubicBezTo>
                        <a:pt x="394" y="468"/>
                        <a:pt x="399" y="458"/>
                        <a:pt x="406" y="458"/>
                      </a:cubicBezTo>
                      <a:cubicBezTo>
                        <a:pt x="413" y="458"/>
                        <a:pt x="418" y="463"/>
                        <a:pt x="425" y="463"/>
                      </a:cubicBezTo>
                      <a:cubicBezTo>
                        <a:pt x="425" y="475"/>
                        <a:pt x="434" y="479"/>
                        <a:pt x="441" y="481"/>
                      </a:cubicBezTo>
                      <a:cubicBezTo>
                        <a:pt x="441" y="481"/>
                        <a:pt x="441" y="481"/>
                        <a:pt x="441" y="481"/>
                      </a:cubicBezTo>
                      <a:cubicBezTo>
                        <a:pt x="449" y="485"/>
                        <a:pt x="454" y="482"/>
                        <a:pt x="463" y="486"/>
                      </a:cubicBezTo>
                      <a:cubicBezTo>
                        <a:pt x="462" y="488"/>
                        <a:pt x="461" y="497"/>
                        <a:pt x="465" y="497"/>
                      </a:cubicBezTo>
                      <a:cubicBezTo>
                        <a:pt x="470" y="497"/>
                        <a:pt x="467" y="491"/>
                        <a:pt x="471" y="488"/>
                      </a:cubicBezTo>
                      <a:cubicBezTo>
                        <a:pt x="474" y="485"/>
                        <a:pt x="483" y="483"/>
                        <a:pt x="487" y="481"/>
                      </a:cubicBezTo>
                      <a:cubicBezTo>
                        <a:pt x="495" y="477"/>
                        <a:pt x="504" y="479"/>
                        <a:pt x="509" y="474"/>
                      </a:cubicBezTo>
                      <a:cubicBezTo>
                        <a:pt x="509" y="474"/>
                        <a:pt x="514" y="465"/>
                        <a:pt x="515" y="465"/>
                      </a:cubicBezTo>
                      <a:cubicBezTo>
                        <a:pt x="519" y="465"/>
                        <a:pt x="521" y="469"/>
                        <a:pt x="526" y="469"/>
                      </a:cubicBezTo>
                      <a:cubicBezTo>
                        <a:pt x="547" y="469"/>
                        <a:pt x="552" y="456"/>
                        <a:pt x="564" y="449"/>
                      </a:cubicBezTo>
                      <a:cubicBezTo>
                        <a:pt x="568" y="447"/>
                        <a:pt x="570" y="445"/>
                        <a:pt x="571" y="441"/>
                      </a:cubicBezTo>
                      <a:cubicBezTo>
                        <a:pt x="582" y="441"/>
                        <a:pt x="585" y="424"/>
                        <a:pt x="589" y="416"/>
                      </a:cubicBezTo>
                      <a:cubicBezTo>
                        <a:pt x="592" y="410"/>
                        <a:pt x="604" y="392"/>
                        <a:pt x="611" y="391"/>
                      </a:cubicBezTo>
                      <a:cubicBezTo>
                        <a:pt x="611" y="381"/>
                        <a:pt x="618" y="376"/>
                        <a:pt x="618" y="363"/>
                      </a:cubicBezTo>
                      <a:cubicBezTo>
                        <a:pt x="618" y="344"/>
                        <a:pt x="613" y="337"/>
                        <a:pt x="605" y="324"/>
                      </a:cubicBezTo>
                      <a:cubicBezTo>
                        <a:pt x="604" y="322"/>
                        <a:pt x="604" y="317"/>
                        <a:pt x="600" y="31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52" name="Freeform 154">
                  <a:extLst>
                    <a:ext uri="{FF2B5EF4-FFF2-40B4-BE49-F238E27FC236}">
                      <a16:creationId xmlns:a16="http://schemas.microsoft.com/office/drawing/2014/main" id="{491E56E3-BE21-45F1-ACB0-0CBF58D97493}"/>
                    </a:ext>
                  </a:extLst>
                </p:cNvPr>
                <p:cNvSpPr>
                  <a:spLocks/>
                </p:cNvSpPr>
                <p:nvPr/>
              </p:nvSpPr>
              <p:spPr bwMode="auto">
                <a:xfrm>
                  <a:off x="13094610" y="-7247540"/>
                  <a:ext cx="147639" cy="61913"/>
                </a:xfrm>
                <a:custGeom>
                  <a:avLst/>
                  <a:gdLst>
                    <a:gd name="T0" fmla="*/ 5 w 45"/>
                    <a:gd name="T1" fmla="*/ 19 h 19"/>
                    <a:gd name="T2" fmla="*/ 0 w 45"/>
                    <a:gd name="T3" fmla="*/ 14 h 19"/>
                    <a:gd name="T4" fmla="*/ 21 w 45"/>
                    <a:gd name="T5" fmla="*/ 0 h 19"/>
                    <a:gd name="T6" fmla="*/ 45 w 45"/>
                    <a:gd name="T7" fmla="*/ 11 h 19"/>
                    <a:gd name="T8" fmla="*/ 5 w 45"/>
                    <a:gd name="T9" fmla="*/ 19 h 19"/>
                  </a:gdLst>
                  <a:ahLst/>
                  <a:cxnLst>
                    <a:cxn ang="0">
                      <a:pos x="T0" y="T1"/>
                    </a:cxn>
                    <a:cxn ang="0">
                      <a:pos x="T2" y="T3"/>
                    </a:cxn>
                    <a:cxn ang="0">
                      <a:pos x="T4" y="T5"/>
                    </a:cxn>
                    <a:cxn ang="0">
                      <a:pos x="T6" y="T7"/>
                    </a:cxn>
                    <a:cxn ang="0">
                      <a:pos x="T8" y="T9"/>
                    </a:cxn>
                  </a:cxnLst>
                  <a:rect l="0" t="0" r="r" b="b"/>
                  <a:pathLst>
                    <a:path w="45" h="19">
                      <a:moveTo>
                        <a:pt x="5" y="19"/>
                      </a:moveTo>
                      <a:cubicBezTo>
                        <a:pt x="2" y="19"/>
                        <a:pt x="0" y="17"/>
                        <a:pt x="0" y="14"/>
                      </a:cubicBezTo>
                      <a:cubicBezTo>
                        <a:pt x="0" y="8"/>
                        <a:pt x="14" y="0"/>
                        <a:pt x="21" y="0"/>
                      </a:cubicBezTo>
                      <a:cubicBezTo>
                        <a:pt x="28" y="0"/>
                        <a:pt x="45" y="4"/>
                        <a:pt x="45" y="11"/>
                      </a:cubicBezTo>
                      <a:cubicBezTo>
                        <a:pt x="45" y="17"/>
                        <a:pt x="10" y="19"/>
                        <a:pt x="5" y="1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53" name="Freeform 155">
                  <a:extLst>
                    <a:ext uri="{FF2B5EF4-FFF2-40B4-BE49-F238E27FC236}">
                      <a16:creationId xmlns:a16="http://schemas.microsoft.com/office/drawing/2014/main" id="{4AE54EA6-C6A7-4384-AADA-D3D1873A7601}"/>
                    </a:ext>
                  </a:extLst>
                </p:cNvPr>
                <p:cNvSpPr>
                  <a:spLocks/>
                </p:cNvSpPr>
                <p:nvPr/>
              </p:nvSpPr>
              <p:spPr bwMode="auto">
                <a:xfrm>
                  <a:off x="11283257" y="-7596793"/>
                  <a:ext cx="25400" cy="36513"/>
                </a:xfrm>
                <a:custGeom>
                  <a:avLst/>
                  <a:gdLst>
                    <a:gd name="T0" fmla="*/ 8 w 8"/>
                    <a:gd name="T1" fmla="*/ 5 h 11"/>
                    <a:gd name="T2" fmla="*/ 3 w 8"/>
                    <a:gd name="T3" fmla="*/ 0 h 11"/>
                    <a:gd name="T4" fmla="*/ 0 w 8"/>
                    <a:gd name="T5" fmla="*/ 7 h 11"/>
                    <a:gd name="T6" fmla="*/ 3 w 8"/>
                    <a:gd name="T7" fmla="*/ 11 h 11"/>
                    <a:gd name="T8" fmla="*/ 8 w 8"/>
                    <a:gd name="T9" fmla="*/ 4 h 11"/>
                    <a:gd name="T10" fmla="*/ 7 w 8"/>
                    <a:gd name="T11" fmla="*/ 4 h 11"/>
                    <a:gd name="T12" fmla="*/ 8 w 8"/>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8" h="11">
                      <a:moveTo>
                        <a:pt x="8" y="5"/>
                      </a:moveTo>
                      <a:cubicBezTo>
                        <a:pt x="3" y="0"/>
                        <a:pt x="3" y="0"/>
                        <a:pt x="3" y="0"/>
                      </a:cubicBezTo>
                      <a:cubicBezTo>
                        <a:pt x="2" y="3"/>
                        <a:pt x="0" y="5"/>
                        <a:pt x="0" y="7"/>
                      </a:cubicBezTo>
                      <a:cubicBezTo>
                        <a:pt x="0" y="10"/>
                        <a:pt x="1" y="11"/>
                        <a:pt x="3" y="11"/>
                      </a:cubicBezTo>
                      <a:cubicBezTo>
                        <a:pt x="7" y="11"/>
                        <a:pt x="7" y="7"/>
                        <a:pt x="8" y="4"/>
                      </a:cubicBezTo>
                      <a:cubicBezTo>
                        <a:pt x="7" y="4"/>
                        <a:pt x="7" y="4"/>
                        <a:pt x="7" y="4"/>
                      </a:cubicBezTo>
                      <a:lnTo>
                        <a:pt x="8" y="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54" name="Freeform 156">
                  <a:extLst>
                    <a:ext uri="{FF2B5EF4-FFF2-40B4-BE49-F238E27FC236}">
                      <a16:creationId xmlns:a16="http://schemas.microsoft.com/office/drawing/2014/main" id="{0CD3C521-7C12-47A4-B052-42A9936A10E4}"/>
                    </a:ext>
                  </a:extLst>
                </p:cNvPr>
                <p:cNvSpPr>
                  <a:spLocks/>
                </p:cNvSpPr>
                <p:nvPr/>
              </p:nvSpPr>
              <p:spPr bwMode="auto">
                <a:xfrm>
                  <a:off x="9775119" y="-7912707"/>
                  <a:ext cx="254002" cy="139701"/>
                </a:xfrm>
                <a:custGeom>
                  <a:avLst/>
                  <a:gdLst>
                    <a:gd name="T0" fmla="*/ 7 w 78"/>
                    <a:gd name="T1" fmla="*/ 43 h 43"/>
                    <a:gd name="T2" fmla="*/ 0 w 78"/>
                    <a:gd name="T3" fmla="*/ 37 h 43"/>
                    <a:gd name="T4" fmla="*/ 8 w 78"/>
                    <a:gd name="T5" fmla="*/ 27 h 43"/>
                    <a:gd name="T6" fmla="*/ 41 w 78"/>
                    <a:gd name="T7" fmla="*/ 0 h 43"/>
                    <a:gd name="T8" fmla="*/ 47 w 78"/>
                    <a:gd name="T9" fmla="*/ 0 h 43"/>
                    <a:gd name="T10" fmla="*/ 45 w 78"/>
                    <a:gd name="T11" fmla="*/ 9 h 43"/>
                    <a:gd name="T12" fmla="*/ 54 w 78"/>
                    <a:gd name="T13" fmla="*/ 5 h 43"/>
                    <a:gd name="T14" fmla="*/ 78 w 78"/>
                    <a:gd name="T15" fmla="*/ 23 h 43"/>
                    <a:gd name="T16" fmla="*/ 47 w 78"/>
                    <a:gd name="T17" fmla="*/ 34 h 43"/>
                    <a:gd name="T18" fmla="*/ 31 w 78"/>
                    <a:gd name="T19" fmla="*/ 37 h 43"/>
                    <a:gd name="T20" fmla="*/ 7 w 78"/>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43">
                      <a:moveTo>
                        <a:pt x="7" y="43"/>
                      </a:moveTo>
                      <a:cubicBezTo>
                        <a:pt x="2" y="43"/>
                        <a:pt x="0" y="41"/>
                        <a:pt x="0" y="37"/>
                      </a:cubicBezTo>
                      <a:cubicBezTo>
                        <a:pt x="0" y="29"/>
                        <a:pt x="6" y="29"/>
                        <a:pt x="8" y="27"/>
                      </a:cubicBezTo>
                      <a:cubicBezTo>
                        <a:pt x="19" y="16"/>
                        <a:pt x="23" y="0"/>
                        <a:pt x="41" y="0"/>
                      </a:cubicBezTo>
                      <a:cubicBezTo>
                        <a:pt x="45" y="0"/>
                        <a:pt x="45" y="0"/>
                        <a:pt x="47" y="0"/>
                      </a:cubicBezTo>
                      <a:cubicBezTo>
                        <a:pt x="47" y="6"/>
                        <a:pt x="49" y="6"/>
                        <a:pt x="45" y="9"/>
                      </a:cubicBezTo>
                      <a:cubicBezTo>
                        <a:pt x="49" y="9"/>
                        <a:pt x="50" y="5"/>
                        <a:pt x="54" y="5"/>
                      </a:cubicBezTo>
                      <a:cubicBezTo>
                        <a:pt x="60" y="5"/>
                        <a:pt x="78" y="17"/>
                        <a:pt x="78" y="23"/>
                      </a:cubicBezTo>
                      <a:cubicBezTo>
                        <a:pt x="78" y="34"/>
                        <a:pt x="55" y="36"/>
                        <a:pt x="47" y="34"/>
                      </a:cubicBezTo>
                      <a:cubicBezTo>
                        <a:pt x="45" y="34"/>
                        <a:pt x="31" y="37"/>
                        <a:pt x="31" y="37"/>
                      </a:cubicBezTo>
                      <a:lnTo>
                        <a:pt x="7" y="4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55" name="Freeform 157">
                  <a:extLst>
                    <a:ext uri="{FF2B5EF4-FFF2-40B4-BE49-F238E27FC236}">
                      <a16:creationId xmlns:a16="http://schemas.microsoft.com/office/drawing/2014/main" id="{A63F0AC4-F335-4E56-806A-7A2D29A4DD9D}"/>
                    </a:ext>
                  </a:extLst>
                </p:cNvPr>
                <p:cNvSpPr>
                  <a:spLocks/>
                </p:cNvSpPr>
                <p:nvPr/>
              </p:nvSpPr>
              <p:spPr bwMode="auto">
                <a:xfrm>
                  <a:off x="9419516" y="-7984145"/>
                  <a:ext cx="98426" cy="52388"/>
                </a:xfrm>
                <a:custGeom>
                  <a:avLst/>
                  <a:gdLst>
                    <a:gd name="T0" fmla="*/ 12 w 30"/>
                    <a:gd name="T1" fmla="*/ 0 h 16"/>
                    <a:gd name="T2" fmla="*/ 30 w 30"/>
                    <a:gd name="T3" fmla="*/ 7 h 16"/>
                    <a:gd name="T4" fmla="*/ 9 w 30"/>
                    <a:gd name="T5" fmla="*/ 16 h 16"/>
                    <a:gd name="T6" fmla="*/ 0 w 30"/>
                    <a:gd name="T7" fmla="*/ 4 h 16"/>
                    <a:gd name="T8" fmla="*/ 12 w 30"/>
                    <a:gd name="T9" fmla="*/ 0 h 16"/>
                  </a:gdLst>
                  <a:ahLst/>
                  <a:cxnLst>
                    <a:cxn ang="0">
                      <a:pos x="T0" y="T1"/>
                    </a:cxn>
                    <a:cxn ang="0">
                      <a:pos x="T2" y="T3"/>
                    </a:cxn>
                    <a:cxn ang="0">
                      <a:pos x="T4" y="T5"/>
                    </a:cxn>
                    <a:cxn ang="0">
                      <a:pos x="T6" y="T7"/>
                    </a:cxn>
                    <a:cxn ang="0">
                      <a:pos x="T8" y="T9"/>
                    </a:cxn>
                  </a:cxnLst>
                  <a:rect l="0" t="0" r="r" b="b"/>
                  <a:pathLst>
                    <a:path w="30" h="16">
                      <a:moveTo>
                        <a:pt x="12" y="0"/>
                      </a:moveTo>
                      <a:cubicBezTo>
                        <a:pt x="14" y="0"/>
                        <a:pt x="27" y="6"/>
                        <a:pt x="30" y="7"/>
                      </a:cubicBezTo>
                      <a:cubicBezTo>
                        <a:pt x="29" y="15"/>
                        <a:pt x="14" y="16"/>
                        <a:pt x="9" y="16"/>
                      </a:cubicBezTo>
                      <a:cubicBezTo>
                        <a:pt x="6" y="16"/>
                        <a:pt x="0" y="8"/>
                        <a:pt x="0" y="4"/>
                      </a:cubicBezTo>
                      <a:cubicBezTo>
                        <a:pt x="0" y="0"/>
                        <a:pt x="10" y="0"/>
                        <a:pt x="1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56" name="Freeform 158">
                  <a:extLst>
                    <a:ext uri="{FF2B5EF4-FFF2-40B4-BE49-F238E27FC236}">
                      <a16:creationId xmlns:a16="http://schemas.microsoft.com/office/drawing/2014/main" id="{E08D4F11-539A-4CCA-92EA-E2084B54D7EB}"/>
                    </a:ext>
                  </a:extLst>
                </p:cNvPr>
                <p:cNvSpPr>
                  <a:spLocks/>
                </p:cNvSpPr>
                <p:nvPr/>
              </p:nvSpPr>
              <p:spPr bwMode="auto">
                <a:xfrm>
                  <a:off x="9452854" y="-8095271"/>
                  <a:ext cx="347665" cy="247652"/>
                </a:xfrm>
                <a:custGeom>
                  <a:avLst/>
                  <a:gdLst>
                    <a:gd name="T0" fmla="*/ 101 w 107"/>
                    <a:gd name="T1" fmla="*/ 69 h 76"/>
                    <a:gd name="T2" fmla="*/ 92 w 107"/>
                    <a:gd name="T3" fmla="*/ 76 h 76"/>
                    <a:gd name="T4" fmla="*/ 42 w 107"/>
                    <a:gd name="T5" fmla="*/ 68 h 76"/>
                    <a:gd name="T6" fmla="*/ 18 w 107"/>
                    <a:gd name="T7" fmla="*/ 51 h 76"/>
                    <a:gd name="T8" fmla="*/ 52 w 107"/>
                    <a:gd name="T9" fmla="*/ 37 h 76"/>
                    <a:gd name="T10" fmla="*/ 33 w 107"/>
                    <a:gd name="T11" fmla="*/ 36 h 76"/>
                    <a:gd name="T12" fmla="*/ 0 w 107"/>
                    <a:gd name="T13" fmla="*/ 27 h 76"/>
                    <a:gd name="T14" fmla="*/ 47 w 107"/>
                    <a:gd name="T15" fmla="*/ 0 h 76"/>
                    <a:gd name="T16" fmla="*/ 74 w 107"/>
                    <a:gd name="T17" fmla="*/ 18 h 76"/>
                    <a:gd name="T18" fmla="*/ 69 w 107"/>
                    <a:gd name="T19" fmla="*/ 18 h 76"/>
                    <a:gd name="T20" fmla="*/ 69 w 107"/>
                    <a:gd name="T21" fmla="*/ 27 h 76"/>
                    <a:gd name="T22" fmla="*/ 60 w 107"/>
                    <a:gd name="T23" fmla="*/ 35 h 76"/>
                    <a:gd name="T24" fmla="*/ 70 w 107"/>
                    <a:gd name="T25" fmla="*/ 35 h 76"/>
                    <a:gd name="T26" fmla="*/ 83 w 107"/>
                    <a:gd name="T27" fmla="*/ 40 h 76"/>
                    <a:gd name="T28" fmla="*/ 92 w 107"/>
                    <a:gd name="T29" fmla="*/ 40 h 76"/>
                    <a:gd name="T30" fmla="*/ 107 w 107"/>
                    <a:gd name="T31" fmla="*/ 49 h 76"/>
                    <a:gd name="T32" fmla="*/ 104 w 107"/>
                    <a:gd name="T33" fmla="*/ 58 h 76"/>
                    <a:gd name="T34" fmla="*/ 95 w 107"/>
                    <a:gd name="T35" fmla="*/ 64 h 76"/>
                    <a:gd name="T36" fmla="*/ 101 w 107"/>
                    <a:gd name="T37" fmla="*/ 6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7" h="76">
                      <a:moveTo>
                        <a:pt x="101" y="69"/>
                      </a:moveTo>
                      <a:cubicBezTo>
                        <a:pt x="101" y="73"/>
                        <a:pt x="97" y="76"/>
                        <a:pt x="92" y="76"/>
                      </a:cubicBezTo>
                      <a:cubicBezTo>
                        <a:pt x="73" y="76"/>
                        <a:pt x="58" y="68"/>
                        <a:pt x="42" y="68"/>
                      </a:cubicBezTo>
                      <a:cubicBezTo>
                        <a:pt x="37" y="68"/>
                        <a:pt x="25" y="55"/>
                        <a:pt x="18" y="51"/>
                      </a:cubicBezTo>
                      <a:cubicBezTo>
                        <a:pt x="33" y="46"/>
                        <a:pt x="37" y="42"/>
                        <a:pt x="52" y="37"/>
                      </a:cubicBezTo>
                      <a:cubicBezTo>
                        <a:pt x="47" y="37"/>
                        <a:pt x="36" y="36"/>
                        <a:pt x="33" y="36"/>
                      </a:cubicBezTo>
                      <a:cubicBezTo>
                        <a:pt x="20" y="36"/>
                        <a:pt x="12" y="33"/>
                        <a:pt x="0" y="27"/>
                      </a:cubicBezTo>
                      <a:cubicBezTo>
                        <a:pt x="19" y="21"/>
                        <a:pt x="26" y="0"/>
                        <a:pt x="47" y="0"/>
                      </a:cubicBezTo>
                      <a:cubicBezTo>
                        <a:pt x="60" y="0"/>
                        <a:pt x="67" y="12"/>
                        <a:pt x="74" y="18"/>
                      </a:cubicBezTo>
                      <a:cubicBezTo>
                        <a:pt x="70" y="19"/>
                        <a:pt x="71" y="19"/>
                        <a:pt x="69" y="18"/>
                      </a:cubicBezTo>
                      <a:cubicBezTo>
                        <a:pt x="69" y="23"/>
                        <a:pt x="69" y="25"/>
                        <a:pt x="69" y="27"/>
                      </a:cubicBezTo>
                      <a:cubicBezTo>
                        <a:pt x="69" y="30"/>
                        <a:pt x="64" y="33"/>
                        <a:pt x="60" y="35"/>
                      </a:cubicBezTo>
                      <a:cubicBezTo>
                        <a:pt x="65" y="34"/>
                        <a:pt x="66" y="35"/>
                        <a:pt x="70" y="35"/>
                      </a:cubicBezTo>
                      <a:cubicBezTo>
                        <a:pt x="75" y="35"/>
                        <a:pt x="78" y="40"/>
                        <a:pt x="83" y="40"/>
                      </a:cubicBezTo>
                      <a:cubicBezTo>
                        <a:pt x="87" y="40"/>
                        <a:pt x="89" y="40"/>
                        <a:pt x="92" y="40"/>
                      </a:cubicBezTo>
                      <a:cubicBezTo>
                        <a:pt x="101" y="40"/>
                        <a:pt x="101" y="43"/>
                        <a:pt x="107" y="49"/>
                      </a:cubicBezTo>
                      <a:cubicBezTo>
                        <a:pt x="103" y="52"/>
                        <a:pt x="104" y="53"/>
                        <a:pt x="104" y="58"/>
                      </a:cubicBezTo>
                      <a:cubicBezTo>
                        <a:pt x="104" y="62"/>
                        <a:pt x="97" y="63"/>
                        <a:pt x="95" y="64"/>
                      </a:cubicBezTo>
                      <a:cubicBezTo>
                        <a:pt x="98" y="65"/>
                        <a:pt x="101" y="66"/>
                        <a:pt x="101" y="6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57" name="Freeform 159">
                  <a:extLst>
                    <a:ext uri="{FF2B5EF4-FFF2-40B4-BE49-F238E27FC236}">
                      <a16:creationId xmlns:a16="http://schemas.microsoft.com/office/drawing/2014/main" id="{7F6D0021-5758-4A43-A864-C54BF508C16B}"/>
                    </a:ext>
                  </a:extLst>
                </p:cNvPr>
                <p:cNvSpPr>
                  <a:spLocks/>
                </p:cNvSpPr>
                <p:nvPr/>
              </p:nvSpPr>
              <p:spPr bwMode="auto">
                <a:xfrm>
                  <a:off x="9602080" y="-7704744"/>
                  <a:ext cx="46038" cy="30163"/>
                </a:xfrm>
                <a:custGeom>
                  <a:avLst/>
                  <a:gdLst>
                    <a:gd name="T0" fmla="*/ 0 w 14"/>
                    <a:gd name="T1" fmla="*/ 4 h 9"/>
                    <a:gd name="T2" fmla="*/ 7 w 14"/>
                    <a:gd name="T3" fmla="*/ 0 h 9"/>
                    <a:gd name="T4" fmla="*/ 14 w 14"/>
                    <a:gd name="T5" fmla="*/ 0 h 9"/>
                    <a:gd name="T6" fmla="*/ 5 w 14"/>
                    <a:gd name="T7" fmla="*/ 9 h 9"/>
                    <a:gd name="T8" fmla="*/ 0 w 14"/>
                    <a:gd name="T9" fmla="*/ 4 h 9"/>
                  </a:gdLst>
                  <a:ahLst/>
                  <a:cxnLst>
                    <a:cxn ang="0">
                      <a:pos x="T0" y="T1"/>
                    </a:cxn>
                    <a:cxn ang="0">
                      <a:pos x="T2" y="T3"/>
                    </a:cxn>
                    <a:cxn ang="0">
                      <a:pos x="T4" y="T5"/>
                    </a:cxn>
                    <a:cxn ang="0">
                      <a:pos x="T6" y="T7"/>
                    </a:cxn>
                    <a:cxn ang="0">
                      <a:pos x="T8" y="T9"/>
                    </a:cxn>
                  </a:cxnLst>
                  <a:rect l="0" t="0" r="r" b="b"/>
                  <a:pathLst>
                    <a:path w="14" h="9">
                      <a:moveTo>
                        <a:pt x="0" y="4"/>
                      </a:moveTo>
                      <a:cubicBezTo>
                        <a:pt x="3" y="3"/>
                        <a:pt x="5" y="1"/>
                        <a:pt x="7" y="0"/>
                      </a:cubicBezTo>
                      <a:cubicBezTo>
                        <a:pt x="14" y="0"/>
                        <a:pt x="14" y="0"/>
                        <a:pt x="14" y="0"/>
                      </a:cubicBezTo>
                      <a:cubicBezTo>
                        <a:pt x="13" y="6"/>
                        <a:pt x="10" y="9"/>
                        <a:pt x="5" y="9"/>
                      </a:cubicBezTo>
                      <a:cubicBezTo>
                        <a:pt x="3" y="9"/>
                        <a:pt x="1" y="6"/>
                        <a:pt x="0" y="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58" name="Freeform 160">
                  <a:extLst>
                    <a:ext uri="{FF2B5EF4-FFF2-40B4-BE49-F238E27FC236}">
                      <a16:creationId xmlns:a16="http://schemas.microsoft.com/office/drawing/2014/main" id="{B654AC95-B7E9-4ACB-8BC0-6A16276DFC1F}"/>
                    </a:ext>
                  </a:extLst>
                </p:cNvPr>
                <p:cNvSpPr>
                  <a:spLocks/>
                </p:cNvSpPr>
                <p:nvPr/>
              </p:nvSpPr>
              <p:spPr bwMode="auto">
                <a:xfrm>
                  <a:off x="9383003" y="-8088921"/>
                  <a:ext cx="58738" cy="19050"/>
                </a:xfrm>
                <a:custGeom>
                  <a:avLst/>
                  <a:gdLst>
                    <a:gd name="T0" fmla="*/ 18 w 18"/>
                    <a:gd name="T1" fmla="*/ 4 h 6"/>
                    <a:gd name="T2" fmla="*/ 0 w 18"/>
                    <a:gd name="T3" fmla="*/ 0 h 6"/>
                    <a:gd name="T4" fmla="*/ 16 w 18"/>
                    <a:gd name="T5" fmla="*/ 0 h 6"/>
                    <a:gd name="T6" fmla="*/ 18 w 18"/>
                    <a:gd name="T7" fmla="*/ 4 h 6"/>
                  </a:gdLst>
                  <a:ahLst/>
                  <a:cxnLst>
                    <a:cxn ang="0">
                      <a:pos x="T0" y="T1"/>
                    </a:cxn>
                    <a:cxn ang="0">
                      <a:pos x="T2" y="T3"/>
                    </a:cxn>
                    <a:cxn ang="0">
                      <a:pos x="T4" y="T5"/>
                    </a:cxn>
                    <a:cxn ang="0">
                      <a:pos x="T6" y="T7"/>
                    </a:cxn>
                  </a:cxnLst>
                  <a:rect l="0" t="0" r="r" b="b"/>
                  <a:pathLst>
                    <a:path w="18" h="6">
                      <a:moveTo>
                        <a:pt x="18" y="4"/>
                      </a:moveTo>
                      <a:cubicBezTo>
                        <a:pt x="11" y="5"/>
                        <a:pt x="2" y="6"/>
                        <a:pt x="0" y="0"/>
                      </a:cubicBezTo>
                      <a:cubicBezTo>
                        <a:pt x="16" y="0"/>
                        <a:pt x="16" y="0"/>
                        <a:pt x="16" y="0"/>
                      </a:cubicBezTo>
                      <a:lnTo>
                        <a:pt x="18" y="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59" name="Freeform 161">
                  <a:extLst>
                    <a:ext uri="{FF2B5EF4-FFF2-40B4-BE49-F238E27FC236}">
                      <a16:creationId xmlns:a16="http://schemas.microsoft.com/office/drawing/2014/main" id="{42A89C53-9D39-40EB-AC4A-9D0E3CD3B885}"/>
                    </a:ext>
                  </a:extLst>
                </p:cNvPr>
                <p:cNvSpPr>
                  <a:spLocks/>
                </p:cNvSpPr>
                <p:nvPr/>
              </p:nvSpPr>
              <p:spPr bwMode="auto">
                <a:xfrm>
                  <a:off x="10078334" y="-7804757"/>
                  <a:ext cx="47625" cy="22225"/>
                </a:xfrm>
                <a:custGeom>
                  <a:avLst/>
                  <a:gdLst>
                    <a:gd name="T0" fmla="*/ 15 w 15"/>
                    <a:gd name="T1" fmla="*/ 0 h 7"/>
                    <a:gd name="T2" fmla="*/ 9 w 15"/>
                    <a:gd name="T3" fmla="*/ 7 h 7"/>
                    <a:gd name="T4" fmla="*/ 0 w 15"/>
                    <a:gd name="T5" fmla="*/ 2 h 7"/>
                    <a:gd name="T6" fmla="*/ 15 w 15"/>
                    <a:gd name="T7" fmla="*/ 0 h 7"/>
                  </a:gdLst>
                  <a:ahLst/>
                  <a:cxnLst>
                    <a:cxn ang="0">
                      <a:pos x="T0" y="T1"/>
                    </a:cxn>
                    <a:cxn ang="0">
                      <a:pos x="T2" y="T3"/>
                    </a:cxn>
                    <a:cxn ang="0">
                      <a:pos x="T4" y="T5"/>
                    </a:cxn>
                    <a:cxn ang="0">
                      <a:pos x="T6" y="T7"/>
                    </a:cxn>
                  </a:cxnLst>
                  <a:rect l="0" t="0" r="r" b="b"/>
                  <a:pathLst>
                    <a:path w="15" h="7">
                      <a:moveTo>
                        <a:pt x="15" y="0"/>
                      </a:moveTo>
                      <a:cubicBezTo>
                        <a:pt x="14" y="4"/>
                        <a:pt x="12" y="7"/>
                        <a:pt x="9" y="7"/>
                      </a:cubicBezTo>
                      <a:cubicBezTo>
                        <a:pt x="3" y="7"/>
                        <a:pt x="1" y="4"/>
                        <a:pt x="0" y="2"/>
                      </a:cubicBezTo>
                      <a:cubicBezTo>
                        <a:pt x="9" y="0"/>
                        <a:pt x="11" y="2"/>
                        <a:pt x="15"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60" name="Freeform 162">
                  <a:extLst>
                    <a:ext uri="{FF2B5EF4-FFF2-40B4-BE49-F238E27FC236}">
                      <a16:creationId xmlns:a16="http://schemas.microsoft.com/office/drawing/2014/main" id="{90D984E5-610B-41DD-A3F5-B20D636EB6B7}"/>
                    </a:ext>
                  </a:extLst>
                </p:cNvPr>
                <p:cNvSpPr>
                  <a:spLocks/>
                </p:cNvSpPr>
                <p:nvPr/>
              </p:nvSpPr>
              <p:spPr bwMode="auto">
                <a:xfrm>
                  <a:off x="7465287" y="-8049233"/>
                  <a:ext cx="295278" cy="87313"/>
                </a:xfrm>
                <a:custGeom>
                  <a:avLst/>
                  <a:gdLst>
                    <a:gd name="T0" fmla="*/ 77 w 91"/>
                    <a:gd name="T1" fmla="*/ 13 h 27"/>
                    <a:gd name="T2" fmla="*/ 59 w 91"/>
                    <a:gd name="T3" fmla="*/ 17 h 27"/>
                    <a:gd name="T4" fmla="*/ 50 w 91"/>
                    <a:gd name="T5" fmla="*/ 27 h 27"/>
                    <a:gd name="T6" fmla="*/ 45 w 91"/>
                    <a:gd name="T7" fmla="*/ 22 h 27"/>
                    <a:gd name="T8" fmla="*/ 45 w 91"/>
                    <a:gd name="T9" fmla="*/ 22 h 27"/>
                    <a:gd name="T10" fmla="*/ 32 w 91"/>
                    <a:gd name="T11" fmla="*/ 17 h 27"/>
                    <a:gd name="T12" fmla="*/ 42 w 91"/>
                    <a:gd name="T13" fmla="*/ 13 h 27"/>
                    <a:gd name="T14" fmla="*/ 34 w 91"/>
                    <a:gd name="T15" fmla="*/ 12 h 27"/>
                    <a:gd name="T16" fmla="*/ 40 w 91"/>
                    <a:gd name="T17" fmla="*/ 8 h 27"/>
                    <a:gd name="T18" fmla="*/ 30 w 91"/>
                    <a:gd name="T19" fmla="*/ 4 h 27"/>
                    <a:gd name="T20" fmla="*/ 10 w 91"/>
                    <a:gd name="T21" fmla="*/ 10 h 27"/>
                    <a:gd name="T22" fmla="*/ 0 w 91"/>
                    <a:gd name="T23" fmla="*/ 8 h 27"/>
                    <a:gd name="T24" fmla="*/ 35 w 91"/>
                    <a:gd name="T25" fmla="*/ 0 h 27"/>
                    <a:gd name="T26" fmla="*/ 61 w 91"/>
                    <a:gd name="T27" fmla="*/ 5 h 27"/>
                    <a:gd name="T28" fmla="*/ 77 w 91"/>
                    <a:gd name="T29" fmla="*/ 0 h 27"/>
                    <a:gd name="T30" fmla="*/ 91 w 91"/>
                    <a:gd name="T31" fmla="*/ 4 h 27"/>
                    <a:gd name="T32" fmla="*/ 79 w 91"/>
                    <a:gd name="T33" fmla="*/ 12 h 27"/>
                    <a:gd name="T34" fmla="*/ 74 w 91"/>
                    <a:gd name="T35" fmla="*/ 12 h 27"/>
                    <a:gd name="T36" fmla="*/ 74 w 91"/>
                    <a:gd name="T37" fmla="*/ 17 h 27"/>
                    <a:gd name="T38" fmla="*/ 77 w 91"/>
                    <a:gd name="T3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1" h="27">
                      <a:moveTo>
                        <a:pt x="77" y="13"/>
                      </a:moveTo>
                      <a:cubicBezTo>
                        <a:pt x="70" y="19"/>
                        <a:pt x="66" y="13"/>
                        <a:pt x="59" y="17"/>
                      </a:cubicBezTo>
                      <a:cubicBezTo>
                        <a:pt x="54" y="19"/>
                        <a:pt x="54" y="27"/>
                        <a:pt x="50" y="27"/>
                      </a:cubicBezTo>
                      <a:cubicBezTo>
                        <a:pt x="47" y="26"/>
                        <a:pt x="46" y="24"/>
                        <a:pt x="45" y="22"/>
                      </a:cubicBezTo>
                      <a:cubicBezTo>
                        <a:pt x="45" y="22"/>
                        <a:pt x="45" y="22"/>
                        <a:pt x="45" y="22"/>
                      </a:cubicBezTo>
                      <a:cubicBezTo>
                        <a:pt x="38" y="22"/>
                        <a:pt x="34" y="21"/>
                        <a:pt x="32" y="17"/>
                      </a:cubicBezTo>
                      <a:cubicBezTo>
                        <a:pt x="36" y="15"/>
                        <a:pt x="38" y="14"/>
                        <a:pt x="42" y="13"/>
                      </a:cubicBezTo>
                      <a:cubicBezTo>
                        <a:pt x="38" y="13"/>
                        <a:pt x="36" y="13"/>
                        <a:pt x="34" y="12"/>
                      </a:cubicBezTo>
                      <a:cubicBezTo>
                        <a:pt x="36" y="11"/>
                        <a:pt x="38" y="10"/>
                        <a:pt x="40" y="8"/>
                      </a:cubicBezTo>
                      <a:cubicBezTo>
                        <a:pt x="36" y="7"/>
                        <a:pt x="34" y="4"/>
                        <a:pt x="30" y="4"/>
                      </a:cubicBezTo>
                      <a:cubicBezTo>
                        <a:pt x="25" y="4"/>
                        <a:pt x="17" y="10"/>
                        <a:pt x="10" y="10"/>
                      </a:cubicBezTo>
                      <a:cubicBezTo>
                        <a:pt x="6" y="10"/>
                        <a:pt x="3" y="9"/>
                        <a:pt x="0" y="8"/>
                      </a:cubicBezTo>
                      <a:cubicBezTo>
                        <a:pt x="4" y="1"/>
                        <a:pt x="25" y="0"/>
                        <a:pt x="35" y="0"/>
                      </a:cubicBezTo>
                      <a:cubicBezTo>
                        <a:pt x="46" y="0"/>
                        <a:pt x="52" y="5"/>
                        <a:pt x="61" y="5"/>
                      </a:cubicBezTo>
                      <a:cubicBezTo>
                        <a:pt x="68" y="5"/>
                        <a:pt x="71" y="0"/>
                        <a:pt x="77" y="0"/>
                      </a:cubicBezTo>
                      <a:cubicBezTo>
                        <a:pt x="83" y="0"/>
                        <a:pt x="88" y="3"/>
                        <a:pt x="91" y="4"/>
                      </a:cubicBezTo>
                      <a:cubicBezTo>
                        <a:pt x="90" y="12"/>
                        <a:pt x="84" y="8"/>
                        <a:pt x="79" y="12"/>
                      </a:cubicBezTo>
                      <a:cubicBezTo>
                        <a:pt x="77" y="13"/>
                        <a:pt x="76" y="13"/>
                        <a:pt x="74" y="12"/>
                      </a:cubicBezTo>
                      <a:cubicBezTo>
                        <a:pt x="74" y="17"/>
                        <a:pt x="74" y="17"/>
                        <a:pt x="74" y="17"/>
                      </a:cubicBezTo>
                      <a:lnTo>
                        <a:pt x="77" y="1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61" name="Freeform 163">
                  <a:extLst>
                    <a:ext uri="{FF2B5EF4-FFF2-40B4-BE49-F238E27FC236}">
                      <a16:creationId xmlns:a16="http://schemas.microsoft.com/office/drawing/2014/main" id="{4FC8AADB-5958-4004-A089-BA37CEDE4AA3}"/>
                    </a:ext>
                  </a:extLst>
                </p:cNvPr>
                <p:cNvSpPr>
                  <a:spLocks/>
                </p:cNvSpPr>
                <p:nvPr/>
              </p:nvSpPr>
              <p:spPr bwMode="auto">
                <a:xfrm>
                  <a:off x="8236818" y="-8107971"/>
                  <a:ext cx="101601" cy="65088"/>
                </a:xfrm>
                <a:custGeom>
                  <a:avLst/>
                  <a:gdLst>
                    <a:gd name="T0" fmla="*/ 7 w 31"/>
                    <a:gd name="T1" fmla="*/ 20 h 20"/>
                    <a:gd name="T2" fmla="*/ 0 w 31"/>
                    <a:gd name="T3" fmla="*/ 13 h 20"/>
                    <a:gd name="T4" fmla="*/ 25 w 31"/>
                    <a:gd name="T5" fmla="*/ 0 h 20"/>
                    <a:gd name="T6" fmla="*/ 31 w 31"/>
                    <a:gd name="T7" fmla="*/ 14 h 20"/>
                    <a:gd name="T8" fmla="*/ 7 w 31"/>
                    <a:gd name="T9" fmla="*/ 20 h 20"/>
                  </a:gdLst>
                  <a:ahLst/>
                  <a:cxnLst>
                    <a:cxn ang="0">
                      <a:pos x="T0" y="T1"/>
                    </a:cxn>
                    <a:cxn ang="0">
                      <a:pos x="T2" y="T3"/>
                    </a:cxn>
                    <a:cxn ang="0">
                      <a:pos x="T4" y="T5"/>
                    </a:cxn>
                    <a:cxn ang="0">
                      <a:pos x="T6" y="T7"/>
                    </a:cxn>
                    <a:cxn ang="0">
                      <a:pos x="T8" y="T9"/>
                    </a:cxn>
                  </a:cxnLst>
                  <a:rect l="0" t="0" r="r" b="b"/>
                  <a:pathLst>
                    <a:path w="31" h="20">
                      <a:moveTo>
                        <a:pt x="7" y="20"/>
                      </a:moveTo>
                      <a:cubicBezTo>
                        <a:pt x="2" y="20"/>
                        <a:pt x="0" y="18"/>
                        <a:pt x="0" y="13"/>
                      </a:cubicBezTo>
                      <a:cubicBezTo>
                        <a:pt x="0" y="7"/>
                        <a:pt x="18" y="0"/>
                        <a:pt x="25" y="0"/>
                      </a:cubicBezTo>
                      <a:cubicBezTo>
                        <a:pt x="31" y="14"/>
                        <a:pt x="31" y="14"/>
                        <a:pt x="31" y="14"/>
                      </a:cubicBezTo>
                      <a:cubicBezTo>
                        <a:pt x="28" y="16"/>
                        <a:pt x="11" y="20"/>
                        <a:pt x="7" y="2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62" name="Freeform 164">
                  <a:extLst>
                    <a:ext uri="{FF2B5EF4-FFF2-40B4-BE49-F238E27FC236}">
                      <a16:creationId xmlns:a16="http://schemas.microsoft.com/office/drawing/2014/main" id="{44F6DB77-3CEE-4FBA-A726-7C29EA0C4BFA}"/>
                    </a:ext>
                  </a:extLst>
                </p:cNvPr>
                <p:cNvSpPr>
                  <a:spLocks/>
                </p:cNvSpPr>
                <p:nvPr/>
              </p:nvSpPr>
              <p:spPr bwMode="auto">
                <a:xfrm>
                  <a:off x="8100292" y="-8066696"/>
                  <a:ext cx="111126" cy="65088"/>
                </a:xfrm>
                <a:custGeom>
                  <a:avLst/>
                  <a:gdLst>
                    <a:gd name="T0" fmla="*/ 34 w 34"/>
                    <a:gd name="T1" fmla="*/ 4 h 20"/>
                    <a:gd name="T2" fmla="*/ 34 w 34"/>
                    <a:gd name="T3" fmla="*/ 10 h 20"/>
                    <a:gd name="T4" fmla="*/ 22 w 34"/>
                    <a:gd name="T5" fmla="*/ 13 h 20"/>
                    <a:gd name="T6" fmla="*/ 25 w 34"/>
                    <a:gd name="T7" fmla="*/ 18 h 20"/>
                    <a:gd name="T8" fmla="*/ 0 w 34"/>
                    <a:gd name="T9" fmla="*/ 18 h 20"/>
                    <a:gd name="T10" fmla="*/ 9 w 34"/>
                    <a:gd name="T11" fmla="*/ 6 h 20"/>
                    <a:gd name="T12" fmla="*/ 9 w 34"/>
                    <a:gd name="T13" fmla="*/ 0 h 20"/>
                    <a:gd name="T14" fmla="*/ 24 w 34"/>
                    <a:gd name="T15" fmla="*/ 0 h 20"/>
                    <a:gd name="T16" fmla="*/ 19 w 34"/>
                    <a:gd name="T17" fmla="*/ 4 h 20"/>
                    <a:gd name="T18" fmla="*/ 34 w 34"/>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20">
                      <a:moveTo>
                        <a:pt x="34" y="4"/>
                      </a:moveTo>
                      <a:cubicBezTo>
                        <a:pt x="34" y="8"/>
                        <a:pt x="34" y="9"/>
                        <a:pt x="34" y="10"/>
                      </a:cubicBezTo>
                      <a:cubicBezTo>
                        <a:pt x="31" y="14"/>
                        <a:pt x="26" y="13"/>
                        <a:pt x="22" y="13"/>
                      </a:cubicBezTo>
                      <a:cubicBezTo>
                        <a:pt x="25" y="18"/>
                        <a:pt x="25" y="18"/>
                        <a:pt x="25" y="18"/>
                      </a:cubicBezTo>
                      <a:cubicBezTo>
                        <a:pt x="22" y="19"/>
                        <a:pt x="0" y="20"/>
                        <a:pt x="0" y="18"/>
                      </a:cubicBezTo>
                      <a:cubicBezTo>
                        <a:pt x="0" y="11"/>
                        <a:pt x="3" y="8"/>
                        <a:pt x="9" y="6"/>
                      </a:cubicBezTo>
                      <a:cubicBezTo>
                        <a:pt x="8" y="2"/>
                        <a:pt x="9" y="1"/>
                        <a:pt x="9" y="0"/>
                      </a:cubicBezTo>
                      <a:cubicBezTo>
                        <a:pt x="24" y="0"/>
                        <a:pt x="24" y="0"/>
                        <a:pt x="24" y="0"/>
                      </a:cubicBezTo>
                      <a:cubicBezTo>
                        <a:pt x="23" y="2"/>
                        <a:pt x="20" y="4"/>
                        <a:pt x="19" y="4"/>
                      </a:cubicBezTo>
                      <a:cubicBezTo>
                        <a:pt x="22" y="4"/>
                        <a:pt x="30" y="5"/>
                        <a:pt x="34" y="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63" name="Freeform 165">
                  <a:extLst>
                    <a:ext uri="{FF2B5EF4-FFF2-40B4-BE49-F238E27FC236}">
                      <a16:creationId xmlns:a16="http://schemas.microsoft.com/office/drawing/2014/main" id="{2F38FB14-AB27-457B-AA7A-7401EF60B7D7}"/>
                    </a:ext>
                  </a:extLst>
                </p:cNvPr>
                <p:cNvSpPr>
                  <a:spLocks/>
                </p:cNvSpPr>
                <p:nvPr/>
              </p:nvSpPr>
              <p:spPr bwMode="auto">
                <a:xfrm>
                  <a:off x="7952653" y="-8011133"/>
                  <a:ext cx="114301" cy="39688"/>
                </a:xfrm>
                <a:custGeom>
                  <a:avLst/>
                  <a:gdLst>
                    <a:gd name="T0" fmla="*/ 20 w 35"/>
                    <a:gd name="T1" fmla="*/ 12 h 12"/>
                    <a:gd name="T2" fmla="*/ 11 w 35"/>
                    <a:gd name="T3" fmla="*/ 8 h 12"/>
                    <a:gd name="T4" fmla="*/ 4 w 35"/>
                    <a:gd name="T5" fmla="*/ 12 h 12"/>
                    <a:gd name="T6" fmla="*/ 0 w 35"/>
                    <a:gd name="T7" fmla="*/ 9 h 12"/>
                    <a:gd name="T8" fmla="*/ 22 w 35"/>
                    <a:gd name="T9" fmla="*/ 0 h 12"/>
                    <a:gd name="T10" fmla="*/ 35 w 35"/>
                    <a:gd name="T11" fmla="*/ 6 h 12"/>
                    <a:gd name="T12" fmla="*/ 20 w 35"/>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35" h="12">
                      <a:moveTo>
                        <a:pt x="20" y="12"/>
                      </a:moveTo>
                      <a:cubicBezTo>
                        <a:pt x="17" y="12"/>
                        <a:pt x="14" y="8"/>
                        <a:pt x="11" y="8"/>
                      </a:cubicBezTo>
                      <a:cubicBezTo>
                        <a:pt x="10" y="12"/>
                        <a:pt x="8" y="12"/>
                        <a:pt x="4" y="12"/>
                      </a:cubicBezTo>
                      <a:cubicBezTo>
                        <a:pt x="2" y="12"/>
                        <a:pt x="0" y="11"/>
                        <a:pt x="0" y="9"/>
                      </a:cubicBezTo>
                      <a:cubicBezTo>
                        <a:pt x="0" y="3"/>
                        <a:pt x="18" y="0"/>
                        <a:pt x="22" y="0"/>
                      </a:cubicBezTo>
                      <a:cubicBezTo>
                        <a:pt x="28" y="0"/>
                        <a:pt x="33" y="2"/>
                        <a:pt x="35" y="6"/>
                      </a:cubicBezTo>
                      <a:cubicBezTo>
                        <a:pt x="26" y="6"/>
                        <a:pt x="26" y="12"/>
                        <a:pt x="20" y="1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64" name="Freeform 166">
                  <a:extLst>
                    <a:ext uri="{FF2B5EF4-FFF2-40B4-BE49-F238E27FC236}">
                      <a16:creationId xmlns:a16="http://schemas.microsoft.com/office/drawing/2014/main" id="{438C8B4E-B2C7-4894-8B73-731A5D684492}"/>
                    </a:ext>
                  </a:extLst>
                </p:cNvPr>
                <p:cNvSpPr>
                  <a:spLocks/>
                </p:cNvSpPr>
                <p:nvPr/>
              </p:nvSpPr>
              <p:spPr bwMode="auto">
                <a:xfrm>
                  <a:off x="7884390" y="-8141309"/>
                  <a:ext cx="179389" cy="120651"/>
                </a:xfrm>
                <a:custGeom>
                  <a:avLst/>
                  <a:gdLst>
                    <a:gd name="T0" fmla="*/ 41 w 55"/>
                    <a:gd name="T1" fmla="*/ 31 h 37"/>
                    <a:gd name="T2" fmla="*/ 23 w 55"/>
                    <a:gd name="T3" fmla="*/ 37 h 37"/>
                    <a:gd name="T4" fmla="*/ 0 w 55"/>
                    <a:gd name="T5" fmla="*/ 28 h 37"/>
                    <a:gd name="T6" fmla="*/ 6 w 55"/>
                    <a:gd name="T7" fmla="*/ 23 h 37"/>
                    <a:gd name="T8" fmla="*/ 25 w 55"/>
                    <a:gd name="T9" fmla="*/ 23 h 37"/>
                    <a:gd name="T10" fmla="*/ 18 w 55"/>
                    <a:gd name="T11" fmla="*/ 22 h 37"/>
                    <a:gd name="T12" fmla="*/ 18 w 55"/>
                    <a:gd name="T13" fmla="*/ 16 h 37"/>
                    <a:gd name="T14" fmla="*/ 45 w 55"/>
                    <a:gd name="T15" fmla="*/ 7 h 37"/>
                    <a:gd name="T16" fmla="*/ 52 w 55"/>
                    <a:gd name="T17" fmla="*/ 0 h 37"/>
                    <a:gd name="T18" fmla="*/ 54 w 55"/>
                    <a:gd name="T19" fmla="*/ 5 h 37"/>
                    <a:gd name="T20" fmla="*/ 50 w 55"/>
                    <a:gd name="T21" fmla="*/ 11 h 37"/>
                    <a:gd name="T22" fmla="*/ 29 w 55"/>
                    <a:gd name="T23" fmla="*/ 23 h 37"/>
                    <a:gd name="T24" fmla="*/ 55 w 55"/>
                    <a:gd name="T25" fmla="*/ 29 h 37"/>
                    <a:gd name="T26" fmla="*/ 41 w 55"/>
                    <a:gd name="T27" fmla="*/ 3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37">
                      <a:moveTo>
                        <a:pt x="41" y="31"/>
                      </a:moveTo>
                      <a:cubicBezTo>
                        <a:pt x="36" y="31"/>
                        <a:pt x="28" y="37"/>
                        <a:pt x="23" y="37"/>
                      </a:cubicBezTo>
                      <a:cubicBezTo>
                        <a:pt x="20" y="37"/>
                        <a:pt x="1" y="28"/>
                        <a:pt x="0" y="28"/>
                      </a:cubicBezTo>
                      <a:cubicBezTo>
                        <a:pt x="3" y="26"/>
                        <a:pt x="4" y="25"/>
                        <a:pt x="6" y="23"/>
                      </a:cubicBezTo>
                      <a:cubicBezTo>
                        <a:pt x="25" y="23"/>
                        <a:pt x="25" y="23"/>
                        <a:pt x="25" y="23"/>
                      </a:cubicBezTo>
                      <a:cubicBezTo>
                        <a:pt x="20" y="21"/>
                        <a:pt x="22" y="19"/>
                        <a:pt x="18" y="22"/>
                      </a:cubicBezTo>
                      <a:cubicBezTo>
                        <a:pt x="18" y="16"/>
                        <a:pt x="18" y="16"/>
                        <a:pt x="18" y="16"/>
                      </a:cubicBezTo>
                      <a:cubicBezTo>
                        <a:pt x="31" y="16"/>
                        <a:pt x="32" y="7"/>
                        <a:pt x="45" y="7"/>
                      </a:cubicBezTo>
                      <a:cubicBezTo>
                        <a:pt x="45" y="3"/>
                        <a:pt x="48" y="0"/>
                        <a:pt x="52" y="0"/>
                      </a:cubicBezTo>
                      <a:cubicBezTo>
                        <a:pt x="53" y="0"/>
                        <a:pt x="54" y="4"/>
                        <a:pt x="54" y="5"/>
                      </a:cubicBezTo>
                      <a:cubicBezTo>
                        <a:pt x="52" y="6"/>
                        <a:pt x="50" y="9"/>
                        <a:pt x="50" y="11"/>
                      </a:cubicBezTo>
                      <a:cubicBezTo>
                        <a:pt x="42" y="15"/>
                        <a:pt x="33" y="18"/>
                        <a:pt x="29" y="23"/>
                      </a:cubicBezTo>
                      <a:cubicBezTo>
                        <a:pt x="41" y="24"/>
                        <a:pt x="45" y="25"/>
                        <a:pt x="55" y="29"/>
                      </a:cubicBezTo>
                      <a:cubicBezTo>
                        <a:pt x="51" y="32"/>
                        <a:pt x="46" y="31"/>
                        <a:pt x="41" y="3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65" name="Freeform 167">
                  <a:extLst>
                    <a:ext uri="{FF2B5EF4-FFF2-40B4-BE49-F238E27FC236}">
                      <a16:creationId xmlns:a16="http://schemas.microsoft.com/office/drawing/2014/main" id="{C5A738FD-BA86-4944-A609-4EC626E7E898}"/>
                    </a:ext>
                  </a:extLst>
                </p:cNvPr>
                <p:cNvSpPr>
                  <a:spLocks/>
                </p:cNvSpPr>
                <p:nvPr/>
              </p:nvSpPr>
              <p:spPr bwMode="auto">
                <a:xfrm>
                  <a:off x="11361045" y="-7625368"/>
                  <a:ext cx="323853" cy="123826"/>
                </a:xfrm>
                <a:custGeom>
                  <a:avLst/>
                  <a:gdLst>
                    <a:gd name="T0" fmla="*/ 79 w 99"/>
                    <a:gd name="T1" fmla="*/ 29 h 38"/>
                    <a:gd name="T2" fmla="*/ 67 w 99"/>
                    <a:gd name="T3" fmla="*/ 33 h 38"/>
                    <a:gd name="T4" fmla="*/ 59 w 99"/>
                    <a:gd name="T5" fmla="*/ 29 h 38"/>
                    <a:gd name="T6" fmla="*/ 50 w 99"/>
                    <a:gd name="T7" fmla="*/ 32 h 38"/>
                    <a:gd name="T8" fmla="*/ 40 w 99"/>
                    <a:gd name="T9" fmla="*/ 36 h 38"/>
                    <a:gd name="T10" fmla="*/ 32 w 99"/>
                    <a:gd name="T11" fmla="*/ 31 h 38"/>
                    <a:gd name="T12" fmla="*/ 22 w 99"/>
                    <a:gd name="T13" fmla="*/ 38 h 38"/>
                    <a:gd name="T14" fmla="*/ 0 w 99"/>
                    <a:gd name="T15" fmla="*/ 18 h 38"/>
                    <a:gd name="T16" fmla="*/ 20 w 99"/>
                    <a:gd name="T17" fmla="*/ 0 h 38"/>
                    <a:gd name="T18" fmla="*/ 47 w 99"/>
                    <a:gd name="T19" fmla="*/ 14 h 38"/>
                    <a:gd name="T20" fmla="*/ 55 w 99"/>
                    <a:gd name="T21" fmla="*/ 2 h 38"/>
                    <a:gd name="T22" fmla="*/ 99 w 99"/>
                    <a:gd name="T23" fmla="*/ 14 h 38"/>
                    <a:gd name="T24" fmla="*/ 91 w 99"/>
                    <a:gd name="T25" fmla="*/ 29 h 38"/>
                    <a:gd name="T26" fmla="*/ 79 w 99"/>
                    <a:gd name="T27"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38">
                      <a:moveTo>
                        <a:pt x="79" y="29"/>
                      </a:moveTo>
                      <a:cubicBezTo>
                        <a:pt x="75" y="29"/>
                        <a:pt x="73" y="33"/>
                        <a:pt x="67" y="33"/>
                      </a:cubicBezTo>
                      <a:cubicBezTo>
                        <a:pt x="64" y="33"/>
                        <a:pt x="62" y="29"/>
                        <a:pt x="59" y="29"/>
                      </a:cubicBezTo>
                      <a:cubicBezTo>
                        <a:pt x="56" y="29"/>
                        <a:pt x="54" y="32"/>
                        <a:pt x="50" y="32"/>
                      </a:cubicBezTo>
                      <a:cubicBezTo>
                        <a:pt x="48" y="32"/>
                        <a:pt x="45" y="36"/>
                        <a:pt x="40" y="36"/>
                      </a:cubicBezTo>
                      <a:cubicBezTo>
                        <a:pt x="36" y="36"/>
                        <a:pt x="34" y="34"/>
                        <a:pt x="32" y="31"/>
                      </a:cubicBezTo>
                      <a:cubicBezTo>
                        <a:pt x="29" y="34"/>
                        <a:pt x="27" y="38"/>
                        <a:pt x="22" y="38"/>
                      </a:cubicBezTo>
                      <a:cubicBezTo>
                        <a:pt x="11" y="38"/>
                        <a:pt x="0" y="28"/>
                        <a:pt x="0" y="18"/>
                      </a:cubicBezTo>
                      <a:cubicBezTo>
                        <a:pt x="0" y="7"/>
                        <a:pt x="11" y="0"/>
                        <a:pt x="20" y="0"/>
                      </a:cubicBezTo>
                      <a:cubicBezTo>
                        <a:pt x="34" y="0"/>
                        <a:pt x="35" y="14"/>
                        <a:pt x="47" y="14"/>
                      </a:cubicBezTo>
                      <a:cubicBezTo>
                        <a:pt x="47" y="7"/>
                        <a:pt x="49" y="2"/>
                        <a:pt x="55" y="2"/>
                      </a:cubicBezTo>
                      <a:cubicBezTo>
                        <a:pt x="63" y="2"/>
                        <a:pt x="90" y="11"/>
                        <a:pt x="99" y="14"/>
                      </a:cubicBezTo>
                      <a:cubicBezTo>
                        <a:pt x="97" y="20"/>
                        <a:pt x="91" y="25"/>
                        <a:pt x="91" y="29"/>
                      </a:cubicBezTo>
                      <a:lnTo>
                        <a:pt x="79" y="2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66" name="Freeform 168">
                  <a:extLst>
                    <a:ext uri="{FF2B5EF4-FFF2-40B4-BE49-F238E27FC236}">
                      <a16:creationId xmlns:a16="http://schemas.microsoft.com/office/drawing/2014/main" id="{5B3E6246-E96C-4D58-84D1-070C9EC906DB}"/>
                    </a:ext>
                  </a:extLst>
                </p:cNvPr>
                <p:cNvSpPr>
                  <a:spLocks/>
                </p:cNvSpPr>
                <p:nvPr/>
              </p:nvSpPr>
              <p:spPr bwMode="auto">
                <a:xfrm>
                  <a:off x="7620863" y="-7082439"/>
                  <a:ext cx="87313" cy="69850"/>
                </a:xfrm>
                <a:custGeom>
                  <a:avLst/>
                  <a:gdLst>
                    <a:gd name="T0" fmla="*/ 6 w 27"/>
                    <a:gd name="T1" fmla="*/ 5 h 21"/>
                    <a:gd name="T2" fmla="*/ 11 w 27"/>
                    <a:gd name="T3" fmla="*/ 0 h 21"/>
                    <a:gd name="T4" fmla="*/ 27 w 27"/>
                    <a:gd name="T5" fmla="*/ 7 h 21"/>
                    <a:gd name="T6" fmla="*/ 27 w 27"/>
                    <a:gd name="T7" fmla="*/ 13 h 21"/>
                    <a:gd name="T8" fmla="*/ 8 w 27"/>
                    <a:gd name="T9" fmla="*/ 21 h 21"/>
                    <a:gd name="T10" fmla="*/ 0 w 27"/>
                    <a:gd name="T11" fmla="*/ 15 h 21"/>
                    <a:gd name="T12" fmla="*/ 6 w 27"/>
                    <a:gd name="T13" fmla="*/ 5 h 21"/>
                  </a:gdLst>
                  <a:ahLst/>
                  <a:cxnLst>
                    <a:cxn ang="0">
                      <a:pos x="T0" y="T1"/>
                    </a:cxn>
                    <a:cxn ang="0">
                      <a:pos x="T2" y="T3"/>
                    </a:cxn>
                    <a:cxn ang="0">
                      <a:pos x="T4" y="T5"/>
                    </a:cxn>
                    <a:cxn ang="0">
                      <a:pos x="T6" y="T7"/>
                    </a:cxn>
                    <a:cxn ang="0">
                      <a:pos x="T8" y="T9"/>
                    </a:cxn>
                    <a:cxn ang="0">
                      <a:pos x="T10" y="T11"/>
                    </a:cxn>
                    <a:cxn ang="0">
                      <a:pos x="T12" y="T13"/>
                    </a:cxn>
                  </a:cxnLst>
                  <a:rect l="0" t="0" r="r" b="b"/>
                  <a:pathLst>
                    <a:path w="27" h="21">
                      <a:moveTo>
                        <a:pt x="6" y="5"/>
                      </a:moveTo>
                      <a:cubicBezTo>
                        <a:pt x="8" y="5"/>
                        <a:pt x="9" y="0"/>
                        <a:pt x="11" y="0"/>
                      </a:cubicBezTo>
                      <a:cubicBezTo>
                        <a:pt x="18" y="0"/>
                        <a:pt x="21" y="6"/>
                        <a:pt x="27" y="7"/>
                      </a:cubicBezTo>
                      <a:cubicBezTo>
                        <a:pt x="27" y="13"/>
                        <a:pt x="27" y="13"/>
                        <a:pt x="27" y="13"/>
                      </a:cubicBezTo>
                      <a:cubicBezTo>
                        <a:pt x="21" y="16"/>
                        <a:pt x="16" y="21"/>
                        <a:pt x="8" y="21"/>
                      </a:cubicBezTo>
                      <a:cubicBezTo>
                        <a:pt x="3" y="21"/>
                        <a:pt x="0" y="20"/>
                        <a:pt x="0" y="15"/>
                      </a:cubicBezTo>
                      <a:cubicBezTo>
                        <a:pt x="0" y="13"/>
                        <a:pt x="5" y="5"/>
                        <a:pt x="6" y="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67" name="Freeform 169">
                  <a:extLst>
                    <a:ext uri="{FF2B5EF4-FFF2-40B4-BE49-F238E27FC236}">
                      <a16:creationId xmlns:a16="http://schemas.microsoft.com/office/drawing/2014/main" id="{6A7CAEAB-46B4-4347-8E12-2499438F47EE}"/>
                    </a:ext>
                  </a:extLst>
                </p:cNvPr>
                <p:cNvSpPr>
                  <a:spLocks/>
                </p:cNvSpPr>
                <p:nvPr/>
              </p:nvSpPr>
              <p:spPr bwMode="auto">
                <a:xfrm>
                  <a:off x="8063779" y="-7157052"/>
                  <a:ext cx="68263" cy="68263"/>
                </a:xfrm>
                <a:custGeom>
                  <a:avLst/>
                  <a:gdLst>
                    <a:gd name="T0" fmla="*/ 21 w 21"/>
                    <a:gd name="T1" fmla="*/ 18 h 21"/>
                    <a:gd name="T2" fmla="*/ 15 w 21"/>
                    <a:gd name="T3" fmla="*/ 20 h 21"/>
                    <a:gd name="T4" fmla="*/ 0 w 21"/>
                    <a:gd name="T5" fmla="*/ 9 h 21"/>
                    <a:gd name="T6" fmla="*/ 21 w 21"/>
                    <a:gd name="T7" fmla="*/ 18 h 21"/>
                  </a:gdLst>
                  <a:ahLst/>
                  <a:cxnLst>
                    <a:cxn ang="0">
                      <a:pos x="T0" y="T1"/>
                    </a:cxn>
                    <a:cxn ang="0">
                      <a:pos x="T2" y="T3"/>
                    </a:cxn>
                    <a:cxn ang="0">
                      <a:pos x="T4" y="T5"/>
                    </a:cxn>
                    <a:cxn ang="0">
                      <a:pos x="T6" y="T7"/>
                    </a:cxn>
                  </a:cxnLst>
                  <a:rect l="0" t="0" r="r" b="b"/>
                  <a:pathLst>
                    <a:path w="21" h="21">
                      <a:moveTo>
                        <a:pt x="21" y="18"/>
                      </a:moveTo>
                      <a:cubicBezTo>
                        <a:pt x="21" y="21"/>
                        <a:pt x="15" y="20"/>
                        <a:pt x="15" y="20"/>
                      </a:cubicBezTo>
                      <a:cubicBezTo>
                        <a:pt x="9" y="20"/>
                        <a:pt x="0" y="14"/>
                        <a:pt x="0" y="9"/>
                      </a:cubicBezTo>
                      <a:cubicBezTo>
                        <a:pt x="0" y="0"/>
                        <a:pt x="21" y="9"/>
                        <a:pt x="21" y="1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68" name="Freeform 170">
                  <a:extLst>
                    <a:ext uri="{FF2B5EF4-FFF2-40B4-BE49-F238E27FC236}">
                      <a16:creationId xmlns:a16="http://schemas.microsoft.com/office/drawing/2014/main" id="{C6CAC5FE-1AE9-4BCF-90DB-6E1BCBAD6B33}"/>
                    </a:ext>
                  </a:extLst>
                </p:cNvPr>
                <p:cNvSpPr>
                  <a:spLocks/>
                </p:cNvSpPr>
                <p:nvPr/>
              </p:nvSpPr>
              <p:spPr bwMode="auto">
                <a:xfrm>
                  <a:off x="8540033" y="-7392004"/>
                  <a:ext cx="65088" cy="42863"/>
                </a:xfrm>
                <a:custGeom>
                  <a:avLst/>
                  <a:gdLst>
                    <a:gd name="T0" fmla="*/ 2 w 20"/>
                    <a:gd name="T1" fmla="*/ 13 h 13"/>
                    <a:gd name="T2" fmla="*/ 20 w 20"/>
                    <a:gd name="T3" fmla="*/ 8 h 13"/>
                    <a:gd name="T4" fmla="*/ 8 w 20"/>
                    <a:gd name="T5" fmla="*/ 0 h 13"/>
                    <a:gd name="T6" fmla="*/ 2 w 20"/>
                    <a:gd name="T7" fmla="*/ 9 h 13"/>
                    <a:gd name="T8" fmla="*/ 2 w 20"/>
                    <a:gd name="T9" fmla="*/ 13 h 13"/>
                  </a:gdLst>
                  <a:ahLst/>
                  <a:cxnLst>
                    <a:cxn ang="0">
                      <a:pos x="T0" y="T1"/>
                    </a:cxn>
                    <a:cxn ang="0">
                      <a:pos x="T2" y="T3"/>
                    </a:cxn>
                    <a:cxn ang="0">
                      <a:pos x="T4" y="T5"/>
                    </a:cxn>
                    <a:cxn ang="0">
                      <a:pos x="T6" y="T7"/>
                    </a:cxn>
                    <a:cxn ang="0">
                      <a:pos x="T8" y="T9"/>
                    </a:cxn>
                  </a:cxnLst>
                  <a:rect l="0" t="0" r="r" b="b"/>
                  <a:pathLst>
                    <a:path w="20" h="13">
                      <a:moveTo>
                        <a:pt x="2" y="13"/>
                      </a:moveTo>
                      <a:cubicBezTo>
                        <a:pt x="7" y="13"/>
                        <a:pt x="17" y="10"/>
                        <a:pt x="20" y="8"/>
                      </a:cubicBezTo>
                      <a:cubicBezTo>
                        <a:pt x="15" y="5"/>
                        <a:pt x="14" y="0"/>
                        <a:pt x="8" y="0"/>
                      </a:cubicBezTo>
                      <a:cubicBezTo>
                        <a:pt x="4" y="0"/>
                        <a:pt x="2" y="5"/>
                        <a:pt x="2" y="9"/>
                      </a:cubicBezTo>
                      <a:cubicBezTo>
                        <a:pt x="2" y="10"/>
                        <a:pt x="0" y="13"/>
                        <a:pt x="2" y="1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69" name="Freeform 171">
                  <a:extLst>
                    <a:ext uri="{FF2B5EF4-FFF2-40B4-BE49-F238E27FC236}">
                      <a16:creationId xmlns:a16="http://schemas.microsoft.com/office/drawing/2014/main" id="{49E5B2E9-7B28-497A-8FBE-93E9289158B8}"/>
                    </a:ext>
                  </a:extLst>
                </p:cNvPr>
                <p:cNvSpPr>
                  <a:spLocks/>
                </p:cNvSpPr>
                <p:nvPr/>
              </p:nvSpPr>
              <p:spPr bwMode="auto">
                <a:xfrm>
                  <a:off x="11488046" y="-7436454"/>
                  <a:ext cx="141289" cy="58738"/>
                </a:xfrm>
                <a:custGeom>
                  <a:avLst/>
                  <a:gdLst>
                    <a:gd name="T0" fmla="*/ 0 w 43"/>
                    <a:gd name="T1" fmla="*/ 14 h 18"/>
                    <a:gd name="T2" fmla="*/ 22 w 43"/>
                    <a:gd name="T3" fmla="*/ 0 h 18"/>
                    <a:gd name="T4" fmla="*/ 43 w 43"/>
                    <a:gd name="T5" fmla="*/ 18 h 18"/>
                    <a:gd name="T6" fmla="*/ 29 w 43"/>
                    <a:gd name="T7" fmla="*/ 18 h 18"/>
                    <a:gd name="T8" fmla="*/ 2 w 43"/>
                    <a:gd name="T9" fmla="*/ 11 h 18"/>
                    <a:gd name="T10" fmla="*/ 0 w 43"/>
                    <a:gd name="T11" fmla="*/ 14 h 18"/>
                  </a:gdLst>
                  <a:ahLst/>
                  <a:cxnLst>
                    <a:cxn ang="0">
                      <a:pos x="T0" y="T1"/>
                    </a:cxn>
                    <a:cxn ang="0">
                      <a:pos x="T2" y="T3"/>
                    </a:cxn>
                    <a:cxn ang="0">
                      <a:pos x="T4" y="T5"/>
                    </a:cxn>
                    <a:cxn ang="0">
                      <a:pos x="T6" y="T7"/>
                    </a:cxn>
                    <a:cxn ang="0">
                      <a:pos x="T8" y="T9"/>
                    </a:cxn>
                    <a:cxn ang="0">
                      <a:pos x="T10" y="T11"/>
                    </a:cxn>
                  </a:cxnLst>
                  <a:rect l="0" t="0" r="r" b="b"/>
                  <a:pathLst>
                    <a:path w="43" h="18">
                      <a:moveTo>
                        <a:pt x="0" y="14"/>
                      </a:moveTo>
                      <a:cubicBezTo>
                        <a:pt x="5" y="7"/>
                        <a:pt x="11" y="0"/>
                        <a:pt x="22" y="0"/>
                      </a:cubicBezTo>
                      <a:cubicBezTo>
                        <a:pt x="33" y="0"/>
                        <a:pt x="42" y="8"/>
                        <a:pt x="43" y="18"/>
                      </a:cubicBezTo>
                      <a:cubicBezTo>
                        <a:pt x="29" y="18"/>
                        <a:pt x="29" y="18"/>
                        <a:pt x="29" y="18"/>
                      </a:cubicBezTo>
                      <a:cubicBezTo>
                        <a:pt x="21" y="14"/>
                        <a:pt x="11" y="15"/>
                        <a:pt x="2" y="11"/>
                      </a:cubicBezTo>
                      <a:lnTo>
                        <a:pt x="0" y="1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70" name="Freeform 172">
                  <a:extLst>
                    <a:ext uri="{FF2B5EF4-FFF2-40B4-BE49-F238E27FC236}">
                      <a16:creationId xmlns:a16="http://schemas.microsoft.com/office/drawing/2014/main" id="{9D0D47C6-6F40-4D13-9440-66726C6036EA}"/>
                    </a:ext>
                  </a:extLst>
                </p:cNvPr>
                <p:cNvSpPr>
                  <a:spLocks/>
                </p:cNvSpPr>
                <p:nvPr/>
              </p:nvSpPr>
              <p:spPr bwMode="auto">
                <a:xfrm>
                  <a:off x="11753161" y="-7574568"/>
                  <a:ext cx="188914" cy="69850"/>
                </a:xfrm>
                <a:custGeom>
                  <a:avLst/>
                  <a:gdLst>
                    <a:gd name="T0" fmla="*/ 0 w 58"/>
                    <a:gd name="T1" fmla="*/ 0 h 21"/>
                    <a:gd name="T2" fmla="*/ 53 w 58"/>
                    <a:gd name="T3" fmla="*/ 9 h 21"/>
                    <a:gd name="T4" fmla="*/ 58 w 58"/>
                    <a:gd name="T5" fmla="*/ 14 h 21"/>
                    <a:gd name="T6" fmla="*/ 38 w 58"/>
                    <a:gd name="T7" fmla="*/ 21 h 21"/>
                    <a:gd name="T8" fmla="*/ 5 w 58"/>
                    <a:gd name="T9" fmla="*/ 4 h 21"/>
                    <a:gd name="T10" fmla="*/ 0 w 58"/>
                    <a:gd name="T11" fmla="*/ 0 h 21"/>
                  </a:gdLst>
                  <a:ahLst/>
                  <a:cxnLst>
                    <a:cxn ang="0">
                      <a:pos x="T0" y="T1"/>
                    </a:cxn>
                    <a:cxn ang="0">
                      <a:pos x="T2" y="T3"/>
                    </a:cxn>
                    <a:cxn ang="0">
                      <a:pos x="T4" y="T5"/>
                    </a:cxn>
                    <a:cxn ang="0">
                      <a:pos x="T6" y="T7"/>
                    </a:cxn>
                    <a:cxn ang="0">
                      <a:pos x="T8" y="T9"/>
                    </a:cxn>
                    <a:cxn ang="0">
                      <a:pos x="T10" y="T11"/>
                    </a:cxn>
                  </a:cxnLst>
                  <a:rect l="0" t="0" r="r" b="b"/>
                  <a:pathLst>
                    <a:path w="58" h="21">
                      <a:moveTo>
                        <a:pt x="0" y="0"/>
                      </a:moveTo>
                      <a:cubicBezTo>
                        <a:pt x="4" y="3"/>
                        <a:pt x="52" y="9"/>
                        <a:pt x="53" y="9"/>
                      </a:cubicBezTo>
                      <a:cubicBezTo>
                        <a:pt x="56" y="9"/>
                        <a:pt x="58" y="12"/>
                        <a:pt x="58" y="14"/>
                      </a:cubicBezTo>
                      <a:cubicBezTo>
                        <a:pt x="58" y="19"/>
                        <a:pt x="45" y="21"/>
                        <a:pt x="38" y="21"/>
                      </a:cubicBezTo>
                      <a:cubicBezTo>
                        <a:pt x="26" y="21"/>
                        <a:pt x="5" y="15"/>
                        <a:pt x="5" y="4"/>
                      </a:cubicBez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71" name="Freeform 173">
                  <a:extLst>
                    <a:ext uri="{FF2B5EF4-FFF2-40B4-BE49-F238E27FC236}">
                      <a16:creationId xmlns:a16="http://schemas.microsoft.com/office/drawing/2014/main" id="{BDB2E8AB-BA0F-4727-8DFB-3AD8B8C1C2F8}"/>
                    </a:ext>
                  </a:extLst>
                </p:cNvPr>
                <p:cNvSpPr>
                  <a:spLocks/>
                </p:cNvSpPr>
                <p:nvPr/>
              </p:nvSpPr>
              <p:spPr bwMode="auto">
                <a:xfrm>
                  <a:off x="11484871" y="-7479317"/>
                  <a:ext cx="39688" cy="42863"/>
                </a:xfrm>
                <a:custGeom>
                  <a:avLst/>
                  <a:gdLst>
                    <a:gd name="T0" fmla="*/ 12 w 12"/>
                    <a:gd name="T1" fmla="*/ 7 h 13"/>
                    <a:gd name="T2" fmla="*/ 5 w 12"/>
                    <a:gd name="T3" fmla="*/ 13 h 13"/>
                    <a:gd name="T4" fmla="*/ 0 w 12"/>
                    <a:gd name="T5" fmla="*/ 7 h 13"/>
                    <a:gd name="T6" fmla="*/ 12 w 12"/>
                    <a:gd name="T7" fmla="*/ 7 h 13"/>
                  </a:gdLst>
                  <a:ahLst/>
                  <a:cxnLst>
                    <a:cxn ang="0">
                      <a:pos x="T0" y="T1"/>
                    </a:cxn>
                    <a:cxn ang="0">
                      <a:pos x="T2" y="T3"/>
                    </a:cxn>
                    <a:cxn ang="0">
                      <a:pos x="T4" y="T5"/>
                    </a:cxn>
                    <a:cxn ang="0">
                      <a:pos x="T6" y="T7"/>
                    </a:cxn>
                  </a:cxnLst>
                  <a:rect l="0" t="0" r="r" b="b"/>
                  <a:pathLst>
                    <a:path w="12" h="13">
                      <a:moveTo>
                        <a:pt x="12" y="7"/>
                      </a:moveTo>
                      <a:cubicBezTo>
                        <a:pt x="12" y="11"/>
                        <a:pt x="9" y="13"/>
                        <a:pt x="5" y="13"/>
                      </a:cubicBezTo>
                      <a:cubicBezTo>
                        <a:pt x="1" y="13"/>
                        <a:pt x="0" y="11"/>
                        <a:pt x="0" y="7"/>
                      </a:cubicBezTo>
                      <a:cubicBezTo>
                        <a:pt x="0" y="0"/>
                        <a:pt x="12" y="1"/>
                        <a:pt x="12"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80" name="Group 479">
                <a:extLst>
                  <a:ext uri="{FF2B5EF4-FFF2-40B4-BE49-F238E27FC236}">
                    <a16:creationId xmlns:a16="http://schemas.microsoft.com/office/drawing/2014/main" id="{D3B62FAA-F3D7-4A28-9F0F-1A2B397705EE}"/>
                  </a:ext>
                </a:extLst>
              </p:cNvPr>
              <p:cNvGrpSpPr/>
              <p:nvPr/>
            </p:nvGrpSpPr>
            <p:grpSpPr>
              <a:xfrm>
                <a:off x="1827717" y="1862341"/>
                <a:ext cx="3711192" cy="4274138"/>
                <a:chOff x="-1385102" y="-8336573"/>
                <a:chExt cx="6491343" cy="7445428"/>
              </a:xfrm>
              <a:solidFill>
                <a:schemeClr val="accent4">
                  <a:lumMod val="75000"/>
                </a:schemeClr>
              </a:solidFill>
            </p:grpSpPr>
            <p:sp>
              <p:nvSpPr>
                <p:cNvPr id="252" name="Freeform 26">
                  <a:extLst>
                    <a:ext uri="{FF2B5EF4-FFF2-40B4-BE49-F238E27FC236}">
                      <a16:creationId xmlns:a16="http://schemas.microsoft.com/office/drawing/2014/main" id="{B76110EB-A33F-42DD-A8FD-FEF3BAA59708}"/>
                    </a:ext>
                  </a:extLst>
                </p:cNvPr>
                <p:cNvSpPr>
                  <a:spLocks/>
                </p:cNvSpPr>
                <p:nvPr/>
              </p:nvSpPr>
              <p:spPr bwMode="auto">
                <a:xfrm>
                  <a:off x="4633162" y="-6853837"/>
                  <a:ext cx="427041" cy="192089"/>
                </a:xfrm>
                <a:custGeom>
                  <a:avLst/>
                  <a:gdLst>
                    <a:gd name="T0" fmla="*/ 130 w 131"/>
                    <a:gd name="T1" fmla="*/ 31 h 59"/>
                    <a:gd name="T2" fmla="*/ 110 w 131"/>
                    <a:gd name="T3" fmla="*/ 48 h 59"/>
                    <a:gd name="T4" fmla="*/ 75 w 131"/>
                    <a:gd name="T5" fmla="*/ 59 h 59"/>
                    <a:gd name="T6" fmla="*/ 34 w 131"/>
                    <a:gd name="T7" fmla="*/ 51 h 59"/>
                    <a:gd name="T8" fmla="*/ 15 w 131"/>
                    <a:gd name="T9" fmla="*/ 43 h 59"/>
                    <a:gd name="T10" fmla="*/ 19 w 131"/>
                    <a:gd name="T11" fmla="*/ 40 h 59"/>
                    <a:gd name="T12" fmla="*/ 21 w 131"/>
                    <a:gd name="T13" fmla="*/ 27 h 59"/>
                    <a:gd name="T14" fmla="*/ 2 w 131"/>
                    <a:gd name="T15" fmla="*/ 25 h 59"/>
                    <a:gd name="T16" fmla="*/ 25 w 131"/>
                    <a:gd name="T17" fmla="*/ 21 h 59"/>
                    <a:gd name="T18" fmla="*/ 23 w 131"/>
                    <a:gd name="T19" fmla="*/ 17 h 59"/>
                    <a:gd name="T20" fmla="*/ 0 w 131"/>
                    <a:gd name="T21" fmla="*/ 8 h 59"/>
                    <a:gd name="T22" fmla="*/ 9 w 131"/>
                    <a:gd name="T23" fmla="*/ 8 h 59"/>
                    <a:gd name="T24" fmla="*/ 9 w 131"/>
                    <a:gd name="T25" fmla="*/ 5 h 59"/>
                    <a:gd name="T26" fmla="*/ 17 w 131"/>
                    <a:gd name="T27" fmla="*/ 0 h 59"/>
                    <a:gd name="T28" fmla="*/ 21 w 131"/>
                    <a:gd name="T29" fmla="*/ 0 h 59"/>
                    <a:gd name="T30" fmla="*/ 24 w 131"/>
                    <a:gd name="T31" fmla="*/ 7 h 59"/>
                    <a:gd name="T32" fmla="*/ 30 w 131"/>
                    <a:gd name="T33" fmla="*/ 16 h 59"/>
                    <a:gd name="T34" fmla="*/ 39 w 131"/>
                    <a:gd name="T35" fmla="*/ 13 h 59"/>
                    <a:gd name="T36" fmla="*/ 39 w 131"/>
                    <a:gd name="T37" fmla="*/ 7 h 59"/>
                    <a:gd name="T38" fmla="*/ 44 w 131"/>
                    <a:gd name="T39" fmla="*/ 11 h 59"/>
                    <a:gd name="T40" fmla="*/ 55 w 131"/>
                    <a:gd name="T41" fmla="*/ 8 h 59"/>
                    <a:gd name="T42" fmla="*/ 62 w 131"/>
                    <a:gd name="T43" fmla="*/ 12 h 59"/>
                    <a:gd name="T44" fmla="*/ 62 w 131"/>
                    <a:gd name="T45" fmla="*/ 7 h 59"/>
                    <a:gd name="T46" fmla="*/ 76 w 131"/>
                    <a:gd name="T47" fmla="*/ 8 h 59"/>
                    <a:gd name="T48" fmla="*/ 91 w 131"/>
                    <a:gd name="T49" fmla="*/ 7 h 59"/>
                    <a:gd name="T50" fmla="*/ 93 w 131"/>
                    <a:gd name="T51" fmla="*/ 0 h 59"/>
                    <a:gd name="T52" fmla="*/ 98 w 131"/>
                    <a:gd name="T53" fmla="*/ 0 h 59"/>
                    <a:gd name="T54" fmla="*/ 106 w 131"/>
                    <a:gd name="T55" fmla="*/ 6 h 59"/>
                    <a:gd name="T56" fmla="*/ 117 w 131"/>
                    <a:gd name="T57" fmla="*/ 4 h 59"/>
                    <a:gd name="T58" fmla="*/ 114 w 131"/>
                    <a:gd name="T59" fmla="*/ 8 h 59"/>
                    <a:gd name="T60" fmla="*/ 131 w 131"/>
                    <a:gd name="T61" fmla="*/ 31 h 59"/>
                    <a:gd name="T62" fmla="*/ 130 w 131"/>
                    <a:gd name="T63" fmla="*/ 3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1" h="59">
                      <a:moveTo>
                        <a:pt x="130" y="31"/>
                      </a:moveTo>
                      <a:cubicBezTo>
                        <a:pt x="127" y="38"/>
                        <a:pt x="116" y="46"/>
                        <a:pt x="110" y="48"/>
                      </a:cubicBezTo>
                      <a:cubicBezTo>
                        <a:pt x="99" y="51"/>
                        <a:pt x="90" y="59"/>
                        <a:pt x="75" y="59"/>
                      </a:cubicBezTo>
                      <a:cubicBezTo>
                        <a:pt x="58" y="59"/>
                        <a:pt x="47" y="55"/>
                        <a:pt x="34" y="51"/>
                      </a:cubicBezTo>
                      <a:cubicBezTo>
                        <a:pt x="28" y="49"/>
                        <a:pt x="25" y="43"/>
                        <a:pt x="15" y="43"/>
                      </a:cubicBezTo>
                      <a:cubicBezTo>
                        <a:pt x="16" y="42"/>
                        <a:pt x="17" y="40"/>
                        <a:pt x="19" y="40"/>
                      </a:cubicBezTo>
                      <a:cubicBezTo>
                        <a:pt x="19" y="35"/>
                        <a:pt x="20" y="32"/>
                        <a:pt x="21" y="27"/>
                      </a:cubicBezTo>
                      <a:cubicBezTo>
                        <a:pt x="14" y="25"/>
                        <a:pt x="6" y="30"/>
                        <a:pt x="2" y="25"/>
                      </a:cubicBezTo>
                      <a:cubicBezTo>
                        <a:pt x="8" y="25"/>
                        <a:pt x="20" y="23"/>
                        <a:pt x="25" y="21"/>
                      </a:cubicBezTo>
                      <a:cubicBezTo>
                        <a:pt x="24" y="20"/>
                        <a:pt x="23" y="19"/>
                        <a:pt x="23" y="17"/>
                      </a:cubicBezTo>
                      <a:cubicBezTo>
                        <a:pt x="18" y="17"/>
                        <a:pt x="1" y="13"/>
                        <a:pt x="0" y="8"/>
                      </a:cubicBezTo>
                      <a:cubicBezTo>
                        <a:pt x="4" y="6"/>
                        <a:pt x="6" y="7"/>
                        <a:pt x="9" y="8"/>
                      </a:cubicBezTo>
                      <a:cubicBezTo>
                        <a:pt x="9" y="7"/>
                        <a:pt x="9" y="6"/>
                        <a:pt x="9" y="5"/>
                      </a:cubicBezTo>
                      <a:cubicBezTo>
                        <a:pt x="13" y="5"/>
                        <a:pt x="14" y="0"/>
                        <a:pt x="17" y="0"/>
                      </a:cubicBezTo>
                      <a:cubicBezTo>
                        <a:pt x="19" y="0"/>
                        <a:pt x="20" y="0"/>
                        <a:pt x="21" y="0"/>
                      </a:cubicBezTo>
                      <a:cubicBezTo>
                        <a:pt x="21" y="3"/>
                        <a:pt x="23" y="4"/>
                        <a:pt x="24" y="7"/>
                      </a:cubicBezTo>
                      <a:cubicBezTo>
                        <a:pt x="23" y="10"/>
                        <a:pt x="27" y="16"/>
                        <a:pt x="30" y="16"/>
                      </a:cubicBezTo>
                      <a:cubicBezTo>
                        <a:pt x="34" y="16"/>
                        <a:pt x="36" y="13"/>
                        <a:pt x="39" y="13"/>
                      </a:cubicBezTo>
                      <a:cubicBezTo>
                        <a:pt x="38" y="10"/>
                        <a:pt x="37" y="9"/>
                        <a:pt x="39" y="7"/>
                      </a:cubicBezTo>
                      <a:cubicBezTo>
                        <a:pt x="40" y="9"/>
                        <a:pt x="42" y="11"/>
                        <a:pt x="44" y="11"/>
                      </a:cubicBezTo>
                      <a:cubicBezTo>
                        <a:pt x="55" y="8"/>
                        <a:pt x="55" y="8"/>
                        <a:pt x="55" y="8"/>
                      </a:cubicBezTo>
                      <a:cubicBezTo>
                        <a:pt x="59" y="9"/>
                        <a:pt x="60" y="11"/>
                        <a:pt x="62" y="12"/>
                      </a:cubicBezTo>
                      <a:cubicBezTo>
                        <a:pt x="61" y="10"/>
                        <a:pt x="62" y="8"/>
                        <a:pt x="62" y="7"/>
                      </a:cubicBezTo>
                      <a:cubicBezTo>
                        <a:pt x="68" y="7"/>
                        <a:pt x="72" y="8"/>
                        <a:pt x="76" y="8"/>
                      </a:cubicBezTo>
                      <a:cubicBezTo>
                        <a:pt x="82" y="8"/>
                        <a:pt x="87" y="3"/>
                        <a:pt x="91" y="7"/>
                      </a:cubicBezTo>
                      <a:cubicBezTo>
                        <a:pt x="91" y="4"/>
                        <a:pt x="92" y="2"/>
                        <a:pt x="93" y="0"/>
                      </a:cubicBezTo>
                      <a:cubicBezTo>
                        <a:pt x="96" y="1"/>
                        <a:pt x="96" y="2"/>
                        <a:pt x="98" y="0"/>
                      </a:cubicBezTo>
                      <a:cubicBezTo>
                        <a:pt x="98" y="6"/>
                        <a:pt x="102" y="6"/>
                        <a:pt x="106" y="6"/>
                      </a:cubicBezTo>
                      <a:cubicBezTo>
                        <a:pt x="110" y="6"/>
                        <a:pt x="113" y="4"/>
                        <a:pt x="117" y="4"/>
                      </a:cubicBezTo>
                      <a:cubicBezTo>
                        <a:pt x="116" y="5"/>
                        <a:pt x="114" y="7"/>
                        <a:pt x="114" y="8"/>
                      </a:cubicBezTo>
                      <a:cubicBezTo>
                        <a:pt x="114" y="21"/>
                        <a:pt x="131" y="18"/>
                        <a:pt x="131" y="31"/>
                      </a:cubicBezTo>
                      <a:lnTo>
                        <a:pt x="130" y="31"/>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3" name="Freeform 27">
                  <a:extLst>
                    <a:ext uri="{FF2B5EF4-FFF2-40B4-BE49-F238E27FC236}">
                      <a16:creationId xmlns:a16="http://schemas.microsoft.com/office/drawing/2014/main" id="{29CEF2E5-6F2A-4328-9E70-9FC7A886ADD4}"/>
                    </a:ext>
                  </a:extLst>
                </p:cNvPr>
                <p:cNvSpPr>
                  <a:spLocks/>
                </p:cNvSpPr>
                <p:nvPr/>
              </p:nvSpPr>
              <p:spPr bwMode="auto">
                <a:xfrm>
                  <a:off x="2085203" y="-4512258"/>
                  <a:ext cx="436566" cy="149226"/>
                </a:xfrm>
                <a:custGeom>
                  <a:avLst/>
                  <a:gdLst>
                    <a:gd name="T0" fmla="*/ 134 w 134"/>
                    <a:gd name="T1" fmla="*/ 40 h 46"/>
                    <a:gd name="T2" fmla="*/ 117 w 134"/>
                    <a:gd name="T3" fmla="*/ 46 h 46"/>
                    <a:gd name="T4" fmla="*/ 90 w 134"/>
                    <a:gd name="T5" fmla="*/ 43 h 46"/>
                    <a:gd name="T6" fmla="*/ 90 w 134"/>
                    <a:gd name="T7" fmla="*/ 40 h 46"/>
                    <a:gd name="T8" fmla="*/ 95 w 134"/>
                    <a:gd name="T9" fmla="*/ 36 h 46"/>
                    <a:gd name="T10" fmla="*/ 80 w 134"/>
                    <a:gd name="T11" fmla="*/ 26 h 46"/>
                    <a:gd name="T12" fmla="*/ 75 w 134"/>
                    <a:gd name="T13" fmla="*/ 22 h 46"/>
                    <a:gd name="T14" fmla="*/ 65 w 134"/>
                    <a:gd name="T15" fmla="*/ 22 h 46"/>
                    <a:gd name="T16" fmla="*/ 49 w 134"/>
                    <a:gd name="T17" fmla="*/ 15 h 46"/>
                    <a:gd name="T18" fmla="*/ 36 w 134"/>
                    <a:gd name="T19" fmla="*/ 15 h 46"/>
                    <a:gd name="T20" fmla="*/ 35 w 134"/>
                    <a:gd name="T21" fmla="*/ 10 h 46"/>
                    <a:gd name="T22" fmla="*/ 29 w 134"/>
                    <a:gd name="T23" fmla="*/ 9 h 46"/>
                    <a:gd name="T24" fmla="*/ 4 w 134"/>
                    <a:gd name="T25" fmla="*/ 20 h 46"/>
                    <a:gd name="T26" fmla="*/ 0 w 134"/>
                    <a:gd name="T27" fmla="*/ 20 h 46"/>
                    <a:gd name="T28" fmla="*/ 37 w 134"/>
                    <a:gd name="T29" fmla="*/ 0 h 46"/>
                    <a:gd name="T30" fmla="*/ 81 w 134"/>
                    <a:gd name="T31" fmla="*/ 11 h 46"/>
                    <a:gd name="T32" fmla="*/ 89 w 134"/>
                    <a:gd name="T33" fmla="*/ 17 h 46"/>
                    <a:gd name="T34" fmla="*/ 117 w 134"/>
                    <a:gd name="T35" fmla="*/ 28 h 46"/>
                    <a:gd name="T36" fmla="*/ 117 w 134"/>
                    <a:gd name="T37" fmla="*/ 31 h 46"/>
                    <a:gd name="T38" fmla="*/ 123 w 134"/>
                    <a:gd name="T39" fmla="*/ 31 h 46"/>
                    <a:gd name="T40" fmla="*/ 134 w 134"/>
                    <a:gd name="T4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4" h="46">
                      <a:moveTo>
                        <a:pt x="134" y="40"/>
                      </a:moveTo>
                      <a:cubicBezTo>
                        <a:pt x="131" y="46"/>
                        <a:pt x="122" y="46"/>
                        <a:pt x="117" y="46"/>
                      </a:cubicBezTo>
                      <a:cubicBezTo>
                        <a:pt x="106" y="46"/>
                        <a:pt x="99" y="43"/>
                        <a:pt x="90" y="43"/>
                      </a:cubicBezTo>
                      <a:cubicBezTo>
                        <a:pt x="90" y="42"/>
                        <a:pt x="90" y="41"/>
                        <a:pt x="90" y="40"/>
                      </a:cubicBezTo>
                      <a:cubicBezTo>
                        <a:pt x="93" y="40"/>
                        <a:pt x="94" y="38"/>
                        <a:pt x="95" y="36"/>
                      </a:cubicBezTo>
                      <a:cubicBezTo>
                        <a:pt x="88" y="33"/>
                        <a:pt x="81" y="33"/>
                        <a:pt x="80" y="26"/>
                      </a:cubicBezTo>
                      <a:cubicBezTo>
                        <a:pt x="76" y="26"/>
                        <a:pt x="76" y="23"/>
                        <a:pt x="75" y="22"/>
                      </a:cubicBezTo>
                      <a:cubicBezTo>
                        <a:pt x="71" y="21"/>
                        <a:pt x="69" y="22"/>
                        <a:pt x="65" y="22"/>
                      </a:cubicBezTo>
                      <a:cubicBezTo>
                        <a:pt x="59" y="22"/>
                        <a:pt x="56" y="15"/>
                        <a:pt x="49" y="15"/>
                      </a:cubicBezTo>
                      <a:cubicBezTo>
                        <a:pt x="36" y="15"/>
                        <a:pt x="36" y="15"/>
                        <a:pt x="36" y="15"/>
                      </a:cubicBezTo>
                      <a:cubicBezTo>
                        <a:pt x="34" y="13"/>
                        <a:pt x="34" y="12"/>
                        <a:pt x="35" y="10"/>
                      </a:cubicBezTo>
                      <a:cubicBezTo>
                        <a:pt x="34" y="8"/>
                        <a:pt x="31" y="9"/>
                        <a:pt x="29" y="9"/>
                      </a:cubicBezTo>
                      <a:cubicBezTo>
                        <a:pt x="20" y="9"/>
                        <a:pt x="8" y="15"/>
                        <a:pt x="4" y="20"/>
                      </a:cubicBezTo>
                      <a:cubicBezTo>
                        <a:pt x="0" y="20"/>
                        <a:pt x="0" y="20"/>
                        <a:pt x="0" y="20"/>
                      </a:cubicBezTo>
                      <a:cubicBezTo>
                        <a:pt x="7" y="8"/>
                        <a:pt x="16" y="0"/>
                        <a:pt x="37" y="0"/>
                      </a:cubicBezTo>
                      <a:cubicBezTo>
                        <a:pt x="57" y="0"/>
                        <a:pt x="66" y="11"/>
                        <a:pt x="81" y="11"/>
                      </a:cubicBezTo>
                      <a:cubicBezTo>
                        <a:pt x="84" y="11"/>
                        <a:pt x="88" y="16"/>
                        <a:pt x="89" y="17"/>
                      </a:cubicBezTo>
                      <a:cubicBezTo>
                        <a:pt x="95" y="23"/>
                        <a:pt x="106" y="28"/>
                        <a:pt x="117" y="28"/>
                      </a:cubicBezTo>
                      <a:cubicBezTo>
                        <a:pt x="117" y="29"/>
                        <a:pt x="116" y="30"/>
                        <a:pt x="117" y="31"/>
                      </a:cubicBezTo>
                      <a:cubicBezTo>
                        <a:pt x="123" y="31"/>
                        <a:pt x="123" y="31"/>
                        <a:pt x="123" y="31"/>
                      </a:cubicBezTo>
                      <a:cubicBezTo>
                        <a:pt x="128" y="33"/>
                        <a:pt x="131" y="39"/>
                        <a:pt x="134" y="4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4" name="Freeform 28">
                  <a:extLst>
                    <a:ext uri="{FF2B5EF4-FFF2-40B4-BE49-F238E27FC236}">
                      <a16:creationId xmlns:a16="http://schemas.microsoft.com/office/drawing/2014/main" id="{D025703D-D715-49CB-AD7D-80F8F27D43D9}"/>
                    </a:ext>
                  </a:extLst>
                </p:cNvPr>
                <p:cNvSpPr>
                  <a:spLocks/>
                </p:cNvSpPr>
                <p:nvPr/>
              </p:nvSpPr>
              <p:spPr bwMode="auto">
                <a:xfrm>
                  <a:off x="2143941" y="-4456695"/>
                  <a:ext cx="22225" cy="25400"/>
                </a:xfrm>
                <a:custGeom>
                  <a:avLst/>
                  <a:gdLst>
                    <a:gd name="T0" fmla="*/ 7 w 7"/>
                    <a:gd name="T1" fmla="*/ 0 h 8"/>
                    <a:gd name="T2" fmla="*/ 7 w 7"/>
                    <a:gd name="T3" fmla="*/ 7 h 8"/>
                    <a:gd name="T4" fmla="*/ 0 w 7"/>
                    <a:gd name="T5" fmla="*/ 7 h 8"/>
                    <a:gd name="T6" fmla="*/ 4 w 7"/>
                    <a:gd name="T7" fmla="*/ 3 h 8"/>
                    <a:gd name="T8" fmla="*/ 4 w 7"/>
                    <a:gd name="T9" fmla="*/ 0 h 8"/>
                    <a:gd name="T10" fmla="*/ 5 w 7"/>
                    <a:gd name="T11" fmla="*/ 0 h 8"/>
                    <a:gd name="T12" fmla="*/ 7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7" y="0"/>
                      </a:moveTo>
                      <a:cubicBezTo>
                        <a:pt x="7" y="3"/>
                        <a:pt x="7" y="5"/>
                        <a:pt x="7" y="7"/>
                      </a:cubicBezTo>
                      <a:cubicBezTo>
                        <a:pt x="6" y="7"/>
                        <a:pt x="0" y="8"/>
                        <a:pt x="0" y="7"/>
                      </a:cubicBezTo>
                      <a:cubicBezTo>
                        <a:pt x="0" y="4"/>
                        <a:pt x="3" y="3"/>
                        <a:pt x="4" y="3"/>
                      </a:cubicBezTo>
                      <a:cubicBezTo>
                        <a:pt x="4" y="0"/>
                        <a:pt x="4" y="0"/>
                        <a:pt x="4" y="0"/>
                      </a:cubicBezTo>
                      <a:cubicBezTo>
                        <a:pt x="5" y="0"/>
                        <a:pt x="5" y="0"/>
                        <a:pt x="5" y="0"/>
                      </a:cubicBezTo>
                      <a:lnTo>
                        <a:pt x="7"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5" name="Freeform 29">
                  <a:extLst>
                    <a:ext uri="{FF2B5EF4-FFF2-40B4-BE49-F238E27FC236}">
                      <a16:creationId xmlns:a16="http://schemas.microsoft.com/office/drawing/2014/main" id="{3CFCEC52-AA90-4B51-8BC7-2EB51B5C5E6D}"/>
                    </a:ext>
                  </a:extLst>
                </p:cNvPr>
                <p:cNvSpPr>
                  <a:spLocks/>
                </p:cNvSpPr>
                <p:nvPr/>
              </p:nvSpPr>
              <p:spPr bwMode="auto">
                <a:xfrm>
                  <a:off x="2361430" y="-4307469"/>
                  <a:ext cx="76201" cy="28575"/>
                </a:xfrm>
                <a:custGeom>
                  <a:avLst/>
                  <a:gdLst>
                    <a:gd name="T0" fmla="*/ 18 w 23"/>
                    <a:gd name="T1" fmla="*/ 2 h 9"/>
                    <a:gd name="T2" fmla="*/ 23 w 23"/>
                    <a:gd name="T3" fmla="*/ 6 h 9"/>
                    <a:gd name="T4" fmla="*/ 8 w 23"/>
                    <a:gd name="T5" fmla="*/ 9 h 9"/>
                    <a:gd name="T6" fmla="*/ 0 w 23"/>
                    <a:gd name="T7" fmla="*/ 2 h 9"/>
                    <a:gd name="T8" fmla="*/ 5 w 23"/>
                    <a:gd name="T9" fmla="*/ 0 h 9"/>
                    <a:gd name="T10" fmla="*/ 19 w 23"/>
                    <a:gd name="T11" fmla="*/ 3 h 9"/>
                    <a:gd name="T12" fmla="*/ 18 w 23"/>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23" h="9">
                      <a:moveTo>
                        <a:pt x="18" y="2"/>
                      </a:moveTo>
                      <a:cubicBezTo>
                        <a:pt x="21" y="3"/>
                        <a:pt x="22" y="5"/>
                        <a:pt x="23" y="6"/>
                      </a:cubicBezTo>
                      <a:cubicBezTo>
                        <a:pt x="17" y="7"/>
                        <a:pt x="13" y="9"/>
                        <a:pt x="8" y="9"/>
                      </a:cubicBezTo>
                      <a:cubicBezTo>
                        <a:pt x="4" y="9"/>
                        <a:pt x="0" y="6"/>
                        <a:pt x="0" y="2"/>
                      </a:cubicBezTo>
                      <a:cubicBezTo>
                        <a:pt x="0" y="0"/>
                        <a:pt x="3" y="0"/>
                        <a:pt x="5" y="0"/>
                      </a:cubicBezTo>
                      <a:cubicBezTo>
                        <a:pt x="10" y="0"/>
                        <a:pt x="17" y="2"/>
                        <a:pt x="19" y="3"/>
                      </a:cubicBezTo>
                      <a:lnTo>
                        <a:pt x="18" y="2"/>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6" name="Freeform 30">
                  <a:extLst>
                    <a:ext uri="{FF2B5EF4-FFF2-40B4-BE49-F238E27FC236}">
                      <a16:creationId xmlns:a16="http://schemas.microsoft.com/office/drawing/2014/main" id="{0E16954B-F533-49EC-BA47-1DB99DE0D75A}"/>
                    </a:ext>
                  </a:extLst>
                </p:cNvPr>
                <p:cNvSpPr>
                  <a:spLocks/>
                </p:cNvSpPr>
                <p:nvPr/>
              </p:nvSpPr>
              <p:spPr bwMode="auto">
                <a:xfrm>
                  <a:off x="2828159" y="-4310644"/>
                  <a:ext cx="58738" cy="22225"/>
                </a:xfrm>
                <a:custGeom>
                  <a:avLst/>
                  <a:gdLst>
                    <a:gd name="T0" fmla="*/ 18 w 18"/>
                    <a:gd name="T1" fmla="*/ 5 h 7"/>
                    <a:gd name="T2" fmla="*/ 11 w 18"/>
                    <a:gd name="T3" fmla="*/ 7 h 7"/>
                    <a:gd name="T4" fmla="*/ 0 w 18"/>
                    <a:gd name="T5" fmla="*/ 2 h 7"/>
                    <a:gd name="T6" fmla="*/ 5 w 18"/>
                    <a:gd name="T7" fmla="*/ 0 h 7"/>
                    <a:gd name="T8" fmla="*/ 18 w 18"/>
                    <a:gd name="T9" fmla="*/ 5 h 7"/>
                  </a:gdLst>
                  <a:ahLst/>
                  <a:cxnLst>
                    <a:cxn ang="0">
                      <a:pos x="T0" y="T1"/>
                    </a:cxn>
                    <a:cxn ang="0">
                      <a:pos x="T2" y="T3"/>
                    </a:cxn>
                    <a:cxn ang="0">
                      <a:pos x="T4" y="T5"/>
                    </a:cxn>
                    <a:cxn ang="0">
                      <a:pos x="T6" y="T7"/>
                    </a:cxn>
                    <a:cxn ang="0">
                      <a:pos x="T8" y="T9"/>
                    </a:cxn>
                  </a:cxnLst>
                  <a:rect l="0" t="0" r="r" b="b"/>
                  <a:pathLst>
                    <a:path w="18" h="7">
                      <a:moveTo>
                        <a:pt x="18" y="5"/>
                      </a:moveTo>
                      <a:cubicBezTo>
                        <a:pt x="17" y="7"/>
                        <a:pt x="14" y="7"/>
                        <a:pt x="11" y="7"/>
                      </a:cubicBezTo>
                      <a:cubicBezTo>
                        <a:pt x="5" y="7"/>
                        <a:pt x="0" y="7"/>
                        <a:pt x="0" y="2"/>
                      </a:cubicBezTo>
                      <a:cubicBezTo>
                        <a:pt x="0" y="0"/>
                        <a:pt x="3" y="0"/>
                        <a:pt x="5" y="0"/>
                      </a:cubicBezTo>
                      <a:cubicBezTo>
                        <a:pt x="6" y="0"/>
                        <a:pt x="17" y="2"/>
                        <a:pt x="18" y="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7" name="Freeform 31">
                  <a:extLst>
                    <a:ext uri="{FF2B5EF4-FFF2-40B4-BE49-F238E27FC236}">
                      <a16:creationId xmlns:a16="http://schemas.microsoft.com/office/drawing/2014/main" id="{3B095650-7B24-418A-8E0A-B04956AD758E}"/>
                    </a:ext>
                  </a:extLst>
                </p:cNvPr>
                <p:cNvSpPr>
                  <a:spLocks/>
                </p:cNvSpPr>
                <p:nvPr/>
              </p:nvSpPr>
              <p:spPr bwMode="auto">
                <a:xfrm>
                  <a:off x="2524944" y="-4372557"/>
                  <a:ext cx="247652" cy="98426"/>
                </a:xfrm>
                <a:custGeom>
                  <a:avLst/>
                  <a:gdLst>
                    <a:gd name="T0" fmla="*/ 64 w 76"/>
                    <a:gd name="T1" fmla="*/ 11 h 30"/>
                    <a:gd name="T2" fmla="*/ 76 w 76"/>
                    <a:gd name="T3" fmla="*/ 21 h 30"/>
                    <a:gd name="T4" fmla="*/ 60 w 76"/>
                    <a:gd name="T5" fmla="*/ 21 h 30"/>
                    <a:gd name="T6" fmla="*/ 52 w 76"/>
                    <a:gd name="T7" fmla="*/ 25 h 30"/>
                    <a:gd name="T8" fmla="*/ 47 w 76"/>
                    <a:gd name="T9" fmla="*/ 22 h 30"/>
                    <a:gd name="T10" fmla="*/ 37 w 76"/>
                    <a:gd name="T11" fmla="*/ 30 h 30"/>
                    <a:gd name="T12" fmla="*/ 31 w 76"/>
                    <a:gd name="T13" fmla="*/ 25 h 30"/>
                    <a:gd name="T14" fmla="*/ 11 w 76"/>
                    <a:gd name="T15" fmla="*/ 23 h 30"/>
                    <a:gd name="T16" fmla="*/ 5 w 76"/>
                    <a:gd name="T17" fmla="*/ 23 h 30"/>
                    <a:gd name="T18" fmla="*/ 5 w 76"/>
                    <a:gd name="T19" fmla="*/ 27 h 30"/>
                    <a:gd name="T20" fmla="*/ 0 w 76"/>
                    <a:gd name="T21" fmla="*/ 20 h 30"/>
                    <a:gd name="T22" fmla="*/ 2 w 76"/>
                    <a:gd name="T23" fmla="*/ 18 h 30"/>
                    <a:gd name="T24" fmla="*/ 22 w 76"/>
                    <a:gd name="T25" fmla="*/ 17 h 30"/>
                    <a:gd name="T26" fmla="*/ 19 w 76"/>
                    <a:gd name="T27" fmla="*/ 8 h 30"/>
                    <a:gd name="T28" fmla="*/ 13 w 76"/>
                    <a:gd name="T29" fmla="*/ 3 h 30"/>
                    <a:gd name="T30" fmla="*/ 17 w 76"/>
                    <a:gd name="T31" fmla="*/ 0 h 30"/>
                    <a:gd name="T32" fmla="*/ 28 w 76"/>
                    <a:gd name="T33" fmla="*/ 3 h 30"/>
                    <a:gd name="T34" fmla="*/ 41 w 76"/>
                    <a:gd name="T35" fmla="*/ 1 h 30"/>
                    <a:gd name="T36" fmla="*/ 66 w 76"/>
                    <a:gd name="T37" fmla="*/ 13 h 30"/>
                    <a:gd name="T38" fmla="*/ 64 w 76"/>
                    <a:gd name="T39"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6" h="30">
                      <a:moveTo>
                        <a:pt x="64" y="11"/>
                      </a:moveTo>
                      <a:cubicBezTo>
                        <a:pt x="69" y="15"/>
                        <a:pt x="73" y="16"/>
                        <a:pt x="76" y="21"/>
                      </a:cubicBezTo>
                      <a:cubicBezTo>
                        <a:pt x="60" y="21"/>
                        <a:pt x="60" y="21"/>
                        <a:pt x="60" y="21"/>
                      </a:cubicBezTo>
                      <a:cubicBezTo>
                        <a:pt x="56" y="23"/>
                        <a:pt x="55" y="25"/>
                        <a:pt x="52" y="25"/>
                      </a:cubicBezTo>
                      <a:cubicBezTo>
                        <a:pt x="49" y="25"/>
                        <a:pt x="49" y="22"/>
                        <a:pt x="47" y="22"/>
                      </a:cubicBezTo>
                      <a:cubicBezTo>
                        <a:pt x="41" y="22"/>
                        <a:pt x="42" y="30"/>
                        <a:pt x="37" y="30"/>
                      </a:cubicBezTo>
                      <a:cubicBezTo>
                        <a:pt x="33" y="30"/>
                        <a:pt x="33" y="26"/>
                        <a:pt x="31" y="25"/>
                      </a:cubicBezTo>
                      <a:cubicBezTo>
                        <a:pt x="27" y="22"/>
                        <a:pt x="16" y="23"/>
                        <a:pt x="11" y="23"/>
                      </a:cubicBezTo>
                      <a:cubicBezTo>
                        <a:pt x="8" y="23"/>
                        <a:pt x="8" y="25"/>
                        <a:pt x="5" y="23"/>
                      </a:cubicBezTo>
                      <a:cubicBezTo>
                        <a:pt x="5" y="25"/>
                        <a:pt x="5" y="25"/>
                        <a:pt x="5" y="27"/>
                      </a:cubicBezTo>
                      <a:cubicBezTo>
                        <a:pt x="2" y="26"/>
                        <a:pt x="0" y="22"/>
                        <a:pt x="0" y="20"/>
                      </a:cubicBezTo>
                      <a:cubicBezTo>
                        <a:pt x="1" y="20"/>
                        <a:pt x="1" y="18"/>
                        <a:pt x="2" y="18"/>
                      </a:cubicBezTo>
                      <a:cubicBezTo>
                        <a:pt x="12" y="18"/>
                        <a:pt x="17" y="20"/>
                        <a:pt x="22" y="17"/>
                      </a:cubicBezTo>
                      <a:cubicBezTo>
                        <a:pt x="19" y="15"/>
                        <a:pt x="19" y="11"/>
                        <a:pt x="19" y="8"/>
                      </a:cubicBezTo>
                      <a:cubicBezTo>
                        <a:pt x="16" y="8"/>
                        <a:pt x="13" y="6"/>
                        <a:pt x="13" y="3"/>
                      </a:cubicBezTo>
                      <a:cubicBezTo>
                        <a:pt x="13" y="2"/>
                        <a:pt x="15" y="0"/>
                        <a:pt x="17" y="0"/>
                      </a:cubicBezTo>
                      <a:cubicBezTo>
                        <a:pt x="21" y="0"/>
                        <a:pt x="24" y="3"/>
                        <a:pt x="28" y="3"/>
                      </a:cubicBezTo>
                      <a:cubicBezTo>
                        <a:pt x="33" y="3"/>
                        <a:pt x="36" y="1"/>
                        <a:pt x="41" y="1"/>
                      </a:cubicBezTo>
                      <a:cubicBezTo>
                        <a:pt x="56" y="1"/>
                        <a:pt x="58" y="9"/>
                        <a:pt x="66" y="13"/>
                      </a:cubicBezTo>
                      <a:lnTo>
                        <a:pt x="64" y="11"/>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8" name="Freeform 32">
                  <a:extLst>
                    <a:ext uri="{FF2B5EF4-FFF2-40B4-BE49-F238E27FC236}">
                      <a16:creationId xmlns:a16="http://schemas.microsoft.com/office/drawing/2014/main" id="{07B06DFC-F90F-4D28-A09A-085BEAB62135}"/>
                    </a:ext>
                  </a:extLst>
                </p:cNvPr>
                <p:cNvSpPr>
                  <a:spLocks/>
                </p:cNvSpPr>
                <p:nvPr/>
              </p:nvSpPr>
              <p:spPr bwMode="auto">
                <a:xfrm>
                  <a:off x="3056761" y="-3972504"/>
                  <a:ext cx="28575" cy="33338"/>
                </a:xfrm>
                <a:custGeom>
                  <a:avLst/>
                  <a:gdLst>
                    <a:gd name="T0" fmla="*/ 9 w 9"/>
                    <a:gd name="T1" fmla="*/ 3 h 10"/>
                    <a:gd name="T2" fmla="*/ 9 w 9"/>
                    <a:gd name="T3" fmla="*/ 0 h 10"/>
                    <a:gd name="T4" fmla="*/ 5 w 9"/>
                    <a:gd name="T5" fmla="*/ 0 h 10"/>
                    <a:gd name="T6" fmla="*/ 0 w 9"/>
                    <a:gd name="T7" fmla="*/ 9 h 10"/>
                    <a:gd name="T8" fmla="*/ 4 w 9"/>
                    <a:gd name="T9" fmla="*/ 9 h 10"/>
                    <a:gd name="T10" fmla="*/ 9 w 9"/>
                    <a:gd name="T11" fmla="*/ 3 h 10"/>
                  </a:gdLst>
                  <a:ahLst/>
                  <a:cxnLst>
                    <a:cxn ang="0">
                      <a:pos x="T0" y="T1"/>
                    </a:cxn>
                    <a:cxn ang="0">
                      <a:pos x="T2" y="T3"/>
                    </a:cxn>
                    <a:cxn ang="0">
                      <a:pos x="T4" y="T5"/>
                    </a:cxn>
                    <a:cxn ang="0">
                      <a:pos x="T6" y="T7"/>
                    </a:cxn>
                    <a:cxn ang="0">
                      <a:pos x="T8" y="T9"/>
                    </a:cxn>
                    <a:cxn ang="0">
                      <a:pos x="T10" y="T11"/>
                    </a:cxn>
                  </a:cxnLst>
                  <a:rect l="0" t="0" r="r" b="b"/>
                  <a:pathLst>
                    <a:path w="9" h="10">
                      <a:moveTo>
                        <a:pt x="9" y="3"/>
                      </a:moveTo>
                      <a:cubicBezTo>
                        <a:pt x="9" y="0"/>
                        <a:pt x="9" y="0"/>
                        <a:pt x="9" y="0"/>
                      </a:cubicBezTo>
                      <a:cubicBezTo>
                        <a:pt x="8" y="0"/>
                        <a:pt x="6" y="0"/>
                        <a:pt x="5" y="0"/>
                      </a:cubicBezTo>
                      <a:cubicBezTo>
                        <a:pt x="2" y="0"/>
                        <a:pt x="0" y="4"/>
                        <a:pt x="0" y="9"/>
                      </a:cubicBezTo>
                      <a:cubicBezTo>
                        <a:pt x="0" y="10"/>
                        <a:pt x="2" y="9"/>
                        <a:pt x="4" y="9"/>
                      </a:cubicBezTo>
                      <a:cubicBezTo>
                        <a:pt x="6" y="9"/>
                        <a:pt x="8" y="5"/>
                        <a:pt x="9"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9" name="Freeform 33">
                  <a:extLst>
                    <a:ext uri="{FF2B5EF4-FFF2-40B4-BE49-F238E27FC236}">
                      <a16:creationId xmlns:a16="http://schemas.microsoft.com/office/drawing/2014/main" id="{EA9BABED-2593-4896-BFA4-5A3EFE7C3E58}"/>
                    </a:ext>
                  </a:extLst>
                </p:cNvPr>
                <p:cNvSpPr>
                  <a:spLocks/>
                </p:cNvSpPr>
                <p:nvPr/>
              </p:nvSpPr>
              <p:spPr bwMode="auto">
                <a:xfrm>
                  <a:off x="3512378" y="-3528001"/>
                  <a:ext cx="101601" cy="77788"/>
                </a:xfrm>
                <a:custGeom>
                  <a:avLst/>
                  <a:gdLst>
                    <a:gd name="T0" fmla="*/ 11 w 31"/>
                    <a:gd name="T1" fmla="*/ 0 h 24"/>
                    <a:gd name="T2" fmla="*/ 20 w 31"/>
                    <a:gd name="T3" fmla="*/ 4 h 24"/>
                    <a:gd name="T4" fmla="*/ 27 w 31"/>
                    <a:gd name="T5" fmla="*/ 5 h 24"/>
                    <a:gd name="T6" fmla="*/ 31 w 31"/>
                    <a:gd name="T7" fmla="*/ 9 h 24"/>
                    <a:gd name="T8" fmla="*/ 18 w 31"/>
                    <a:gd name="T9" fmla="*/ 24 h 24"/>
                    <a:gd name="T10" fmla="*/ 0 w 31"/>
                    <a:gd name="T11" fmla="*/ 11 h 24"/>
                    <a:gd name="T12" fmla="*/ 9 w 31"/>
                    <a:gd name="T13" fmla="*/ 0 h 24"/>
                    <a:gd name="T14" fmla="*/ 11 w 31"/>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24">
                      <a:moveTo>
                        <a:pt x="11" y="0"/>
                      </a:moveTo>
                      <a:cubicBezTo>
                        <a:pt x="13" y="2"/>
                        <a:pt x="17" y="4"/>
                        <a:pt x="20" y="4"/>
                      </a:cubicBezTo>
                      <a:cubicBezTo>
                        <a:pt x="21" y="10"/>
                        <a:pt x="25" y="5"/>
                        <a:pt x="27" y="5"/>
                      </a:cubicBezTo>
                      <a:cubicBezTo>
                        <a:pt x="29" y="5"/>
                        <a:pt x="31" y="8"/>
                        <a:pt x="31" y="9"/>
                      </a:cubicBezTo>
                      <a:cubicBezTo>
                        <a:pt x="31" y="13"/>
                        <a:pt x="24" y="24"/>
                        <a:pt x="18" y="24"/>
                      </a:cubicBezTo>
                      <a:cubicBezTo>
                        <a:pt x="12" y="24"/>
                        <a:pt x="0" y="16"/>
                        <a:pt x="0" y="11"/>
                      </a:cubicBezTo>
                      <a:cubicBezTo>
                        <a:pt x="0" y="5"/>
                        <a:pt x="3" y="0"/>
                        <a:pt x="9" y="0"/>
                      </a:cubicBezTo>
                      <a:cubicBezTo>
                        <a:pt x="9" y="0"/>
                        <a:pt x="11" y="1"/>
                        <a:pt x="1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0" name="Freeform 34">
                  <a:extLst>
                    <a:ext uri="{FF2B5EF4-FFF2-40B4-BE49-F238E27FC236}">
                      <a16:creationId xmlns:a16="http://schemas.microsoft.com/office/drawing/2014/main" id="{63DD7802-6637-4A7E-BA68-AAB4AD643956}"/>
                    </a:ext>
                  </a:extLst>
                </p:cNvPr>
                <p:cNvSpPr>
                  <a:spLocks/>
                </p:cNvSpPr>
                <p:nvPr/>
              </p:nvSpPr>
              <p:spPr bwMode="auto">
                <a:xfrm>
                  <a:off x="2531294" y="-1634100"/>
                  <a:ext cx="36513" cy="84138"/>
                </a:xfrm>
                <a:custGeom>
                  <a:avLst/>
                  <a:gdLst>
                    <a:gd name="T0" fmla="*/ 0 w 11"/>
                    <a:gd name="T1" fmla="*/ 13 h 26"/>
                    <a:gd name="T2" fmla="*/ 6 w 11"/>
                    <a:gd name="T3" fmla="*/ 0 h 26"/>
                    <a:gd name="T4" fmla="*/ 11 w 11"/>
                    <a:gd name="T5" fmla="*/ 7 h 26"/>
                    <a:gd name="T6" fmla="*/ 9 w 11"/>
                    <a:gd name="T7" fmla="*/ 12 h 26"/>
                    <a:gd name="T8" fmla="*/ 9 w 11"/>
                    <a:gd name="T9" fmla="*/ 26 h 26"/>
                    <a:gd name="T10" fmla="*/ 5 w 11"/>
                    <a:gd name="T11" fmla="*/ 26 h 26"/>
                    <a:gd name="T12" fmla="*/ 0 w 11"/>
                    <a:gd name="T13" fmla="*/ 19 h 26"/>
                    <a:gd name="T14" fmla="*/ 0 w 11"/>
                    <a:gd name="T15" fmla="*/ 1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6">
                      <a:moveTo>
                        <a:pt x="0" y="13"/>
                      </a:moveTo>
                      <a:cubicBezTo>
                        <a:pt x="0" y="13"/>
                        <a:pt x="3" y="0"/>
                        <a:pt x="6" y="0"/>
                      </a:cubicBezTo>
                      <a:cubicBezTo>
                        <a:pt x="10" y="0"/>
                        <a:pt x="11" y="4"/>
                        <a:pt x="11" y="7"/>
                      </a:cubicBezTo>
                      <a:cubicBezTo>
                        <a:pt x="11" y="10"/>
                        <a:pt x="10" y="11"/>
                        <a:pt x="9" y="12"/>
                      </a:cubicBezTo>
                      <a:cubicBezTo>
                        <a:pt x="9" y="26"/>
                        <a:pt x="9" y="26"/>
                        <a:pt x="9" y="26"/>
                      </a:cubicBezTo>
                      <a:cubicBezTo>
                        <a:pt x="5" y="26"/>
                        <a:pt x="5" y="26"/>
                        <a:pt x="5" y="26"/>
                      </a:cubicBezTo>
                      <a:cubicBezTo>
                        <a:pt x="3" y="25"/>
                        <a:pt x="0" y="21"/>
                        <a:pt x="0" y="19"/>
                      </a:cubicBezTo>
                      <a:cubicBezTo>
                        <a:pt x="0" y="17"/>
                        <a:pt x="0" y="13"/>
                        <a:pt x="0" y="1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1" name="Freeform 35">
                  <a:extLst>
                    <a:ext uri="{FF2B5EF4-FFF2-40B4-BE49-F238E27FC236}">
                      <a16:creationId xmlns:a16="http://schemas.microsoft.com/office/drawing/2014/main" id="{F15F6539-0295-4A89-A4E6-C04DADEFFB61}"/>
                    </a:ext>
                  </a:extLst>
                </p:cNvPr>
                <p:cNvSpPr>
                  <a:spLocks/>
                </p:cNvSpPr>
                <p:nvPr/>
              </p:nvSpPr>
              <p:spPr bwMode="auto">
                <a:xfrm>
                  <a:off x="2231254" y="-4043942"/>
                  <a:ext cx="1955817" cy="3152797"/>
                </a:xfrm>
                <a:custGeom>
                  <a:avLst/>
                  <a:gdLst>
                    <a:gd name="T0" fmla="*/ 47 w 600"/>
                    <a:gd name="T1" fmla="*/ 93 h 967"/>
                    <a:gd name="T2" fmla="*/ 53 w 600"/>
                    <a:gd name="T3" fmla="*/ 52 h 967"/>
                    <a:gd name="T4" fmla="*/ 61 w 600"/>
                    <a:gd name="T5" fmla="*/ 47 h 967"/>
                    <a:gd name="T6" fmla="*/ 84 w 600"/>
                    <a:gd name="T7" fmla="*/ 18 h 967"/>
                    <a:gd name="T8" fmla="*/ 131 w 600"/>
                    <a:gd name="T9" fmla="*/ 6 h 967"/>
                    <a:gd name="T10" fmla="*/ 130 w 600"/>
                    <a:gd name="T11" fmla="*/ 43 h 967"/>
                    <a:gd name="T12" fmla="*/ 140 w 600"/>
                    <a:gd name="T13" fmla="*/ 13 h 967"/>
                    <a:gd name="T14" fmla="*/ 150 w 600"/>
                    <a:gd name="T15" fmla="*/ 5 h 967"/>
                    <a:gd name="T16" fmla="*/ 198 w 600"/>
                    <a:gd name="T17" fmla="*/ 24 h 967"/>
                    <a:gd name="T18" fmla="*/ 233 w 600"/>
                    <a:gd name="T19" fmla="*/ 21 h 967"/>
                    <a:gd name="T20" fmla="*/ 239 w 600"/>
                    <a:gd name="T21" fmla="*/ 26 h 967"/>
                    <a:gd name="T22" fmla="*/ 277 w 600"/>
                    <a:gd name="T23" fmla="*/ 51 h 967"/>
                    <a:gd name="T24" fmla="*/ 336 w 600"/>
                    <a:gd name="T25" fmla="*/ 86 h 967"/>
                    <a:gd name="T26" fmla="*/ 363 w 600"/>
                    <a:gd name="T27" fmla="*/ 91 h 967"/>
                    <a:gd name="T28" fmla="*/ 398 w 600"/>
                    <a:gd name="T29" fmla="*/ 133 h 967"/>
                    <a:gd name="T30" fmla="*/ 392 w 600"/>
                    <a:gd name="T31" fmla="*/ 174 h 967"/>
                    <a:gd name="T32" fmla="*/ 413 w 600"/>
                    <a:gd name="T33" fmla="*/ 189 h 967"/>
                    <a:gd name="T34" fmla="*/ 465 w 600"/>
                    <a:gd name="T35" fmla="*/ 179 h 967"/>
                    <a:gd name="T36" fmla="*/ 478 w 600"/>
                    <a:gd name="T37" fmla="*/ 196 h 967"/>
                    <a:gd name="T38" fmla="*/ 525 w 600"/>
                    <a:gd name="T39" fmla="*/ 196 h 967"/>
                    <a:gd name="T40" fmla="*/ 588 w 600"/>
                    <a:gd name="T41" fmla="*/ 225 h 967"/>
                    <a:gd name="T42" fmla="*/ 562 w 600"/>
                    <a:gd name="T43" fmla="*/ 317 h 967"/>
                    <a:gd name="T44" fmla="*/ 544 w 600"/>
                    <a:gd name="T45" fmla="*/ 383 h 967"/>
                    <a:gd name="T46" fmla="*/ 534 w 600"/>
                    <a:gd name="T47" fmla="*/ 414 h 967"/>
                    <a:gd name="T48" fmla="*/ 496 w 600"/>
                    <a:gd name="T49" fmla="*/ 460 h 967"/>
                    <a:gd name="T50" fmla="*/ 439 w 600"/>
                    <a:gd name="T51" fmla="*/ 484 h 967"/>
                    <a:gd name="T52" fmla="*/ 421 w 600"/>
                    <a:gd name="T53" fmla="*/ 536 h 967"/>
                    <a:gd name="T54" fmla="*/ 397 w 600"/>
                    <a:gd name="T55" fmla="*/ 572 h 967"/>
                    <a:gd name="T56" fmla="*/ 318 w 600"/>
                    <a:gd name="T57" fmla="*/ 628 h 967"/>
                    <a:gd name="T58" fmla="*/ 304 w 600"/>
                    <a:gd name="T59" fmla="*/ 633 h 967"/>
                    <a:gd name="T60" fmla="*/ 316 w 600"/>
                    <a:gd name="T61" fmla="*/ 669 h 967"/>
                    <a:gd name="T62" fmla="*/ 250 w 600"/>
                    <a:gd name="T63" fmla="*/ 693 h 967"/>
                    <a:gd name="T64" fmla="*/ 245 w 600"/>
                    <a:gd name="T65" fmla="*/ 723 h 967"/>
                    <a:gd name="T66" fmla="*/ 210 w 600"/>
                    <a:gd name="T67" fmla="*/ 728 h 967"/>
                    <a:gd name="T68" fmla="*/ 230 w 600"/>
                    <a:gd name="T69" fmla="*/ 747 h 967"/>
                    <a:gd name="T70" fmla="*/ 219 w 600"/>
                    <a:gd name="T71" fmla="*/ 756 h 967"/>
                    <a:gd name="T72" fmla="*/ 182 w 600"/>
                    <a:gd name="T73" fmla="*/ 805 h 967"/>
                    <a:gd name="T74" fmla="*/ 180 w 600"/>
                    <a:gd name="T75" fmla="*/ 866 h 967"/>
                    <a:gd name="T76" fmla="*/ 165 w 600"/>
                    <a:gd name="T77" fmla="*/ 904 h 967"/>
                    <a:gd name="T78" fmla="*/ 205 w 600"/>
                    <a:gd name="T79" fmla="*/ 956 h 967"/>
                    <a:gd name="T80" fmla="*/ 174 w 600"/>
                    <a:gd name="T81" fmla="*/ 967 h 967"/>
                    <a:gd name="T82" fmla="*/ 130 w 600"/>
                    <a:gd name="T83" fmla="*/ 942 h 967"/>
                    <a:gd name="T84" fmla="*/ 95 w 600"/>
                    <a:gd name="T85" fmla="*/ 924 h 967"/>
                    <a:gd name="T86" fmla="*/ 95 w 600"/>
                    <a:gd name="T87" fmla="*/ 910 h 967"/>
                    <a:gd name="T88" fmla="*/ 86 w 600"/>
                    <a:gd name="T89" fmla="*/ 877 h 967"/>
                    <a:gd name="T90" fmla="*/ 84 w 600"/>
                    <a:gd name="T91" fmla="*/ 809 h 967"/>
                    <a:gd name="T92" fmla="*/ 88 w 600"/>
                    <a:gd name="T93" fmla="*/ 800 h 967"/>
                    <a:gd name="T94" fmla="*/ 115 w 600"/>
                    <a:gd name="T95" fmla="*/ 734 h 967"/>
                    <a:gd name="T96" fmla="*/ 98 w 600"/>
                    <a:gd name="T97" fmla="*/ 724 h 967"/>
                    <a:gd name="T98" fmla="*/ 104 w 600"/>
                    <a:gd name="T99" fmla="*/ 696 h 967"/>
                    <a:gd name="T100" fmla="*/ 117 w 600"/>
                    <a:gd name="T101" fmla="*/ 641 h 967"/>
                    <a:gd name="T102" fmla="*/ 127 w 600"/>
                    <a:gd name="T103" fmla="*/ 575 h 967"/>
                    <a:gd name="T104" fmla="*/ 139 w 600"/>
                    <a:gd name="T105" fmla="*/ 505 h 967"/>
                    <a:gd name="T106" fmla="*/ 146 w 600"/>
                    <a:gd name="T107" fmla="*/ 444 h 967"/>
                    <a:gd name="T108" fmla="*/ 107 w 600"/>
                    <a:gd name="T109" fmla="*/ 379 h 967"/>
                    <a:gd name="T110" fmla="*/ 63 w 600"/>
                    <a:gd name="T111" fmla="*/ 337 h 967"/>
                    <a:gd name="T112" fmla="*/ 29 w 600"/>
                    <a:gd name="T113" fmla="*/ 267 h 967"/>
                    <a:gd name="T114" fmla="*/ 11 w 600"/>
                    <a:gd name="T115" fmla="*/ 247 h 967"/>
                    <a:gd name="T116" fmla="*/ 19 w 600"/>
                    <a:gd name="T117" fmla="*/ 196 h 967"/>
                    <a:gd name="T118" fmla="*/ 14 w 600"/>
                    <a:gd name="T119" fmla="*/ 151 h 967"/>
                    <a:gd name="T120" fmla="*/ 48 w 600"/>
                    <a:gd name="T121" fmla="*/ 109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0" h="967">
                      <a:moveTo>
                        <a:pt x="50" y="105"/>
                      </a:moveTo>
                      <a:cubicBezTo>
                        <a:pt x="50" y="104"/>
                        <a:pt x="50" y="104"/>
                        <a:pt x="50" y="103"/>
                      </a:cubicBezTo>
                      <a:cubicBezTo>
                        <a:pt x="50" y="99"/>
                        <a:pt x="47" y="96"/>
                        <a:pt x="47" y="93"/>
                      </a:cubicBezTo>
                      <a:cubicBezTo>
                        <a:pt x="47" y="87"/>
                        <a:pt x="49" y="86"/>
                        <a:pt x="49" y="81"/>
                      </a:cubicBezTo>
                      <a:cubicBezTo>
                        <a:pt x="49" y="72"/>
                        <a:pt x="41" y="73"/>
                        <a:pt x="41" y="65"/>
                      </a:cubicBezTo>
                      <a:cubicBezTo>
                        <a:pt x="41" y="58"/>
                        <a:pt x="50" y="56"/>
                        <a:pt x="53" y="52"/>
                      </a:cubicBezTo>
                      <a:cubicBezTo>
                        <a:pt x="56" y="53"/>
                        <a:pt x="55" y="53"/>
                        <a:pt x="58" y="52"/>
                      </a:cubicBezTo>
                      <a:cubicBezTo>
                        <a:pt x="58" y="51"/>
                        <a:pt x="58" y="50"/>
                        <a:pt x="58" y="49"/>
                      </a:cubicBezTo>
                      <a:cubicBezTo>
                        <a:pt x="58" y="49"/>
                        <a:pt x="60" y="47"/>
                        <a:pt x="61" y="47"/>
                      </a:cubicBezTo>
                      <a:cubicBezTo>
                        <a:pt x="61" y="43"/>
                        <a:pt x="65" y="41"/>
                        <a:pt x="68" y="40"/>
                      </a:cubicBezTo>
                      <a:cubicBezTo>
                        <a:pt x="71" y="38"/>
                        <a:pt x="71" y="32"/>
                        <a:pt x="72" y="28"/>
                      </a:cubicBezTo>
                      <a:cubicBezTo>
                        <a:pt x="74" y="21"/>
                        <a:pt x="78" y="20"/>
                        <a:pt x="84" y="18"/>
                      </a:cubicBezTo>
                      <a:cubicBezTo>
                        <a:pt x="95" y="14"/>
                        <a:pt x="102" y="12"/>
                        <a:pt x="114" y="9"/>
                      </a:cubicBezTo>
                      <a:cubicBezTo>
                        <a:pt x="119" y="7"/>
                        <a:pt x="121" y="0"/>
                        <a:pt x="127" y="0"/>
                      </a:cubicBezTo>
                      <a:cubicBezTo>
                        <a:pt x="129" y="0"/>
                        <a:pt x="131" y="5"/>
                        <a:pt x="131" y="6"/>
                      </a:cubicBezTo>
                      <a:cubicBezTo>
                        <a:pt x="131" y="9"/>
                        <a:pt x="128" y="11"/>
                        <a:pt x="126" y="11"/>
                      </a:cubicBezTo>
                      <a:cubicBezTo>
                        <a:pt x="125" y="18"/>
                        <a:pt x="122" y="26"/>
                        <a:pt x="122" y="30"/>
                      </a:cubicBezTo>
                      <a:cubicBezTo>
                        <a:pt x="122" y="35"/>
                        <a:pt x="125" y="43"/>
                        <a:pt x="130" y="43"/>
                      </a:cubicBezTo>
                      <a:cubicBezTo>
                        <a:pt x="131" y="43"/>
                        <a:pt x="134" y="38"/>
                        <a:pt x="134" y="36"/>
                      </a:cubicBezTo>
                      <a:cubicBezTo>
                        <a:pt x="134" y="30"/>
                        <a:pt x="128" y="27"/>
                        <a:pt x="128" y="22"/>
                      </a:cubicBezTo>
                      <a:cubicBezTo>
                        <a:pt x="128" y="15"/>
                        <a:pt x="136" y="16"/>
                        <a:pt x="140" y="13"/>
                      </a:cubicBezTo>
                      <a:cubicBezTo>
                        <a:pt x="151" y="13"/>
                        <a:pt x="151" y="13"/>
                        <a:pt x="151" y="13"/>
                      </a:cubicBezTo>
                      <a:cubicBezTo>
                        <a:pt x="149" y="8"/>
                        <a:pt x="142" y="10"/>
                        <a:pt x="142" y="5"/>
                      </a:cubicBezTo>
                      <a:cubicBezTo>
                        <a:pt x="150" y="5"/>
                        <a:pt x="150" y="5"/>
                        <a:pt x="150" y="5"/>
                      </a:cubicBezTo>
                      <a:cubicBezTo>
                        <a:pt x="152" y="12"/>
                        <a:pt x="162" y="15"/>
                        <a:pt x="169" y="16"/>
                      </a:cubicBezTo>
                      <a:cubicBezTo>
                        <a:pt x="169" y="21"/>
                        <a:pt x="171" y="24"/>
                        <a:pt x="174" y="24"/>
                      </a:cubicBezTo>
                      <a:cubicBezTo>
                        <a:pt x="181" y="24"/>
                        <a:pt x="194" y="24"/>
                        <a:pt x="198" y="24"/>
                      </a:cubicBezTo>
                      <a:cubicBezTo>
                        <a:pt x="198" y="28"/>
                        <a:pt x="204" y="29"/>
                        <a:pt x="207" y="29"/>
                      </a:cubicBezTo>
                      <a:cubicBezTo>
                        <a:pt x="214" y="28"/>
                        <a:pt x="219" y="28"/>
                        <a:pt x="221" y="23"/>
                      </a:cubicBezTo>
                      <a:cubicBezTo>
                        <a:pt x="222" y="21"/>
                        <a:pt x="231" y="21"/>
                        <a:pt x="233" y="21"/>
                      </a:cubicBezTo>
                      <a:cubicBezTo>
                        <a:pt x="237" y="21"/>
                        <a:pt x="245" y="22"/>
                        <a:pt x="245" y="22"/>
                      </a:cubicBezTo>
                      <a:cubicBezTo>
                        <a:pt x="243" y="23"/>
                        <a:pt x="240" y="24"/>
                        <a:pt x="239" y="23"/>
                      </a:cubicBezTo>
                      <a:cubicBezTo>
                        <a:pt x="239" y="26"/>
                        <a:pt x="239" y="26"/>
                        <a:pt x="239" y="26"/>
                      </a:cubicBezTo>
                      <a:cubicBezTo>
                        <a:pt x="242" y="33"/>
                        <a:pt x="251" y="34"/>
                        <a:pt x="258" y="36"/>
                      </a:cubicBezTo>
                      <a:cubicBezTo>
                        <a:pt x="264" y="38"/>
                        <a:pt x="262" y="45"/>
                        <a:pt x="264" y="51"/>
                      </a:cubicBezTo>
                      <a:cubicBezTo>
                        <a:pt x="277" y="51"/>
                        <a:pt x="277" y="51"/>
                        <a:pt x="277" y="51"/>
                      </a:cubicBezTo>
                      <a:cubicBezTo>
                        <a:pt x="285" y="59"/>
                        <a:pt x="290" y="58"/>
                        <a:pt x="295" y="69"/>
                      </a:cubicBezTo>
                      <a:cubicBezTo>
                        <a:pt x="296" y="71"/>
                        <a:pt x="299" y="72"/>
                        <a:pt x="302" y="72"/>
                      </a:cubicBezTo>
                      <a:cubicBezTo>
                        <a:pt x="305" y="85"/>
                        <a:pt x="324" y="83"/>
                        <a:pt x="336" y="86"/>
                      </a:cubicBezTo>
                      <a:cubicBezTo>
                        <a:pt x="348" y="86"/>
                        <a:pt x="348" y="86"/>
                        <a:pt x="348" y="86"/>
                      </a:cubicBezTo>
                      <a:cubicBezTo>
                        <a:pt x="351" y="87"/>
                        <a:pt x="358" y="90"/>
                        <a:pt x="363" y="90"/>
                      </a:cubicBezTo>
                      <a:cubicBezTo>
                        <a:pt x="363" y="91"/>
                        <a:pt x="363" y="91"/>
                        <a:pt x="363" y="91"/>
                      </a:cubicBezTo>
                      <a:cubicBezTo>
                        <a:pt x="364" y="91"/>
                        <a:pt x="364" y="91"/>
                        <a:pt x="365" y="91"/>
                      </a:cubicBezTo>
                      <a:cubicBezTo>
                        <a:pt x="373" y="91"/>
                        <a:pt x="382" y="106"/>
                        <a:pt x="390" y="108"/>
                      </a:cubicBezTo>
                      <a:cubicBezTo>
                        <a:pt x="390" y="114"/>
                        <a:pt x="396" y="128"/>
                        <a:pt x="398" y="133"/>
                      </a:cubicBezTo>
                      <a:cubicBezTo>
                        <a:pt x="400" y="137"/>
                        <a:pt x="406" y="137"/>
                        <a:pt x="406" y="142"/>
                      </a:cubicBezTo>
                      <a:cubicBezTo>
                        <a:pt x="399" y="151"/>
                        <a:pt x="386" y="155"/>
                        <a:pt x="386" y="169"/>
                      </a:cubicBezTo>
                      <a:cubicBezTo>
                        <a:pt x="386" y="174"/>
                        <a:pt x="390" y="173"/>
                        <a:pt x="392" y="174"/>
                      </a:cubicBezTo>
                      <a:cubicBezTo>
                        <a:pt x="396" y="176"/>
                        <a:pt x="399" y="180"/>
                        <a:pt x="400" y="184"/>
                      </a:cubicBezTo>
                      <a:cubicBezTo>
                        <a:pt x="410" y="184"/>
                        <a:pt x="410" y="184"/>
                        <a:pt x="410" y="184"/>
                      </a:cubicBezTo>
                      <a:cubicBezTo>
                        <a:pt x="410" y="186"/>
                        <a:pt x="411" y="189"/>
                        <a:pt x="413" y="189"/>
                      </a:cubicBezTo>
                      <a:cubicBezTo>
                        <a:pt x="415" y="189"/>
                        <a:pt x="416" y="186"/>
                        <a:pt x="418" y="184"/>
                      </a:cubicBezTo>
                      <a:cubicBezTo>
                        <a:pt x="422" y="177"/>
                        <a:pt x="428" y="167"/>
                        <a:pt x="435" y="167"/>
                      </a:cubicBezTo>
                      <a:cubicBezTo>
                        <a:pt x="443" y="167"/>
                        <a:pt x="459" y="176"/>
                        <a:pt x="465" y="179"/>
                      </a:cubicBezTo>
                      <a:cubicBezTo>
                        <a:pt x="469" y="182"/>
                        <a:pt x="473" y="181"/>
                        <a:pt x="474" y="184"/>
                      </a:cubicBezTo>
                      <a:cubicBezTo>
                        <a:pt x="475" y="188"/>
                        <a:pt x="475" y="192"/>
                        <a:pt x="475" y="196"/>
                      </a:cubicBezTo>
                      <a:cubicBezTo>
                        <a:pt x="478" y="196"/>
                        <a:pt x="478" y="196"/>
                        <a:pt x="478" y="196"/>
                      </a:cubicBezTo>
                      <a:cubicBezTo>
                        <a:pt x="482" y="194"/>
                        <a:pt x="484" y="191"/>
                        <a:pt x="488" y="191"/>
                      </a:cubicBezTo>
                      <a:cubicBezTo>
                        <a:pt x="497" y="191"/>
                        <a:pt x="499" y="198"/>
                        <a:pt x="508" y="198"/>
                      </a:cubicBezTo>
                      <a:cubicBezTo>
                        <a:pt x="525" y="196"/>
                        <a:pt x="525" y="196"/>
                        <a:pt x="525" y="196"/>
                      </a:cubicBezTo>
                      <a:cubicBezTo>
                        <a:pt x="534" y="197"/>
                        <a:pt x="541" y="201"/>
                        <a:pt x="546" y="203"/>
                      </a:cubicBezTo>
                      <a:cubicBezTo>
                        <a:pt x="550" y="210"/>
                        <a:pt x="564" y="222"/>
                        <a:pt x="572" y="225"/>
                      </a:cubicBezTo>
                      <a:cubicBezTo>
                        <a:pt x="578" y="226"/>
                        <a:pt x="582" y="224"/>
                        <a:pt x="588" y="225"/>
                      </a:cubicBezTo>
                      <a:cubicBezTo>
                        <a:pt x="597" y="228"/>
                        <a:pt x="600" y="238"/>
                        <a:pt x="600" y="247"/>
                      </a:cubicBezTo>
                      <a:cubicBezTo>
                        <a:pt x="600" y="280"/>
                        <a:pt x="581" y="289"/>
                        <a:pt x="569" y="308"/>
                      </a:cubicBezTo>
                      <a:cubicBezTo>
                        <a:pt x="566" y="312"/>
                        <a:pt x="564" y="313"/>
                        <a:pt x="562" y="317"/>
                      </a:cubicBezTo>
                      <a:cubicBezTo>
                        <a:pt x="557" y="324"/>
                        <a:pt x="552" y="325"/>
                        <a:pt x="548" y="329"/>
                      </a:cubicBezTo>
                      <a:cubicBezTo>
                        <a:pt x="541" y="336"/>
                        <a:pt x="548" y="351"/>
                        <a:pt x="548" y="361"/>
                      </a:cubicBezTo>
                      <a:cubicBezTo>
                        <a:pt x="548" y="370"/>
                        <a:pt x="544" y="377"/>
                        <a:pt x="544" y="383"/>
                      </a:cubicBezTo>
                      <a:cubicBezTo>
                        <a:pt x="544" y="385"/>
                        <a:pt x="543" y="387"/>
                        <a:pt x="542" y="388"/>
                      </a:cubicBezTo>
                      <a:cubicBezTo>
                        <a:pt x="540" y="391"/>
                        <a:pt x="536" y="395"/>
                        <a:pt x="536" y="399"/>
                      </a:cubicBezTo>
                      <a:cubicBezTo>
                        <a:pt x="536" y="403"/>
                        <a:pt x="535" y="412"/>
                        <a:pt x="534" y="414"/>
                      </a:cubicBezTo>
                      <a:cubicBezTo>
                        <a:pt x="527" y="424"/>
                        <a:pt x="525" y="429"/>
                        <a:pt x="518" y="438"/>
                      </a:cubicBezTo>
                      <a:cubicBezTo>
                        <a:pt x="517" y="441"/>
                        <a:pt x="517" y="446"/>
                        <a:pt x="516" y="448"/>
                      </a:cubicBezTo>
                      <a:cubicBezTo>
                        <a:pt x="513" y="453"/>
                        <a:pt x="504" y="460"/>
                        <a:pt x="496" y="460"/>
                      </a:cubicBezTo>
                      <a:cubicBezTo>
                        <a:pt x="488" y="460"/>
                        <a:pt x="481" y="459"/>
                        <a:pt x="474" y="462"/>
                      </a:cubicBezTo>
                      <a:cubicBezTo>
                        <a:pt x="471" y="464"/>
                        <a:pt x="471" y="466"/>
                        <a:pt x="470" y="467"/>
                      </a:cubicBezTo>
                      <a:cubicBezTo>
                        <a:pt x="459" y="478"/>
                        <a:pt x="447" y="472"/>
                        <a:pt x="439" y="484"/>
                      </a:cubicBezTo>
                      <a:cubicBezTo>
                        <a:pt x="436" y="490"/>
                        <a:pt x="430" y="490"/>
                        <a:pt x="426" y="494"/>
                      </a:cubicBezTo>
                      <a:cubicBezTo>
                        <a:pt x="420" y="500"/>
                        <a:pt x="421" y="506"/>
                        <a:pt x="421" y="515"/>
                      </a:cubicBezTo>
                      <a:cubicBezTo>
                        <a:pt x="421" y="536"/>
                        <a:pt x="421" y="536"/>
                        <a:pt x="421" y="536"/>
                      </a:cubicBezTo>
                      <a:cubicBezTo>
                        <a:pt x="412" y="540"/>
                        <a:pt x="408" y="548"/>
                        <a:pt x="403" y="558"/>
                      </a:cubicBezTo>
                      <a:cubicBezTo>
                        <a:pt x="403" y="557"/>
                        <a:pt x="403" y="557"/>
                        <a:pt x="403" y="557"/>
                      </a:cubicBezTo>
                      <a:cubicBezTo>
                        <a:pt x="400" y="563"/>
                        <a:pt x="401" y="566"/>
                        <a:pt x="397" y="572"/>
                      </a:cubicBezTo>
                      <a:cubicBezTo>
                        <a:pt x="389" y="584"/>
                        <a:pt x="380" y="586"/>
                        <a:pt x="372" y="597"/>
                      </a:cubicBezTo>
                      <a:cubicBezTo>
                        <a:pt x="363" y="611"/>
                        <a:pt x="360" y="633"/>
                        <a:pt x="339" y="633"/>
                      </a:cubicBezTo>
                      <a:cubicBezTo>
                        <a:pt x="332" y="633"/>
                        <a:pt x="322" y="628"/>
                        <a:pt x="318" y="628"/>
                      </a:cubicBezTo>
                      <a:cubicBezTo>
                        <a:pt x="312" y="628"/>
                        <a:pt x="306" y="623"/>
                        <a:pt x="299" y="623"/>
                      </a:cubicBezTo>
                      <a:cubicBezTo>
                        <a:pt x="298" y="623"/>
                        <a:pt x="296" y="624"/>
                        <a:pt x="296" y="625"/>
                      </a:cubicBezTo>
                      <a:cubicBezTo>
                        <a:pt x="296" y="629"/>
                        <a:pt x="303" y="632"/>
                        <a:pt x="304" y="633"/>
                      </a:cubicBezTo>
                      <a:cubicBezTo>
                        <a:pt x="308" y="637"/>
                        <a:pt x="308" y="641"/>
                        <a:pt x="309" y="647"/>
                      </a:cubicBezTo>
                      <a:cubicBezTo>
                        <a:pt x="311" y="652"/>
                        <a:pt x="318" y="652"/>
                        <a:pt x="318" y="657"/>
                      </a:cubicBezTo>
                      <a:cubicBezTo>
                        <a:pt x="318" y="662"/>
                        <a:pt x="318" y="665"/>
                        <a:pt x="316" y="669"/>
                      </a:cubicBezTo>
                      <a:cubicBezTo>
                        <a:pt x="312" y="675"/>
                        <a:pt x="308" y="678"/>
                        <a:pt x="304" y="683"/>
                      </a:cubicBezTo>
                      <a:cubicBezTo>
                        <a:pt x="296" y="690"/>
                        <a:pt x="287" y="688"/>
                        <a:pt x="276" y="692"/>
                      </a:cubicBezTo>
                      <a:cubicBezTo>
                        <a:pt x="269" y="694"/>
                        <a:pt x="254" y="689"/>
                        <a:pt x="250" y="693"/>
                      </a:cubicBezTo>
                      <a:cubicBezTo>
                        <a:pt x="244" y="699"/>
                        <a:pt x="248" y="712"/>
                        <a:pt x="245" y="719"/>
                      </a:cubicBezTo>
                      <a:cubicBezTo>
                        <a:pt x="245" y="718"/>
                        <a:pt x="245" y="718"/>
                        <a:pt x="245" y="718"/>
                      </a:cubicBezTo>
                      <a:cubicBezTo>
                        <a:pt x="245" y="719"/>
                        <a:pt x="245" y="722"/>
                        <a:pt x="245" y="723"/>
                      </a:cubicBezTo>
                      <a:cubicBezTo>
                        <a:pt x="245" y="725"/>
                        <a:pt x="238" y="729"/>
                        <a:pt x="235" y="729"/>
                      </a:cubicBezTo>
                      <a:cubicBezTo>
                        <a:pt x="225" y="729"/>
                        <a:pt x="224" y="722"/>
                        <a:pt x="215" y="722"/>
                      </a:cubicBezTo>
                      <a:cubicBezTo>
                        <a:pt x="211" y="722"/>
                        <a:pt x="210" y="725"/>
                        <a:pt x="210" y="728"/>
                      </a:cubicBezTo>
                      <a:cubicBezTo>
                        <a:pt x="210" y="734"/>
                        <a:pt x="216" y="746"/>
                        <a:pt x="220" y="746"/>
                      </a:cubicBezTo>
                      <a:cubicBezTo>
                        <a:pt x="222" y="746"/>
                        <a:pt x="225" y="743"/>
                        <a:pt x="226" y="743"/>
                      </a:cubicBezTo>
                      <a:cubicBezTo>
                        <a:pt x="228" y="744"/>
                        <a:pt x="230" y="745"/>
                        <a:pt x="230" y="747"/>
                      </a:cubicBezTo>
                      <a:cubicBezTo>
                        <a:pt x="230" y="750"/>
                        <a:pt x="226" y="753"/>
                        <a:pt x="225" y="753"/>
                      </a:cubicBezTo>
                      <a:cubicBezTo>
                        <a:pt x="220" y="753"/>
                        <a:pt x="218" y="749"/>
                        <a:pt x="214" y="749"/>
                      </a:cubicBezTo>
                      <a:cubicBezTo>
                        <a:pt x="214" y="754"/>
                        <a:pt x="216" y="755"/>
                        <a:pt x="219" y="756"/>
                      </a:cubicBezTo>
                      <a:cubicBezTo>
                        <a:pt x="211" y="764"/>
                        <a:pt x="211" y="772"/>
                        <a:pt x="208" y="783"/>
                      </a:cubicBezTo>
                      <a:cubicBezTo>
                        <a:pt x="207" y="788"/>
                        <a:pt x="199" y="789"/>
                        <a:pt x="196" y="789"/>
                      </a:cubicBezTo>
                      <a:cubicBezTo>
                        <a:pt x="188" y="791"/>
                        <a:pt x="182" y="797"/>
                        <a:pt x="182" y="805"/>
                      </a:cubicBezTo>
                      <a:cubicBezTo>
                        <a:pt x="182" y="822"/>
                        <a:pt x="202" y="816"/>
                        <a:pt x="202" y="830"/>
                      </a:cubicBezTo>
                      <a:cubicBezTo>
                        <a:pt x="202" y="843"/>
                        <a:pt x="191" y="844"/>
                        <a:pt x="185" y="850"/>
                      </a:cubicBezTo>
                      <a:cubicBezTo>
                        <a:pt x="181" y="854"/>
                        <a:pt x="183" y="860"/>
                        <a:pt x="180" y="866"/>
                      </a:cubicBezTo>
                      <a:cubicBezTo>
                        <a:pt x="177" y="872"/>
                        <a:pt x="169" y="869"/>
                        <a:pt x="165" y="873"/>
                      </a:cubicBezTo>
                      <a:cubicBezTo>
                        <a:pt x="160" y="879"/>
                        <a:pt x="158" y="885"/>
                        <a:pt x="158" y="894"/>
                      </a:cubicBezTo>
                      <a:cubicBezTo>
                        <a:pt x="158" y="898"/>
                        <a:pt x="162" y="904"/>
                        <a:pt x="165" y="904"/>
                      </a:cubicBezTo>
                      <a:cubicBezTo>
                        <a:pt x="173" y="909"/>
                        <a:pt x="172" y="929"/>
                        <a:pt x="178" y="935"/>
                      </a:cubicBezTo>
                      <a:cubicBezTo>
                        <a:pt x="188" y="945"/>
                        <a:pt x="200" y="949"/>
                        <a:pt x="212" y="955"/>
                      </a:cubicBezTo>
                      <a:cubicBezTo>
                        <a:pt x="211" y="958"/>
                        <a:pt x="208" y="956"/>
                        <a:pt x="205" y="956"/>
                      </a:cubicBezTo>
                      <a:cubicBezTo>
                        <a:pt x="198" y="956"/>
                        <a:pt x="187" y="965"/>
                        <a:pt x="183" y="965"/>
                      </a:cubicBezTo>
                      <a:cubicBezTo>
                        <a:pt x="180" y="965"/>
                        <a:pt x="180" y="965"/>
                        <a:pt x="178" y="965"/>
                      </a:cubicBezTo>
                      <a:cubicBezTo>
                        <a:pt x="177" y="965"/>
                        <a:pt x="175" y="967"/>
                        <a:pt x="174" y="967"/>
                      </a:cubicBezTo>
                      <a:cubicBezTo>
                        <a:pt x="169" y="967"/>
                        <a:pt x="165" y="967"/>
                        <a:pt x="161" y="967"/>
                      </a:cubicBezTo>
                      <a:cubicBezTo>
                        <a:pt x="151" y="967"/>
                        <a:pt x="154" y="955"/>
                        <a:pt x="147" y="952"/>
                      </a:cubicBezTo>
                      <a:cubicBezTo>
                        <a:pt x="140" y="950"/>
                        <a:pt x="130" y="950"/>
                        <a:pt x="130" y="942"/>
                      </a:cubicBezTo>
                      <a:cubicBezTo>
                        <a:pt x="127" y="942"/>
                        <a:pt x="125" y="942"/>
                        <a:pt x="122" y="942"/>
                      </a:cubicBezTo>
                      <a:cubicBezTo>
                        <a:pt x="118" y="942"/>
                        <a:pt x="117" y="938"/>
                        <a:pt x="117" y="936"/>
                      </a:cubicBezTo>
                      <a:cubicBezTo>
                        <a:pt x="104" y="936"/>
                        <a:pt x="100" y="930"/>
                        <a:pt x="95" y="924"/>
                      </a:cubicBezTo>
                      <a:cubicBezTo>
                        <a:pt x="93" y="923"/>
                        <a:pt x="91" y="920"/>
                        <a:pt x="91" y="919"/>
                      </a:cubicBezTo>
                      <a:cubicBezTo>
                        <a:pt x="91" y="915"/>
                        <a:pt x="99" y="916"/>
                        <a:pt x="99" y="912"/>
                      </a:cubicBezTo>
                      <a:cubicBezTo>
                        <a:pt x="98" y="911"/>
                        <a:pt x="97" y="910"/>
                        <a:pt x="95" y="910"/>
                      </a:cubicBezTo>
                      <a:cubicBezTo>
                        <a:pt x="97" y="907"/>
                        <a:pt x="99" y="905"/>
                        <a:pt x="99" y="902"/>
                      </a:cubicBezTo>
                      <a:cubicBezTo>
                        <a:pt x="99" y="891"/>
                        <a:pt x="86" y="893"/>
                        <a:pt x="86" y="883"/>
                      </a:cubicBezTo>
                      <a:cubicBezTo>
                        <a:pt x="86" y="880"/>
                        <a:pt x="86" y="879"/>
                        <a:pt x="86" y="877"/>
                      </a:cubicBezTo>
                      <a:cubicBezTo>
                        <a:pt x="86" y="867"/>
                        <a:pt x="80" y="851"/>
                        <a:pt x="80" y="844"/>
                      </a:cubicBezTo>
                      <a:cubicBezTo>
                        <a:pt x="80" y="836"/>
                        <a:pt x="90" y="832"/>
                        <a:pt x="90" y="825"/>
                      </a:cubicBezTo>
                      <a:cubicBezTo>
                        <a:pt x="90" y="822"/>
                        <a:pt x="85" y="814"/>
                        <a:pt x="84" y="809"/>
                      </a:cubicBezTo>
                      <a:cubicBezTo>
                        <a:pt x="84" y="805"/>
                        <a:pt x="84" y="805"/>
                        <a:pt x="84" y="805"/>
                      </a:cubicBezTo>
                      <a:cubicBezTo>
                        <a:pt x="84" y="805"/>
                        <a:pt x="84" y="805"/>
                        <a:pt x="84" y="805"/>
                      </a:cubicBezTo>
                      <a:cubicBezTo>
                        <a:pt x="84" y="802"/>
                        <a:pt x="86" y="800"/>
                        <a:pt x="88" y="800"/>
                      </a:cubicBezTo>
                      <a:cubicBezTo>
                        <a:pt x="96" y="800"/>
                        <a:pt x="93" y="808"/>
                        <a:pt x="100" y="808"/>
                      </a:cubicBezTo>
                      <a:cubicBezTo>
                        <a:pt x="115" y="741"/>
                        <a:pt x="115" y="741"/>
                        <a:pt x="115" y="741"/>
                      </a:cubicBezTo>
                      <a:cubicBezTo>
                        <a:pt x="115" y="734"/>
                        <a:pt x="115" y="734"/>
                        <a:pt x="115" y="734"/>
                      </a:cubicBezTo>
                      <a:cubicBezTo>
                        <a:pt x="114" y="734"/>
                        <a:pt x="112" y="734"/>
                        <a:pt x="111" y="734"/>
                      </a:cubicBezTo>
                      <a:cubicBezTo>
                        <a:pt x="108" y="736"/>
                        <a:pt x="107" y="739"/>
                        <a:pt x="104" y="739"/>
                      </a:cubicBezTo>
                      <a:cubicBezTo>
                        <a:pt x="100" y="739"/>
                        <a:pt x="98" y="729"/>
                        <a:pt x="98" y="724"/>
                      </a:cubicBezTo>
                      <a:cubicBezTo>
                        <a:pt x="98" y="715"/>
                        <a:pt x="101" y="712"/>
                        <a:pt x="102" y="704"/>
                      </a:cubicBezTo>
                      <a:cubicBezTo>
                        <a:pt x="105" y="704"/>
                        <a:pt x="107" y="702"/>
                        <a:pt x="107" y="701"/>
                      </a:cubicBezTo>
                      <a:cubicBezTo>
                        <a:pt x="107" y="698"/>
                        <a:pt x="104" y="696"/>
                        <a:pt x="104" y="696"/>
                      </a:cubicBezTo>
                      <a:cubicBezTo>
                        <a:pt x="102" y="696"/>
                        <a:pt x="102" y="683"/>
                        <a:pt x="102" y="680"/>
                      </a:cubicBezTo>
                      <a:cubicBezTo>
                        <a:pt x="102" y="670"/>
                        <a:pt x="108" y="660"/>
                        <a:pt x="112" y="653"/>
                      </a:cubicBezTo>
                      <a:cubicBezTo>
                        <a:pt x="114" y="650"/>
                        <a:pt x="115" y="644"/>
                        <a:pt x="117" y="641"/>
                      </a:cubicBezTo>
                      <a:cubicBezTo>
                        <a:pt x="118" y="639"/>
                        <a:pt x="121" y="639"/>
                        <a:pt x="121" y="637"/>
                      </a:cubicBezTo>
                      <a:cubicBezTo>
                        <a:pt x="124" y="627"/>
                        <a:pt x="124" y="619"/>
                        <a:pt x="127" y="609"/>
                      </a:cubicBezTo>
                      <a:cubicBezTo>
                        <a:pt x="127" y="575"/>
                        <a:pt x="127" y="575"/>
                        <a:pt x="127" y="575"/>
                      </a:cubicBezTo>
                      <a:cubicBezTo>
                        <a:pt x="124" y="567"/>
                        <a:pt x="129" y="560"/>
                        <a:pt x="129" y="553"/>
                      </a:cubicBezTo>
                      <a:cubicBezTo>
                        <a:pt x="129" y="536"/>
                        <a:pt x="139" y="525"/>
                        <a:pt x="139" y="509"/>
                      </a:cubicBezTo>
                      <a:cubicBezTo>
                        <a:pt x="139" y="508"/>
                        <a:pt x="139" y="507"/>
                        <a:pt x="139" y="505"/>
                      </a:cubicBezTo>
                      <a:cubicBezTo>
                        <a:pt x="139" y="502"/>
                        <a:pt x="142" y="494"/>
                        <a:pt x="142" y="489"/>
                      </a:cubicBezTo>
                      <a:cubicBezTo>
                        <a:pt x="142" y="475"/>
                        <a:pt x="142" y="475"/>
                        <a:pt x="142" y="470"/>
                      </a:cubicBezTo>
                      <a:cubicBezTo>
                        <a:pt x="142" y="463"/>
                        <a:pt x="146" y="451"/>
                        <a:pt x="146" y="444"/>
                      </a:cubicBezTo>
                      <a:cubicBezTo>
                        <a:pt x="146" y="439"/>
                        <a:pt x="144" y="413"/>
                        <a:pt x="143" y="408"/>
                      </a:cubicBezTo>
                      <a:cubicBezTo>
                        <a:pt x="139" y="397"/>
                        <a:pt x="132" y="390"/>
                        <a:pt x="123" y="386"/>
                      </a:cubicBezTo>
                      <a:cubicBezTo>
                        <a:pt x="117" y="383"/>
                        <a:pt x="112" y="384"/>
                        <a:pt x="107" y="379"/>
                      </a:cubicBezTo>
                      <a:cubicBezTo>
                        <a:pt x="101" y="373"/>
                        <a:pt x="99" y="372"/>
                        <a:pt x="92" y="370"/>
                      </a:cubicBezTo>
                      <a:cubicBezTo>
                        <a:pt x="80" y="366"/>
                        <a:pt x="73" y="359"/>
                        <a:pt x="65" y="351"/>
                      </a:cubicBezTo>
                      <a:cubicBezTo>
                        <a:pt x="62" y="348"/>
                        <a:pt x="63" y="343"/>
                        <a:pt x="63" y="337"/>
                      </a:cubicBezTo>
                      <a:cubicBezTo>
                        <a:pt x="63" y="330"/>
                        <a:pt x="57" y="327"/>
                        <a:pt x="55" y="320"/>
                      </a:cubicBezTo>
                      <a:cubicBezTo>
                        <a:pt x="51" y="309"/>
                        <a:pt x="42" y="301"/>
                        <a:pt x="39" y="291"/>
                      </a:cubicBezTo>
                      <a:cubicBezTo>
                        <a:pt x="36" y="281"/>
                        <a:pt x="33" y="275"/>
                        <a:pt x="29" y="267"/>
                      </a:cubicBezTo>
                      <a:cubicBezTo>
                        <a:pt x="28" y="264"/>
                        <a:pt x="25" y="265"/>
                        <a:pt x="23" y="263"/>
                      </a:cubicBezTo>
                      <a:cubicBezTo>
                        <a:pt x="20" y="260"/>
                        <a:pt x="19" y="254"/>
                        <a:pt x="18" y="251"/>
                      </a:cubicBezTo>
                      <a:cubicBezTo>
                        <a:pt x="17" y="248"/>
                        <a:pt x="13" y="249"/>
                        <a:pt x="11" y="247"/>
                      </a:cubicBezTo>
                      <a:cubicBezTo>
                        <a:pt x="6" y="242"/>
                        <a:pt x="0" y="233"/>
                        <a:pt x="0" y="225"/>
                      </a:cubicBezTo>
                      <a:cubicBezTo>
                        <a:pt x="0" y="220"/>
                        <a:pt x="3" y="213"/>
                        <a:pt x="5" y="211"/>
                      </a:cubicBezTo>
                      <a:cubicBezTo>
                        <a:pt x="9" y="205"/>
                        <a:pt x="17" y="203"/>
                        <a:pt x="19" y="196"/>
                      </a:cubicBezTo>
                      <a:cubicBezTo>
                        <a:pt x="15" y="193"/>
                        <a:pt x="15" y="195"/>
                        <a:pt x="12" y="195"/>
                      </a:cubicBezTo>
                      <a:cubicBezTo>
                        <a:pt x="6" y="195"/>
                        <a:pt x="5" y="186"/>
                        <a:pt x="5" y="180"/>
                      </a:cubicBezTo>
                      <a:cubicBezTo>
                        <a:pt x="5" y="169"/>
                        <a:pt x="16" y="171"/>
                        <a:pt x="14" y="151"/>
                      </a:cubicBezTo>
                      <a:cubicBezTo>
                        <a:pt x="26" y="151"/>
                        <a:pt x="30" y="139"/>
                        <a:pt x="33" y="132"/>
                      </a:cubicBezTo>
                      <a:cubicBezTo>
                        <a:pt x="38" y="122"/>
                        <a:pt x="50" y="125"/>
                        <a:pt x="53" y="113"/>
                      </a:cubicBezTo>
                      <a:cubicBezTo>
                        <a:pt x="50" y="112"/>
                        <a:pt x="48" y="110"/>
                        <a:pt x="48" y="109"/>
                      </a:cubicBezTo>
                      <a:cubicBezTo>
                        <a:pt x="50" y="105"/>
                        <a:pt x="50" y="105"/>
                        <a:pt x="50" y="10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2" name="Freeform 36">
                  <a:extLst>
                    <a:ext uri="{FF2B5EF4-FFF2-40B4-BE49-F238E27FC236}">
                      <a16:creationId xmlns:a16="http://schemas.microsoft.com/office/drawing/2014/main" id="{43CF4CCD-D727-4D99-9752-4E0B6BFE800D}"/>
                    </a:ext>
                  </a:extLst>
                </p:cNvPr>
                <p:cNvSpPr>
                  <a:spLocks/>
                </p:cNvSpPr>
                <p:nvPr/>
              </p:nvSpPr>
              <p:spPr bwMode="auto">
                <a:xfrm>
                  <a:off x="2348730" y="-4594809"/>
                  <a:ext cx="23813" cy="30163"/>
                </a:xfrm>
                <a:custGeom>
                  <a:avLst/>
                  <a:gdLst>
                    <a:gd name="T0" fmla="*/ 2 w 7"/>
                    <a:gd name="T1" fmla="*/ 0 h 9"/>
                    <a:gd name="T2" fmla="*/ 7 w 7"/>
                    <a:gd name="T3" fmla="*/ 6 h 9"/>
                    <a:gd name="T4" fmla="*/ 5 w 7"/>
                    <a:gd name="T5" fmla="*/ 9 h 9"/>
                    <a:gd name="T6" fmla="*/ 0 w 7"/>
                    <a:gd name="T7" fmla="*/ 0 h 9"/>
                    <a:gd name="T8" fmla="*/ 2 w 7"/>
                    <a:gd name="T9" fmla="*/ 0 h 9"/>
                  </a:gdLst>
                  <a:ahLst/>
                  <a:cxnLst>
                    <a:cxn ang="0">
                      <a:pos x="T0" y="T1"/>
                    </a:cxn>
                    <a:cxn ang="0">
                      <a:pos x="T2" y="T3"/>
                    </a:cxn>
                    <a:cxn ang="0">
                      <a:pos x="T4" y="T5"/>
                    </a:cxn>
                    <a:cxn ang="0">
                      <a:pos x="T6" y="T7"/>
                    </a:cxn>
                    <a:cxn ang="0">
                      <a:pos x="T8" y="T9"/>
                    </a:cxn>
                  </a:cxnLst>
                  <a:rect l="0" t="0" r="r" b="b"/>
                  <a:pathLst>
                    <a:path w="7" h="9">
                      <a:moveTo>
                        <a:pt x="2" y="0"/>
                      </a:moveTo>
                      <a:cubicBezTo>
                        <a:pt x="6" y="0"/>
                        <a:pt x="7" y="3"/>
                        <a:pt x="7" y="6"/>
                      </a:cubicBezTo>
                      <a:cubicBezTo>
                        <a:pt x="7" y="7"/>
                        <a:pt x="6" y="9"/>
                        <a:pt x="5" y="9"/>
                      </a:cubicBezTo>
                      <a:cubicBezTo>
                        <a:pt x="0" y="9"/>
                        <a:pt x="0" y="4"/>
                        <a:pt x="0" y="0"/>
                      </a:cubicBezTo>
                      <a:cubicBezTo>
                        <a:pt x="0" y="0"/>
                        <a:pt x="2" y="0"/>
                        <a:pt x="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3" name="Freeform 37">
                  <a:extLst>
                    <a:ext uri="{FF2B5EF4-FFF2-40B4-BE49-F238E27FC236}">
                      <a16:creationId xmlns:a16="http://schemas.microsoft.com/office/drawing/2014/main" id="{67585546-2814-4C29-A9D4-228F0756CEAA}"/>
                    </a:ext>
                  </a:extLst>
                </p:cNvPr>
                <p:cNvSpPr>
                  <a:spLocks/>
                </p:cNvSpPr>
                <p:nvPr/>
              </p:nvSpPr>
              <p:spPr bwMode="auto">
                <a:xfrm>
                  <a:off x="2329680" y="-4678947"/>
                  <a:ext cx="34925" cy="12700"/>
                </a:xfrm>
                <a:custGeom>
                  <a:avLst/>
                  <a:gdLst>
                    <a:gd name="T0" fmla="*/ 0 w 11"/>
                    <a:gd name="T1" fmla="*/ 4 h 4"/>
                    <a:gd name="T2" fmla="*/ 6 w 11"/>
                    <a:gd name="T3" fmla="*/ 0 h 4"/>
                    <a:gd name="T4" fmla="*/ 11 w 11"/>
                    <a:gd name="T5" fmla="*/ 4 h 4"/>
                    <a:gd name="T6" fmla="*/ 0 w 11"/>
                    <a:gd name="T7" fmla="*/ 4 h 4"/>
                  </a:gdLst>
                  <a:ahLst/>
                  <a:cxnLst>
                    <a:cxn ang="0">
                      <a:pos x="T0" y="T1"/>
                    </a:cxn>
                    <a:cxn ang="0">
                      <a:pos x="T2" y="T3"/>
                    </a:cxn>
                    <a:cxn ang="0">
                      <a:pos x="T4" y="T5"/>
                    </a:cxn>
                    <a:cxn ang="0">
                      <a:pos x="T6" y="T7"/>
                    </a:cxn>
                  </a:cxnLst>
                  <a:rect l="0" t="0" r="r" b="b"/>
                  <a:pathLst>
                    <a:path w="11" h="4">
                      <a:moveTo>
                        <a:pt x="0" y="4"/>
                      </a:moveTo>
                      <a:cubicBezTo>
                        <a:pt x="1" y="2"/>
                        <a:pt x="4" y="0"/>
                        <a:pt x="6" y="0"/>
                      </a:cubicBezTo>
                      <a:cubicBezTo>
                        <a:pt x="9" y="0"/>
                        <a:pt x="10" y="3"/>
                        <a:pt x="11" y="4"/>
                      </a:cubicBezTo>
                      <a:cubicBezTo>
                        <a:pt x="7" y="4"/>
                        <a:pt x="2" y="4"/>
                        <a:pt x="0"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4" name="Freeform 38">
                  <a:extLst>
                    <a:ext uri="{FF2B5EF4-FFF2-40B4-BE49-F238E27FC236}">
                      <a16:creationId xmlns:a16="http://schemas.microsoft.com/office/drawing/2014/main" id="{9C2FFA22-3BA0-45AB-91D9-B70AAB888EE6}"/>
                    </a:ext>
                  </a:extLst>
                </p:cNvPr>
                <p:cNvSpPr>
                  <a:spLocks/>
                </p:cNvSpPr>
                <p:nvPr/>
              </p:nvSpPr>
              <p:spPr bwMode="auto">
                <a:xfrm>
                  <a:off x="2391593" y="-4659897"/>
                  <a:ext cx="9525" cy="12700"/>
                </a:xfrm>
                <a:custGeom>
                  <a:avLst/>
                  <a:gdLst>
                    <a:gd name="T0" fmla="*/ 3 w 3"/>
                    <a:gd name="T1" fmla="*/ 3 h 4"/>
                    <a:gd name="T2" fmla="*/ 1 w 3"/>
                    <a:gd name="T3" fmla="*/ 0 h 4"/>
                    <a:gd name="T4" fmla="*/ 3 w 3"/>
                    <a:gd name="T5" fmla="*/ 3 h 4"/>
                  </a:gdLst>
                  <a:ahLst/>
                  <a:cxnLst>
                    <a:cxn ang="0">
                      <a:pos x="T0" y="T1"/>
                    </a:cxn>
                    <a:cxn ang="0">
                      <a:pos x="T2" y="T3"/>
                    </a:cxn>
                    <a:cxn ang="0">
                      <a:pos x="T4" y="T5"/>
                    </a:cxn>
                  </a:cxnLst>
                  <a:rect l="0" t="0" r="r" b="b"/>
                  <a:pathLst>
                    <a:path w="3" h="4">
                      <a:moveTo>
                        <a:pt x="3" y="3"/>
                      </a:moveTo>
                      <a:cubicBezTo>
                        <a:pt x="2" y="4"/>
                        <a:pt x="0" y="1"/>
                        <a:pt x="1" y="0"/>
                      </a:cubicBezTo>
                      <a:lnTo>
                        <a:pt x="3" y="3"/>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5" name="Freeform 39">
                  <a:extLst>
                    <a:ext uri="{FF2B5EF4-FFF2-40B4-BE49-F238E27FC236}">
                      <a16:creationId xmlns:a16="http://schemas.microsoft.com/office/drawing/2014/main" id="{BADBB256-445E-4069-98D0-F0D0F62A055D}"/>
                    </a:ext>
                  </a:extLst>
                </p:cNvPr>
                <p:cNvSpPr>
                  <a:spLocks/>
                </p:cNvSpPr>
                <p:nvPr/>
              </p:nvSpPr>
              <p:spPr bwMode="auto">
                <a:xfrm>
                  <a:off x="2540819" y="-4440820"/>
                  <a:ext cx="33338" cy="25400"/>
                </a:xfrm>
                <a:custGeom>
                  <a:avLst/>
                  <a:gdLst>
                    <a:gd name="T0" fmla="*/ 0 w 10"/>
                    <a:gd name="T1" fmla="*/ 4 h 8"/>
                    <a:gd name="T2" fmla="*/ 0 w 10"/>
                    <a:gd name="T3" fmla="*/ 7 h 8"/>
                    <a:gd name="T4" fmla="*/ 2 w 10"/>
                    <a:gd name="T5" fmla="*/ 7 h 8"/>
                    <a:gd name="T6" fmla="*/ 10 w 10"/>
                    <a:gd name="T7" fmla="*/ 4 h 8"/>
                    <a:gd name="T8" fmla="*/ 10 w 10"/>
                    <a:gd name="T9" fmla="*/ 0 h 8"/>
                    <a:gd name="T10" fmla="*/ 0 w 10"/>
                    <a:gd name="T11" fmla="*/ 4 h 8"/>
                  </a:gdLst>
                  <a:ahLst/>
                  <a:cxnLst>
                    <a:cxn ang="0">
                      <a:pos x="T0" y="T1"/>
                    </a:cxn>
                    <a:cxn ang="0">
                      <a:pos x="T2" y="T3"/>
                    </a:cxn>
                    <a:cxn ang="0">
                      <a:pos x="T4" y="T5"/>
                    </a:cxn>
                    <a:cxn ang="0">
                      <a:pos x="T6" y="T7"/>
                    </a:cxn>
                    <a:cxn ang="0">
                      <a:pos x="T8" y="T9"/>
                    </a:cxn>
                    <a:cxn ang="0">
                      <a:pos x="T10" y="T11"/>
                    </a:cxn>
                  </a:cxnLst>
                  <a:rect l="0" t="0" r="r" b="b"/>
                  <a:pathLst>
                    <a:path w="10" h="8">
                      <a:moveTo>
                        <a:pt x="0" y="4"/>
                      </a:moveTo>
                      <a:cubicBezTo>
                        <a:pt x="0" y="5"/>
                        <a:pt x="0" y="6"/>
                        <a:pt x="0" y="7"/>
                      </a:cubicBezTo>
                      <a:cubicBezTo>
                        <a:pt x="0" y="8"/>
                        <a:pt x="2" y="7"/>
                        <a:pt x="2" y="7"/>
                      </a:cubicBezTo>
                      <a:cubicBezTo>
                        <a:pt x="5" y="7"/>
                        <a:pt x="8" y="6"/>
                        <a:pt x="10" y="4"/>
                      </a:cubicBezTo>
                      <a:cubicBezTo>
                        <a:pt x="10" y="0"/>
                        <a:pt x="10" y="0"/>
                        <a:pt x="10" y="0"/>
                      </a:cubicBezTo>
                      <a:cubicBezTo>
                        <a:pt x="8" y="3"/>
                        <a:pt x="4" y="5"/>
                        <a:pt x="0"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6" name="Freeform 40">
                  <a:extLst>
                    <a:ext uri="{FF2B5EF4-FFF2-40B4-BE49-F238E27FC236}">
                      <a16:creationId xmlns:a16="http://schemas.microsoft.com/office/drawing/2014/main" id="{6B2DD6DB-0B37-4ADA-8248-BA9C4F3E1DF9}"/>
                    </a:ext>
                  </a:extLst>
                </p:cNvPr>
                <p:cNvSpPr>
                  <a:spLocks/>
                </p:cNvSpPr>
                <p:nvPr/>
              </p:nvSpPr>
              <p:spPr bwMode="auto">
                <a:xfrm>
                  <a:off x="407201" y="-5787030"/>
                  <a:ext cx="2420958" cy="1185871"/>
                </a:xfrm>
                <a:custGeom>
                  <a:avLst/>
                  <a:gdLst>
                    <a:gd name="T0" fmla="*/ 556 w 743"/>
                    <a:gd name="T1" fmla="*/ 292 h 364"/>
                    <a:gd name="T2" fmla="*/ 568 w 743"/>
                    <a:gd name="T3" fmla="*/ 325 h 364"/>
                    <a:gd name="T4" fmla="*/ 574 w 743"/>
                    <a:gd name="T5" fmla="*/ 346 h 364"/>
                    <a:gd name="T6" fmla="*/ 555 w 743"/>
                    <a:gd name="T7" fmla="*/ 353 h 364"/>
                    <a:gd name="T8" fmla="*/ 520 w 743"/>
                    <a:gd name="T9" fmla="*/ 294 h 364"/>
                    <a:gd name="T10" fmla="*/ 486 w 743"/>
                    <a:gd name="T11" fmla="*/ 289 h 364"/>
                    <a:gd name="T12" fmla="*/ 471 w 743"/>
                    <a:gd name="T13" fmla="*/ 289 h 364"/>
                    <a:gd name="T14" fmla="*/ 453 w 743"/>
                    <a:gd name="T15" fmla="*/ 293 h 364"/>
                    <a:gd name="T16" fmla="*/ 422 w 743"/>
                    <a:gd name="T17" fmla="*/ 298 h 364"/>
                    <a:gd name="T18" fmla="*/ 402 w 743"/>
                    <a:gd name="T19" fmla="*/ 297 h 364"/>
                    <a:gd name="T20" fmla="*/ 365 w 743"/>
                    <a:gd name="T21" fmla="*/ 316 h 364"/>
                    <a:gd name="T22" fmla="*/ 352 w 743"/>
                    <a:gd name="T23" fmla="*/ 350 h 364"/>
                    <a:gd name="T24" fmla="*/ 289 w 743"/>
                    <a:gd name="T25" fmla="*/ 296 h 364"/>
                    <a:gd name="T26" fmla="*/ 253 w 743"/>
                    <a:gd name="T27" fmla="*/ 287 h 364"/>
                    <a:gd name="T28" fmla="*/ 212 w 743"/>
                    <a:gd name="T29" fmla="*/ 268 h 364"/>
                    <a:gd name="T30" fmla="*/ 174 w 743"/>
                    <a:gd name="T31" fmla="*/ 274 h 364"/>
                    <a:gd name="T32" fmla="*/ 98 w 743"/>
                    <a:gd name="T33" fmla="*/ 258 h 364"/>
                    <a:gd name="T34" fmla="*/ 48 w 743"/>
                    <a:gd name="T35" fmla="*/ 218 h 364"/>
                    <a:gd name="T36" fmla="*/ 4 w 743"/>
                    <a:gd name="T37" fmla="*/ 144 h 364"/>
                    <a:gd name="T38" fmla="*/ 4 w 743"/>
                    <a:gd name="T39" fmla="*/ 98 h 364"/>
                    <a:gd name="T40" fmla="*/ 1 w 743"/>
                    <a:gd name="T41" fmla="*/ 23 h 364"/>
                    <a:gd name="T42" fmla="*/ 21 w 743"/>
                    <a:gd name="T43" fmla="*/ 28 h 364"/>
                    <a:gd name="T44" fmla="*/ 21 w 743"/>
                    <a:gd name="T45" fmla="*/ 5 h 364"/>
                    <a:gd name="T46" fmla="*/ 382 w 743"/>
                    <a:gd name="T47" fmla="*/ 0 h 364"/>
                    <a:gd name="T48" fmla="*/ 416 w 743"/>
                    <a:gd name="T49" fmla="*/ 11 h 364"/>
                    <a:gd name="T50" fmla="*/ 418 w 743"/>
                    <a:gd name="T51" fmla="*/ 46 h 364"/>
                    <a:gd name="T52" fmla="*/ 433 w 743"/>
                    <a:gd name="T53" fmla="*/ 42 h 364"/>
                    <a:gd name="T54" fmla="*/ 452 w 743"/>
                    <a:gd name="T55" fmla="*/ 41 h 364"/>
                    <a:gd name="T56" fmla="*/ 467 w 743"/>
                    <a:gd name="T57" fmla="*/ 42 h 364"/>
                    <a:gd name="T58" fmla="*/ 484 w 743"/>
                    <a:gd name="T59" fmla="*/ 48 h 364"/>
                    <a:gd name="T60" fmla="*/ 522 w 743"/>
                    <a:gd name="T61" fmla="*/ 49 h 364"/>
                    <a:gd name="T62" fmla="*/ 502 w 743"/>
                    <a:gd name="T63" fmla="*/ 55 h 364"/>
                    <a:gd name="T64" fmla="*/ 484 w 743"/>
                    <a:gd name="T65" fmla="*/ 70 h 364"/>
                    <a:gd name="T66" fmla="*/ 483 w 743"/>
                    <a:gd name="T67" fmla="*/ 124 h 364"/>
                    <a:gd name="T68" fmla="*/ 492 w 743"/>
                    <a:gd name="T69" fmla="*/ 90 h 364"/>
                    <a:gd name="T70" fmla="*/ 513 w 743"/>
                    <a:gd name="T71" fmla="*/ 58 h 364"/>
                    <a:gd name="T72" fmla="*/ 528 w 743"/>
                    <a:gd name="T73" fmla="*/ 89 h 364"/>
                    <a:gd name="T74" fmla="*/ 544 w 743"/>
                    <a:gd name="T75" fmla="*/ 99 h 364"/>
                    <a:gd name="T76" fmla="*/ 540 w 743"/>
                    <a:gd name="T77" fmla="*/ 126 h 364"/>
                    <a:gd name="T78" fmla="*/ 577 w 743"/>
                    <a:gd name="T79" fmla="*/ 99 h 364"/>
                    <a:gd name="T80" fmla="*/ 625 w 743"/>
                    <a:gd name="T81" fmla="*/ 86 h 364"/>
                    <a:gd name="T82" fmla="*/ 669 w 743"/>
                    <a:gd name="T83" fmla="*/ 66 h 364"/>
                    <a:gd name="T84" fmla="*/ 691 w 743"/>
                    <a:gd name="T85" fmla="*/ 64 h 364"/>
                    <a:gd name="T86" fmla="*/ 716 w 743"/>
                    <a:gd name="T87" fmla="*/ 29 h 364"/>
                    <a:gd name="T88" fmla="*/ 743 w 743"/>
                    <a:gd name="T89" fmla="*/ 74 h 364"/>
                    <a:gd name="T90" fmla="*/ 718 w 743"/>
                    <a:gd name="T91" fmla="*/ 82 h 364"/>
                    <a:gd name="T92" fmla="*/ 697 w 743"/>
                    <a:gd name="T93" fmla="*/ 115 h 364"/>
                    <a:gd name="T94" fmla="*/ 707 w 743"/>
                    <a:gd name="T95" fmla="*/ 120 h 364"/>
                    <a:gd name="T96" fmla="*/ 692 w 743"/>
                    <a:gd name="T97" fmla="*/ 125 h 364"/>
                    <a:gd name="T98" fmla="*/ 663 w 743"/>
                    <a:gd name="T99" fmla="*/ 135 h 364"/>
                    <a:gd name="T100" fmla="*/ 657 w 743"/>
                    <a:gd name="T101" fmla="*/ 137 h 364"/>
                    <a:gd name="T102" fmla="*/ 651 w 743"/>
                    <a:gd name="T103" fmla="*/ 139 h 364"/>
                    <a:gd name="T104" fmla="*/ 642 w 743"/>
                    <a:gd name="T105" fmla="*/ 164 h 364"/>
                    <a:gd name="T106" fmla="*/ 637 w 743"/>
                    <a:gd name="T107" fmla="*/ 163 h 364"/>
                    <a:gd name="T108" fmla="*/ 630 w 743"/>
                    <a:gd name="T109" fmla="*/ 190 h 364"/>
                    <a:gd name="T110" fmla="*/ 628 w 743"/>
                    <a:gd name="T111" fmla="*/ 182 h 364"/>
                    <a:gd name="T112" fmla="*/ 623 w 743"/>
                    <a:gd name="T113" fmla="*/ 173 h 364"/>
                    <a:gd name="T114" fmla="*/ 625 w 743"/>
                    <a:gd name="T115" fmla="*/ 196 h 364"/>
                    <a:gd name="T116" fmla="*/ 628 w 743"/>
                    <a:gd name="T117" fmla="*/ 200 h 364"/>
                    <a:gd name="T118" fmla="*/ 629 w 743"/>
                    <a:gd name="T119" fmla="*/ 210 h 364"/>
                    <a:gd name="T120" fmla="*/ 622 w 743"/>
                    <a:gd name="T121" fmla="*/ 218 h 364"/>
                    <a:gd name="T122" fmla="*/ 622 w 743"/>
                    <a:gd name="T123" fmla="*/ 226 h 364"/>
                    <a:gd name="T124" fmla="*/ 603 w 743"/>
                    <a:gd name="T125" fmla="*/ 237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43" h="364">
                      <a:moveTo>
                        <a:pt x="604" y="238"/>
                      </a:moveTo>
                      <a:cubicBezTo>
                        <a:pt x="583" y="250"/>
                        <a:pt x="556" y="259"/>
                        <a:pt x="556" y="292"/>
                      </a:cubicBezTo>
                      <a:cubicBezTo>
                        <a:pt x="556" y="306"/>
                        <a:pt x="568" y="311"/>
                        <a:pt x="568" y="325"/>
                      </a:cubicBezTo>
                      <a:cubicBezTo>
                        <a:pt x="568" y="325"/>
                        <a:pt x="568" y="325"/>
                        <a:pt x="568" y="325"/>
                      </a:cubicBezTo>
                      <a:cubicBezTo>
                        <a:pt x="568" y="328"/>
                        <a:pt x="568" y="328"/>
                        <a:pt x="568" y="328"/>
                      </a:cubicBezTo>
                      <a:cubicBezTo>
                        <a:pt x="570" y="333"/>
                        <a:pt x="574" y="338"/>
                        <a:pt x="574" y="346"/>
                      </a:cubicBezTo>
                      <a:cubicBezTo>
                        <a:pt x="574" y="355"/>
                        <a:pt x="572" y="364"/>
                        <a:pt x="564" y="364"/>
                      </a:cubicBezTo>
                      <a:cubicBezTo>
                        <a:pt x="557" y="364"/>
                        <a:pt x="558" y="357"/>
                        <a:pt x="555" y="353"/>
                      </a:cubicBezTo>
                      <a:cubicBezTo>
                        <a:pt x="549" y="345"/>
                        <a:pt x="545" y="343"/>
                        <a:pt x="541" y="336"/>
                      </a:cubicBezTo>
                      <a:cubicBezTo>
                        <a:pt x="534" y="321"/>
                        <a:pt x="540" y="294"/>
                        <a:pt x="520" y="294"/>
                      </a:cubicBezTo>
                      <a:cubicBezTo>
                        <a:pt x="516" y="294"/>
                        <a:pt x="514" y="300"/>
                        <a:pt x="510" y="300"/>
                      </a:cubicBezTo>
                      <a:cubicBezTo>
                        <a:pt x="502" y="300"/>
                        <a:pt x="497" y="289"/>
                        <a:pt x="486" y="289"/>
                      </a:cubicBezTo>
                      <a:cubicBezTo>
                        <a:pt x="479" y="289"/>
                        <a:pt x="478" y="293"/>
                        <a:pt x="475" y="293"/>
                      </a:cubicBezTo>
                      <a:cubicBezTo>
                        <a:pt x="473" y="293"/>
                        <a:pt x="471" y="291"/>
                        <a:pt x="471" y="289"/>
                      </a:cubicBezTo>
                      <a:cubicBezTo>
                        <a:pt x="464" y="291"/>
                        <a:pt x="455" y="290"/>
                        <a:pt x="447" y="293"/>
                      </a:cubicBezTo>
                      <a:cubicBezTo>
                        <a:pt x="452" y="294"/>
                        <a:pt x="451" y="294"/>
                        <a:pt x="453" y="293"/>
                      </a:cubicBezTo>
                      <a:cubicBezTo>
                        <a:pt x="453" y="300"/>
                        <a:pt x="449" y="304"/>
                        <a:pt x="454" y="307"/>
                      </a:cubicBezTo>
                      <a:cubicBezTo>
                        <a:pt x="442" y="314"/>
                        <a:pt x="431" y="298"/>
                        <a:pt x="422" y="298"/>
                      </a:cubicBezTo>
                      <a:cubicBezTo>
                        <a:pt x="419" y="298"/>
                        <a:pt x="418" y="302"/>
                        <a:pt x="415" y="302"/>
                      </a:cubicBezTo>
                      <a:cubicBezTo>
                        <a:pt x="410" y="302"/>
                        <a:pt x="407" y="297"/>
                        <a:pt x="402" y="297"/>
                      </a:cubicBezTo>
                      <a:cubicBezTo>
                        <a:pt x="389" y="297"/>
                        <a:pt x="383" y="309"/>
                        <a:pt x="378" y="314"/>
                      </a:cubicBezTo>
                      <a:cubicBezTo>
                        <a:pt x="374" y="318"/>
                        <a:pt x="370" y="315"/>
                        <a:pt x="365" y="316"/>
                      </a:cubicBezTo>
                      <a:cubicBezTo>
                        <a:pt x="355" y="320"/>
                        <a:pt x="350" y="332"/>
                        <a:pt x="350" y="346"/>
                      </a:cubicBezTo>
                      <a:cubicBezTo>
                        <a:pt x="350" y="347"/>
                        <a:pt x="352" y="349"/>
                        <a:pt x="352" y="350"/>
                      </a:cubicBezTo>
                      <a:cubicBezTo>
                        <a:pt x="344" y="349"/>
                        <a:pt x="333" y="347"/>
                        <a:pt x="329" y="343"/>
                      </a:cubicBezTo>
                      <a:cubicBezTo>
                        <a:pt x="315" y="329"/>
                        <a:pt x="315" y="296"/>
                        <a:pt x="289" y="296"/>
                      </a:cubicBezTo>
                      <a:cubicBezTo>
                        <a:pt x="279" y="296"/>
                        <a:pt x="281" y="309"/>
                        <a:pt x="273" y="309"/>
                      </a:cubicBezTo>
                      <a:cubicBezTo>
                        <a:pt x="263" y="309"/>
                        <a:pt x="256" y="293"/>
                        <a:pt x="253" y="287"/>
                      </a:cubicBezTo>
                      <a:cubicBezTo>
                        <a:pt x="245" y="274"/>
                        <a:pt x="236" y="272"/>
                        <a:pt x="221" y="268"/>
                      </a:cubicBezTo>
                      <a:cubicBezTo>
                        <a:pt x="212" y="268"/>
                        <a:pt x="212" y="268"/>
                        <a:pt x="212" y="268"/>
                      </a:cubicBezTo>
                      <a:cubicBezTo>
                        <a:pt x="212" y="274"/>
                        <a:pt x="212" y="274"/>
                        <a:pt x="212" y="274"/>
                      </a:cubicBezTo>
                      <a:cubicBezTo>
                        <a:pt x="174" y="274"/>
                        <a:pt x="174" y="274"/>
                        <a:pt x="174" y="274"/>
                      </a:cubicBezTo>
                      <a:cubicBezTo>
                        <a:pt x="126" y="258"/>
                        <a:pt x="126" y="258"/>
                        <a:pt x="126" y="258"/>
                      </a:cubicBezTo>
                      <a:cubicBezTo>
                        <a:pt x="98" y="258"/>
                        <a:pt x="98" y="258"/>
                        <a:pt x="98" y="258"/>
                      </a:cubicBezTo>
                      <a:cubicBezTo>
                        <a:pt x="91" y="244"/>
                        <a:pt x="68" y="235"/>
                        <a:pt x="52" y="228"/>
                      </a:cubicBezTo>
                      <a:cubicBezTo>
                        <a:pt x="48" y="227"/>
                        <a:pt x="49" y="222"/>
                        <a:pt x="48" y="218"/>
                      </a:cubicBezTo>
                      <a:cubicBezTo>
                        <a:pt x="42" y="203"/>
                        <a:pt x="29" y="197"/>
                        <a:pt x="31" y="179"/>
                      </a:cubicBezTo>
                      <a:cubicBezTo>
                        <a:pt x="22" y="177"/>
                        <a:pt x="12" y="157"/>
                        <a:pt x="4" y="144"/>
                      </a:cubicBezTo>
                      <a:cubicBezTo>
                        <a:pt x="2" y="140"/>
                        <a:pt x="6" y="137"/>
                        <a:pt x="9" y="135"/>
                      </a:cubicBezTo>
                      <a:cubicBezTo>
                        <a:pt x="4" y="126"/>
                        <a:pt x="9" y="109"/>
                        <a:pt x="4" y="98"/>
                      </a:cubicBezTo>
                      <a:cubicBezTo>
                        <a:pt x="0" y="87"/>
                        <a:pt x="12" y="61"/>
                        <a:pt x="12" y="47"/>
                      </a:cubicBezTo>
                      <a:cubicBezTo>
                        <a:pt x="12" y="37"/>
                        <a:pt x="1" y="33"/>
                        <a:pt x="1" y="23"/>
                      </a:cubicBezTo>
                      <a:cubicBezTo>
                        <a:pt x="1" y="20"/>
                        <a:pt x="6" y="20"/>
                        <a:pt x="7" y="20"/>
                      </a:cubicBezTo>
                      <a:cubicBezTo>
                        <a:pt x="14" y="20"/>
                        <a:pt x="18" y="24"/>
                        <a:pt x="21" y="28"/>
                      </a:cubicBezTo>
                      <a:cubicBezTo>
                        <a:pt x="23" y="25"/>
                        <a:pt x="27" y="19"/>
                        <a:pt x="27" y="15"/>
                      </a:cubicBezTo>
                      <a:cubicBezTo>
                        <a:pt x="27" y="11"/>
                        <a:pt x="23" y="10"/>
                        <a:pt x="21" y="5"/>
                      </a:cubicBezTo>
                      <a:cubicBezTo>
                        <a:pt x="382" y="5"/>
                        <a:pt x="382" y="5"/>
                        <a:pt x="382" y="5"/>
                      </a:cubicBezTo>
                      <a:cubicBezTo>
                        <a:pt x="382" y="0"/>
                        <a:pt x="382" y="0"/>
                        <a:pt x="382" y="0"/>
                      </a:cubicBezTo>
                      <a:cubicBezTo>
                        <a:pt x="388" y="4"/>
                        <a:pt x="387" y="8"/>
                        <a:pt x="393" y="11"/>
                      </a:cubicBezTo>
                      <a:cubicBezTo>
                        <a:pt x="416" y="11"/>
                        <a:pt x="416" y="11"/>
                        <a:pt x="416" y="11"/>
                      </a:cubicBezTo>
                      <a:cubicBezTo>
                        <a:pt x="425" y="20"/>
                        <a:pt x="437" y="20"/>
                        <a:pt x="453" y="20"/>
                      </a:cubicBezTo>
                      <a:cubicBezTo>
                        <a:pt x="441" y="28"/>
                        <a:pt x="429" y="33"/>
                        <a:pt x="418" y="46"/>
                      </a:cubicBezTo>
                      <a:cubicBezTo>
                        <a:pt x="425" y="46"/>
                        <a:pt x="425" y="46"/>
                        <a:pt x="425" y="46"/>
                      </a:cubicBezTo>
                      <a:cubicBezTo>
                        <a:pt x="428" y="44"/>
                        <a:pt x="430" y="43"/>
                        <a:pt x="433" y="42"/>
                      </a:cubicBezTo>
                      <a:cubicBezTo>
                        <a:pt x="435" y="47"/>
                        <a:pt x="436" y="47"/>
                        <a:pt x="440" y="47"/>
                      </a:cubicBezTo>
                      <a:cubicBezTo>
                        <a:pt x="447" y="47"/>
                        <a:pt x="448" y="41"/>
                        <a:pt x="452" y="41"/>
                      </a:cubicBezTo>
                      <a:cubicBezTo>
                        <a:pt x="457" y="41"/>
                        <a:pt x="465" y="33"/>
                        <a:pt x="472" y="31"/>
                      </a:cubicBezTo>
                      <a:cubicBezTo>
                        <a:pt x="472" y="38"/>
                        <a:pt x="469" y="39"/>
                        <a:pt x="467" y="42"/>
                      </a:cubicBezTo>
                      <a:cubicBezTo>
                        <a:pt x="476" y="42"/>
                        <a:pt x="476" y="42"/>
                        <a:pt x="476" y="42"/>
                      </a:cubicBezTo>
                      <a:cubicBezTo>
                        <a:pt x="476" y="46"/>
                        <a:pt x="480" y="48"/>
                        <a:pt x="484" y="48"/>
                      </a:cubicBezTo>
                      <a:cubicBezTo>
                        <a:pt x="489" y="48"/>
                        <a:pt x="491" y="43"/>
                        <a:pt x="496" y="43"/>
                      </a:cubicBezTo>
                      <a:cubicBezTo>
                        <a:pt x="507" y="43"/>
                        <a:pt x="512" y="49"/>
                        <a:pt x="522" y="49"/>
                      </a:cubicBezTo>
                      <a:cubicBezTo>
                        <a:pt x="522" y="55"/>
                        <a:pt x="522" y="55"/>
                        <a:pt x="522" y="55"/>
                      </a:cubicBezTo>
                      <a:cubicBezTo>
                        <a:pt x="515" y="57"/>
                        <a:pt x="505" y="55"/>
                        <a:pt x="502" y="55"/>
                      </a:cubicBezTo>
                      <a:cubicBezTo>
                        <a:pt x="492" y="55"/>
                        <a:pt x="474" y="67"/>
                        <a:pt x="473" y="76"/>
                      </a:cubicBezTo>
                      <a:cubicBezTo>
                        <a:pt x="477" y="74"/>
                        <a:pt x="479" y="70"/>
                        <a:pt x="484" y="70"/>
                      </a:cubicBezTo>
                      <a:cubicBezTo>
                        <a:pt x="476" y="80"/>
                        <a:pt x="472" y="103"/>
                        <a:pt x="472" y="115"/>
                      </a:cubicBezTo>
                      <a:cubicBezTo>
                        <a:pt x="472" y="120"/>
                        <a:pt x="478" y="124"/>
                        <a:pt x="483" y="124"/>
                      </a:cubicBezTo>
                      <a:cubicBezTo>
                        <a:pt x="489" y="124"/>
                        <a:pt x="492" y="110"/>
                        <a:pt x="492" y="104"/>
                      </a:cubicBezTo>
                      <a:cubicBezTo>
                        <a:pt x="492" y="99"/>
                        <a:pt x="492" y="90"/>
                        <a:pt x="492" y="90"/>
                      </a:cubicBezTo>
                      <a:cubicBezTo>
                        <a:pt x="492" y="84"/>
                        <a:pt x="492" y="71"/>
                        <a:pt x="497" y="70"/>
                      </a:cubicBezTo>
                      <a:cubicBezTo>
                        <a:pt x="513" y="69"/>
                        <a:pt x="505" y="58"/>
                        <a:pt x="513" y="58"/>
                      </a:cubicBezTo>
                      <a:cubicBezTo>
                        <a:pt x="516" y="58"/>
                        <a:pt x="533" y="66"/>
                        <a:pt x="533" y="72"/>
                      </a:cubicBezTo>
                      <a:cubicBezTo>
                        <a:pt x="533" y="78"/>
                        <a:pt x="530" y="82"/>
                        <a:pt x="528" y="89"/>
                      </a:cubicBezTo>
                      <a:cubicBezTo>
                        <a:pt x="534" y="89"/>
                        <a:pt x="533" y="87"/>
                        <a:pt x="537" y="85"/>
                      </a:cubicBezTo>
                      <a:cubicBezTo>
                        <a:pt x="539" y="93"/>
                        <a:pt x="539" y="96"/>
                        <a:pt x="544" y="99"/>
                      </a:cubicBezTo>
                      <a:cubicBezTo>
                        <a:pt x="538" y="105"/>
                        <a:pt x="534" y="108"/>
                        <a:pt x="534" y="115"/>
                      </a:cubicBezTo>
                      <a:cubicBezTo>
                        <a:pt x="534" y="119"/>
                        <a:pt x="535" y="126"/>
                        <a:pt x="540" y="126"/>
                      </a:cubicBezTo>
                      <a:cubicBezTo>
                        <a:pt x="552" y="126"/>
                        <a:pt x="573" y="115"/>
                        <a:pt x="582" y="110"/>
                      </a:cubicBezTo>
                      <a:cubicBezTo>
                        <a:pt x="581" y="106"/>
                        <a:pt x="579" y="102"/>
                        <a:pt x="577" y="99"/>
                      </a:cubicBezTo>
                      <a:cubicBezTo>
                        <a:pt x="581" y="99"/>
                        <a:pt x="581" y="99"/>
                        <a:pt x="583" y="99"/>
                      </a:cubicBezTo>
                      <a:cubicBezTo>
                        <a:pt x="596" y="99"/>
                        <a:pt x="625" y="103"/>
                        <a:pt x="625" y="86"/>
                      </a:cubicBezTo>
                      <a:cubicBezTo>
                        <a:pt x="626" y="86"/>
                        <a:pt x="642" y="69"/>
                        <a:pt x="645" y="67"/>
                      </a:cubicBezTo>
                      <a:cubicBezTo>
                        <a:pt x="647" y="65"/>
                        <a:pt x="658" y="66"/>
                        <a:pt x="669" y="66"/>
                      </a:cubicBezTo>
                      <a:cubicBezTo>
                        <a:pt x="673" y="66"/>
                        <a:pt x="676" y="66"/>
                        <a:pt x="680" y="66"/>
                      </a:cubicBezTo>
                      <a:cubicBezTo>
                        <a:pt x="684" y="66"/>
                        <a:pt x="688" y="65"/>
                        <a:pt x="691" y="64"/>
                      </a:cubicBezTo>
                      <a:cubicBezTo>
                        <a:pt x="696" y="64"/>
                        <a:pt x="694" y="62"/>
                        <a:pt x="696" y="60"/>
                      </a:cubicBezTo>
                      <a:cubicBezTo>
                        <a:pt x="704" y="52"/>
                        <a:pt x="704" y="37"/>
                        <a:pt x="716" y="29"/>
                      </a:cubicBezTo>
                      <a:cubicBezTo>
                        <a:pt x="721" y="36"/>
                        <a:pt x="729" y="26"/>
                        <a:pt x="733" y="32"/>
                      </a:cubicBezTo>
                      <a:cubicBezTo>
                        <a:pt x="740" y="45"/>
                        <a:pt x="734" y="63"/>
                        <a:pt x="743" y="74"/>
                      </a:cubicBezTo>
                      <a:cubicBezTo>
                        <a:pt x="740" y="79"/>
                        <a:pt x="735" y="82"/>
                        <a:pt x="729" y="82"/>
                      </a:cubicBezTo>
                      <a:cubicBezTo>
                        <a:pt x="723" y="82"/>
                        <a:pt x="723" y="79"/>
                        <a:pt x="718" y="82"/>
                      </a:cubicBezTo>
                      <a:cubicBezTo>
                        <a:pt x="711" y="89"/>
                        <a:pt x="696" y="94"/>
                        <a:pt x="696" y="111"/>
                      </a:cubicBezTo>
                      <a:cubicBezTo>
                        <a:pt x="696" y="112"/>
                        <a:pt x="696" y="115"/>
                        <a:pt x="697" y="115"/>
                      </a:cubicBezTo>
                      <a:cubicBezTo>
                        <a:pt x="697" y="117"/>
                        <a:pt x="699" y="123"/>
                        <a:pt x="702" y="123"/>
                      </a:cubicBezTo>
                      <a:cubicBezTo>
                        <a:pt x="703" y="123"/>
                        <a:pt x="707" y="120"/>
                        <a:pt x="707" y="120"/>
                      </a:cubicBezTo>
                      <a:cubicBezTo>
                        <a:pt x="707" y="123"/>
                        <a:pt x="707" y="123"/>
                        <a:pt x="707" y="123"/>
                      </a:cubicBezTo>
                      <a:cubicBezTo>
                        <a:pt x="702" y="125"/>
                        <a:pt x="694" y="126"/>
                        <a:pt x="692" y="125"/>
                      </a:cubicBezTo>
                      <a:cubicBezTo>
                        <a:pt x="683" y="131"/>
                        <a:pt x="668" y="129"/>
                        <a:pt x="659" y="135"/>
                      </a:cubicBezTo>
                      <a:cubicBezTo>
                        <a:pt x="663" y="135"/>
                        <a:pt x="663" y="135"/>
                        <a:pt x="663" y="135"/>
                      </a:cubicBezTo>
                      <a:cubicBezTo>
                        <a:pt x="667" y="135"/>
                        <a:pt x="671" y="132"/>
                        <a:pt x="674" y="135"/>
                      </a:cubicBezTo>
                      <a:cubicBezTo>
                        <a:pt x="668" y="137"/>
                        <a:pt x="664" y="137"/>
                        <a:pt x="657" y="137"/>
                      </a:cubicBezTo>
                      <a:cubicBezTo>
                        <a:pt x="656" y="137"/>
                        <a:pt x="655" y="136"/>
                        <a:pt x="653" y="136"/>
                      </a:cubicBezTo>
                      <a:cubicBezTo>
                        <a:pt x="652" y="137"/>
                        <a:pt x="651" y="138"/>
                        <a:pt x="651" y="139"/>
                      </a:cubicBezTo>
                      <a:cubicBezTo>
                        <a:pt x="651" y="142"/>
                        <a:pt x="655" y="145"/>
                        <a:pt x="655" y="145"/>
                      </a:cubicBezTo>
                      <a:cubicBezTo>
                        <a:pt x="654" y="149"/>
                        <a:pt x="645" y="164"/>
                        <a:pt x="642" y="164"/>
                      </a:cubicBezTo>
                      <a:cubicBezTo>
                        <a:pt x="641" y="164"/>
                        <a:pt x="640" y="162"/>
                        <a:pt x="639" y="161"/>
                      </a:cubicBezTo>
                      <a:cubicBezTo>
                        <a:pt x="637" y="163"/>
                        <a:pt x="637" y="163"/>
                        <a:pt x="637" y="163"/>
                      </a:cubicBezTo>
                      <a:cubicBezTo>
                        <a:pt x="637" y="167"/>
                        <a:pt x="641" y="168"/>
                        <a:pt x="641" y="172"/>
                      </a:cubicBezTo>
                      <a:cubicBezTo>
                        <a:pt x="641" y="174"/>
                        <a:pt x="632" y="190"/>
                        <a:pt x="630" y="190"/>
                      </a:cubicBezTo>
                      <a:cubicBezTo>
                        <a:pt x="629" y="190"/>
                        <a:pt x="628" y="188"/>
                        <a:pt x="628" y="187"/>
                      </a:cubicBezTo>
                      <a:cubicBezTo>
                        <a:pt x="628" y="186"/>
                        <a:pt x="628" y="184"/>
                        <a:pt x="628" y="182"/>
                      </a:cubicBezTo>
                      <a:cubicBezTo>
                        <a:pt x="628" y="179"/>
                        <a:pt x="624" y="172"/>
                        <a:pt x="623" y="167"/>
                      </a:cubicBezTo>
                      <a:cubicBezTo>
                        <a:pt x="623" y="170"/>
                        <a:pt x="623" y="173"/>
                        <a:pt x="623" y="173"/>
                      </a:cubicBezTo>
                      <a:cubicBezTo>
                        <a:pt x="623" y="176"/>
                        <a:pt x="625" y="185"/>
                        <a:pt x="625" y="189"/>
                      </a:cubicBezTo>
                      <a:cubicBezTo>
                        <a:pt x="625" y="194"/>
                        <a:pt x="623" y="193"/>
                        <a:pt x="625" y="196"/>
                      </a:cubicBezTo>
                      <a:cubicBezTo>
                        <a:pt x="626" y="196"/>
                        <a:pt x="627" y="196"/>
                        <a:pt x="628" y="196"/>
                      </a:cubicBezTo>
                      <a:cubicBezTo>
                        <a:pt x="628" y="197"/>
                        <a:pt x="628" y="199"/>
                        <a:pt x="628" y="200"/>
                      </a:cubicBezTo>
                      <a:cubicBezTo>
                        <a:pt x="628" y="204"/>
                        <a:pt x="625" y="206"/>
                        <a:pt x="622" y="206"/>
                      </a:cubicBezTo>
                      <a:cubicBezTo>
                        <a:pt x="624" y="209"/>
                        <a:pt x="626" y="209"/>
                        <a:pt x="629" y="210"/>
                      </a:cubicBezTo>
                      <a:cubicBezTo>
                        <a:pt x="628" y="215"/>
                        <a:pt x="626" y="214"/>
                        <a:pt x="622" y="214"/>
                      </a:cubicBezTo>
                      <a:cubicBezTo>
                        <a:pt x="622" y="218"/>
                        <a:pt x="622" y="218"/>
                        <a:pt x="622" y="218"/>
                      </a:cubicBezTo>
                      <a:cubicBezTo>
                        <a:pt x="627" y="221"/>
                        <a:pt x="627" y="221"/>
                        <a:pt x="627" y="221"/>
                      </a:cubicBezTo>
                      <a:cubicBezTo>
                        <a:pt x="626" y="223"/>
                        <a:pt x="624" y="226"/>
                        <a:pt x="622" y="226"/>
                      </a:cubicBezTo>
                      <a:cubicBezTo>
                        <a:pt x="616" y="227"/>
                        <a:pt x="614" y="231"/>
                        <a:pt x="610" y="232"/>
                      </a:cubicBezTo>
                      <a:cubicBezTo>
                        <a:pt x="605" y="233"/>
                        <a:pt x="605" y="235"/>
                        <a:pt x="603" y="237"/>
                      </a:cubicBezTo>
                      <a:lnTo>
                        <a:pt x="604" y="23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7" name="Freeform 41">
                  <a:extLst>
                    <a:ext uri="{FF2B5EF4-FFF2-40B4-BE49-F238E27FC236}">
                      <a16:creationId xmlns:a16="http://schemas.microsoft.com/office/drawing/2014/main" id="{4D3B4B88-A57E-409F-B5C2-268E49964A13}"/>
                    </a:ext>
                  </a:extLst>
                </p:cNvPr>
                <p:cNvSpPr>
                  <a:spLocks/>
                </p:cNvSpPr>
                <p:nvPr/>
              </p:nvSpPr>
              <p:spPr bwMode="auto">
                <a:xfrm>
                  <a:off x="-270667" y="-7238015"/>
                  <a:ext cx="3567143" cy="1841513"/>
                </a:xfrm>
                <a:custGeom>
                  <a:avLst/>
                  <a:gdLst>
                    <a:gd name="T0" fmla="*/ 971 w 1095"/>
                    <a:gd name="T1" fmla="*/ 512 h 565"/>
                    <a:gd name="T2" fmla="*/ 971 w 1095"/>
                    <a:gd name="T3" fmla="*/ 539 h 565"/>
                    <a:gd name="T4" fmla="*/ 977 w 1095"/>
                    <a:gd name="T5" fmla="*/ 479 h 565"/>
                    <a:gd name="T6" fmla="*/ 966 w 1095"/>
                    <a:gd name="T7" fmla="*/ 446 h 565"/>
                    <a:gd name="T8" fmla="*/ 1004 w 1095"/>
                    <a:gd name="T9" fmla="*/ 427 h 565"/>
                    <a:gd name="T10" fmla="*/ 1084 w 1095"/>
                    <a:gd name="T11" fmla="*/ 364 h 565"/>
                    <a:gd name="T12" fmla="*/ 1074 w 1095"/>
                    <a:gd name="T13" fmla="*/ 354 h 565"/>
                    <a:gd name="T14" fmla="*/ 1014 w 1095"/>
                    <a:gd name="T15" fmla="*/ 317 h 565"/>
                    <a:gd name="T16" fmla="*/ 987 w 1095"/>
                    <a:gd name="T17" fmla="*/ 253 h 565"/>
                    <a:gd name="T18" fmla="*/ 928 w 1095"/>
                    <a:gd name="T19" fmla="*/ 273 h 565"/>
                    <a:gd name="T20" fmla="*/ 849 w 1095"/>
                    <a:gd name="T21" fmla="*/ 209 h 565"/>
                    <a:gd name="T22" fmla="*/ 812 w 1095"/>
                    <a:gd name="T23" fmla="*/ 253 h 565"/>
                    <a:gd name="T24" fmla="*/ 801 w 1095"/>
                    <a:gd name="T25" fmla="*/ 395 h 565"/>
                    <a:gd name="T26" fmla="*/ 743 w 1095"/>
                    <a:gd name="T27" fmla="*/ 342 h 565"/>
                    <a:gd name="T28" fmla="*/ 621 w 1095"/>
                    <a:gd name="T29" fmla="*/ 312 h 565"/>
                    <a:gd name="T30" fmla="*/ 608 w 1095"/>
                    <a:gd name="T31" fmla="*/ 221 h 565"/>
                    <a:gd name="T32" fmla="*/ 648 w 1095"/>
                    <a:gd name="T33" fmla="*/ 182 h 565"/>
                    <a:gd name="T34" fmla="*/ 691 w 1095"/>
                    <a:gd name="T35" fmla="*/ 149 h 565"/>
                    <a:gd name="T36" fmla="*/ 702 w 1095"/>
                    <a:gd name="T37" fmla="*/ 130 h 565"/>
                    <a:gd name="T38" fmla="*/ 739 w 1095"/>
                    <a:gd name="T39" fmla="*/ 123 h 565"/>
                    <a:gd name="T40" fmla="*/ 763 w 1095"/>
                    <a:gd name="T41" fmla="*/ 62 h 565"/>
                    <a:gd name="T42" fmla="*/ 718 w 1095"/>
                    <a:gd name="T43" fmla="*/ 69 h 565"/>
                    <a:gd name="T44" fmla="*/ 680 w 1095"/>
                    <a:gd name="T45" fmla="*/ 75 h 565"/>
                    <a:gd name="T46" fmla="*/ 640 w 1095"/>
                    <a:gd name="T47" fmla="*/ 56 h 565"/>
                    <a:gd name="T48" fmla="*/ 587 w 1095"/>
                    <a:gd name="T49" fmla="*/ 0 h 565"/>
                    <a:gd name="T50" fmla="*/ 567 w 1095"/>
                    <a:gd name="T51" fmla="*/ 38 h 565"/>
                    <a:gd name="T52" fmla="*/ 580 w 1095"/>
                    <a:gd name="T53" fmla="*/ 100 h 565"/>
                    <a:gd name="T54" fmla="*/ 503 w 1095"/>
                    <a:gd name="T55" fmla="*/ 94 h 565"/>
                    <a:gd name="T56" fmla="*/ 440 w 1095"/>
                    <a:gd name="T57" fmla="*/ 77 h 565"/>
                    <a:gd name="T58" fmla="*/ 396 w 1095"/>
                    <a:gd name="T59" fmla="*/ 90 h 565"/>
                    <a:gd name="T60" fmla="*/ 341 w 1095"/>
                    <a:gd name="T61" fmla="*/ 82 h 565"/>
                    <a:gd name="T62" fmla="*/ 206 w 1095"/>
                    <a:gd name="T63" fmla="*/ 43 h 565"/>
                    <a:gd name="T64" fmla="*/ 141 w 1095"/>
                    <a:gd name="T65" fmla="*/ 41 h 565"/>
                    <a:gd name="T66" fmla="*/ 62 w 1095"/>
                    <a:gd name="T67" fmla="*/ 71 h 565"/>
                    <a:gd name="T68" fmla="*/ 0 w 1095"/>
                    <a:gd name="T69" fmla="*/ 247 h 565"/>
                    <a:gd name="T70" fmla="*/ 69 w 1095"/>
                    <a:gd name="T71" fmla="*/ 258 h 565"/>
                    <a:gd name="T72" fmla="*/ 127 w 1095"/>
                    <a:gd name="T73" fmla="*/ 323 h 565"/>
                    <a:gd name="T74" fmla="*/ 139 w 1095"/>
                    <a:gd name="T75" fmla="*/ 374 h 565"/>
                    <a:gd name="T76" fmla="*/ 185 w 1095"/>
                    <a:gd name="T77" fmla="*/ 423 h 565"/>
                    <a:gd name="T78" fmla="*/ 229 w 1095"/>
                    <a:gd name="T79" fmla="*/ 450 h 565"/>
                    <a:gd name="T80" fmla="*/ 624 w 1095"/>
                    <a:gd name="T81" fmla="*/ 456 h 565"/>
                    <a:gd name="T82" fmla="*/ 691 w 1095"/>
                    <a:gd name="T83" fmla="*/ 463 h 565"/>
                    <a:gd name="T84" fmla="*/ 721 w 1095"/>
                    <a:gd name="T85" fmla="*/ 487 h 565"/>
                    <a:gd name="T86" fmla="*/ 776 w 1095"/>
                    <a:gd name="T87" fmla="*/ 523 h 565"/>
                    <a:gd name="T88" fmla="*/ 748 w 1095"/>
                    <a:gd name="T89" fmla="*/ 565 h 565"/>
                    <a:gd name="T90" fmla="*/ 790 w 1095"/>
                    <a:gd name="T91" fmla="*/ 555 h 565"/>
                    <a:gd name="T92" fmla="*/ 833 w 1095"/>
                    <a:gd name="T93" fmla="*/ 531 h 565"/>
                    <a:gd name="T94" fmla="*/ 899 w 1095"/>
                    <a:gd name="T95" fmla="*/ 509 h 565"/>
                    <a:gd name="T96" fmla="*/ 949 w 1095"/>
                    <a:gd name="T97" fmla="*/ 516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95" h="565">
                      <a:moveTo>
                        <a:pt x="949" y="515"/>
                      </a:moveTo>
                      <a:cubicBezTo>
                        <a:pt x="949" y="513"/>
                        <a:pt x="949" y="513"/>
                        <a:pt x="949" y="513"/>
                      </a:cubicBezTo>
                      <a:cubicBezTo>
                        <a:pt x="950" y="514"/>
                        <a:pt x="952" y="513"/>
                        <a:pt x="953" y="513"/>
                      </a:cubicBezTo>
                      <a:cubicBezTo>
                        <a:pt x="956" y="513"/>
                        <a:pt x="967" y="515"/>
                        <a:pt x="971" y="512"/>
                      </a:cubicBezTo>
                      <a:cubicBezTo>
                        <a:pt x="975" y="510"/>
                        <a:pt x="975" y="504"/>
                        <a:pt x="982" y="503"/>
                      </a:cubicBezTo>
                      <a:cubicBezTo>
                        <a:pt x="982" y="510"/>
                        <a:pt x="982" y="510"/>
                        <a:pt x="989" y="510"/>
                      </a:cubicBezTo>
                      <a:cubicBezTo>
                        <a:pt x="979" y="511"/>
                        <a:pt x="962" y="518"/>
                        <a:pt x="962" y="528"/>
                      </a:cubicBezTo>
                      <a:cubicBezTo>
                        <a:pt x="962" y="532"/>
                        <a:pt x="969" y="539"/>
                        <a:pt x="971" y="539"/>
                      </a:cubicBezTo>
                      <a:cubicBezTo>
                        <a:pt x="975" y="539"/>
                        <a:pt x="983" y="527"/>
                        <a:pt x="992" y="525"/>
                      </a:cubicBezTo>
                      <a:cubicBezTo>
                        <a:pt x="995" y="524"/>
                        <a:pt x="1025" y="512"/>
                        <a:pt x="1025" y="509"/>
                      </a:cubicBezTo>
                      <a:cubicBezTo>
                        <a:pt x="1025" y="504"/>
                        <a:pt x="1014" y="503"/>
                        <a:pt x="1011" y="503"/>
                      </a:cubicBezTo>
                      <a:cubicBezTo>
                        <a:pt x="998" y="503"/>
                        <a:pt x="977" y="491"/>
                        <a:pt x="977" y="479"/>
                      </a:cubicBezTo>
                      <a:cubicBezTo>
                        <a:pt x="977" y="477"/>
                        <a:pt x="981" y="473"/>
                        <a:pt x="982" y="469"/>
                      </a:cubicBezTo>
                      <a:cubicBezTo>
                        <a:pt x="979" y="469"/>
                        <a:pt x="974" y="467"/>
                        <a:pt x="970" y="467"/>
                      </a:cubicBezTo>
                      <a:cubicBezTo>
                        <a:pt x="973" y="464"/>
                        <a:pt x="989" y="461"/>
                        <a:pt x="989" y="452"/>
                      </a:cubicBezTo>
                      <a:cubicBezTo>
                        <a:pt x="989" y="444"/>
                        <a:pt x="975" y="446"/>
                        <a:pt x="966" y="446"/>
                      </a:cubicBezTo>
                      <a:cubicBezTo>
                        <a:pt x="946" y="446"/>
                        <a:pt x="937" y="459"/>
                        <a:pt x="924" y="461"/>
                      </a:cubicBezTo>
                      <a:cubicBezTo>
                        <a:pt x="929" y="449"/>
                        <a:pt x="939" y="453"/>
                        <a:pt x="949" y="443"/>
                      </a:cubicBezTo>
                      <a:cubicBezTo>
                        <a:pt x="955" y="437"/>
                        <a:pt x="951" y="433"/>
                        <a:pt x="960" y="430"/>
                      </a:cubicBezTo>
                      <a:cubicBezTo>
                        <a:pt x="977" y="424"/>
                        <a:pt x="987" y="427"/>
                        <a:pt x="1004" y="427"/>
                      </a:cubicBezTo>
                      <a:cubicBezTo>
                        <a:pt x="1027" y="427"/>
                        <a:pt x="1039" y="435"/>
                        <a:pt x="1053" y="418"/>
                      </a:cubicBezTo>
                      <a:cubicBezTo>
                        <a:pt x="1059" y="409"/>
                        <a:pt x="1095" y="407"/>
                        <a:pt x="1095" y="393"/>
                      </a:cubicBezTo>
                      <a:cubicBezTo>
                        <a:pt x="1095" y="382"/>
                        <a:pt x="1092" y="378"/>
                        <a:pt x="1088" y="371"/>
                      </a:cubicBezTo>
                      <a:cubicBezTo>
                        <a:pt x="1084" y="371"/>
                        <a:pt x="1089" y="367"/>
                        <a:pt x="1084" y="364"/>
                      </a:cubicBezTo>
                      <a:cubicBezTo>
                        <a:pt x="1084" y="359"/>
                        <a:pt x="1084" y="359"/>
                        <a:pt x="1084" y="359"/>
                      </a:cubicBezTo>
                      <a:cubicBezTo>
                        <a:pt x="1074" y="365"/>
                        <a:pt x="1052" y="372"/>
                        <a:pt x="1041" y="372"/>
                      </a:cubicBezTo>
                      <a:cubicBezTo>
                        <a:pt x="1040" y="372"/>
                        <a:pt x="1037" y="371"/>
                        <a:pt x="1037" y="371"/>
                      </a:cubicBezTo>
                      <a:cubicBezTo>
                        <a:pt x="1046" y="366"/>
                        <a:pt x="1071" y="362"/>
                        <a:pt x="1074" y="354"/>
                      </a:cubicBezTo>
                      <a:cubicBezTo>
                        <a:pt x="1074" y="351"/>
                        <a:pt x="1070" y="351"/>
                        <a:pt x="1070" y="348"/>
                      </a:cubicBezTo>
                      <a:cubicBezTo>
                        <a:pt x="1059" y="350"/>
                        <a:pt x="1036" y="345"/>
                        <a:pt x="1036" y="330"/>
                      </a:cubicBezTo>
                      <a:cubicBezTo>
                        <a:pt x="1036" y="328"/>
                        <a:pt x="1036" y="328"/>
                        <a:pt x="1036" y="328"/>
                      </a:cubicBezTo>
                      <a:cubicBezTo>
                        <a:pt x="1026" y="328"/>
                        <a:pt x="1020" y="322"/>
                        <a:pt x="1014" y="317"/>
                      </a:cubicBezTo>
                      <a:cubicBezTo>
                        <a:pt x="1016" y="316"/>
                        <a:pt x="1021" y="315"/>
                        <a:pt x="1021" y="309"/>
                      </a:cubicBezTo>
                      <a:cubicBezTo>
                        <a:pt x="1021" y="305"/>
                        <a:pt x="1017" y="301"/>
                        <a:pt x="1018" y="297"/>
                      </a:cubicBezTo>
                      <a:cubicBezTo>
                        <a:pt x="1014" y="295"/>
                        <a:pt x="999" y="286"/>
                        <a:pt x="1003" y="278"/>
                      </a:cubicBezTo>
                      <a:cubicBezTo>
                        <a:pt x="1008" y="267"/>
                        <a:pt x="988" y="265"/>
                        <a:pt x="987" y="253"/>
                      </a:cubicBezTo>
                      <a:cubicBezTo>
                        <a:pt x="986" y="253"/>
                        <a:pt x="981" y="249"/>
                        <a:pt x="979" y="247"/>
                      </a:cubicBezTo>
                      <a:cubicBezTo>
                        <a:pt x="976" y="249"/>
                        <a:pt x="969" y="253"/>
                        <a:pt x="969" y="260"/>
                      </a:cubicBezTo>
                      <a:cubicBezTo>
                        <a:pt x="969" y="266"/>
                        <a:pt x="955" y="283"/>
                        <a:pt x="943" y="283"/>
                      </a:cubicBezTo>
                      <a:cubicBezTo>
                        <a:pt x="935" y="283"/>
                        <a:pt x="934" y="273"/>
                        <a:pt x="928" y="273"/>
                      </a:cubicBezTo>
                      <a:cubicBezTo>
                        <a:pt x="921" y="273"/>
                        <a:pt x="918" y="251"/>
                        <a:pt x="916" y="242"/>
                      </a:cubicBezTo>
                      <a:cubicBezTo>
                        <a:pt x="914" y="229"/>
                        <a:pt x="890" y="238"/>
                        <a:pt x="890" y="221"/>
                      </a:cubicBezTo>
                      <a:cubicBezTo>
                        <a:pt x="877" y="219"/>
                        <a:pt x="875" y="204"/>
                        <a:pt x="862" y="204"/>
                      </a:cubicBezTo>
                      <a:cubicBezTo>
                        <a:pt x="856" y="204"/>
                        <a:pt x="856" y="209"/>
                        <a:pt x="849" y="209"/>
                      </a:cubicBezTo>
                      <a:cubicBezTo>
                        <a:pt x="836" y="209"/>
                        <a:pt x="828" y="201"/>
                        <a:pt x="816" y="201"/>
                      </a:cubicBezTo>
                      <a:cubicBezTo>
                        <a:pt x="809" y="201"/>
                        <a:pt x="802" y="204"/>
                        <a:pt x="802" y="212"/>
                      </a:cubicBezTo>
                      <a:cubicBezTo>
                        <a:pt x="802" y="217"/>
                        <a:pt x="818" y="223"/>
                        <a:pt x="803" y="233"/>
                      </a:cubicBezTo>
                      <a:cubicBezTo>
                        <a:pt x="798" y="236"/>
                        <a:pt x="812" y="246"/>
                        <a:pt x="812" y="253"/>
                      </a:cubicBezTo>
                      <a:cubicBezTo>
                        <a:pt x="814" y="266"/>
                        <a:pt x="801" y="270"/>
                        <a:pt x="795" y="272"/>
                      </a:cubicBezTo>
                      <a:cubicBezTo>
                        <a:pt x="806" y="289"/>
                        <a:pt x="822" y="295"/>
                        <a:pt x="822" y="325"/>
                      </a:cubicBezTo>
                      <a:cubicBezTo>
                        <a:pt x="822" y="333"/>
                        <a:pt x="794" y="353"/>
                        <a:pt x="785" y="355"/>
                      </a:cubicBezTo>
                      <a:cubicBezTo>
                        <a:pt x="801" y="363"/>
                        <a:pt x="795" y="388"/>
                        <a:pt x="801" y="395"/>
                      </a:cubicBezTo>
                      <a:cubicBezTo>
                        <a:pt x="799" y="398"/>
                        <a:pt x="794" y="401"/>
                        <a:pt x="793" y="406"/>
                      </a:cubicBezTo>
                      <a:cubicBezTo>
                        <a:pt x="788" y="406"/>
                        <a:pt x="784" y="415"/>
                        <a:pt x="780" y="412"/>
                      </a:cubicBezTo>
                      <a:cubicBezTo>
                        <a:pt x="768" y="403"/>
                        <a:pt x="752" y="389"/>
                        <a:pt x="752" y="376"/>
                      </a:cubicBezTo>
                      <a:cubicBezTo>
                        <a:pt x="752" y="361"/>
                        <a:pt x="755" y="350"/>
                        <a:pt x="743" y="342"/>
                      </a:cubicBezTo>
                      <a:cubicBezTo>
                        <a:pt x="713" y="342"/>
                        <a:pt x="713" y="342"/>
                        <a:pt x="713" y="342"/>
                      </a:cubicBezTo>
                      <a:cubicBezTo>
                        <a:pt x="697" y="330"/>
                        <a:pt x="678" y="322"/>
                        <a:pt x="658" y="315"/>
                      </a:cubicBezTo>
                      <a:cubicBezTo>
                        <a:pt x="654" y="313"/>
                        <a:pt x="644" y="306"/>
                        <a:pt x="637" y="306"/>
                      </a:cubicBezTo>
                      <a:cubicBezTo>
                        <a:pt x="631" y="306"/>
                        <a:pt x="627" y="312"/>
                        <a:pt x="621" y="312"/>
                      </a:cubicBezTo>
                      <a:cubicBezTo>
                        <a:pt x="621" y="302"/>
                        <a:pt x="613" y="276"/>
                        <a:pt x="604" y="276"/>
                      </a:cubicBezTo>
                      <a:cubicBezTo>
                        <a:pt x="599" y="276"/>
                        <a:pt x="597" y="280"/>
                        <a:pt x="592" y="281"/>
                      </a:cubicBezTo>
                      <a:cubicBezTo>
                        <a:pt x="594" y="275"/>
                        <a:pt x="592" y="274"/>
                        <a:pt x="592" y="260"/>
                      </a:cubicBezTo>
                      <a:cubicBezTo>
                        <a:pt x="592" y="242"/>
                        <a:pt x="598" y="232"/>
                        <a:pt x="608" y="221"/>
                      </a:cubicBezTo>
                      <a:cubicBezTo>
                        <a:pt x="612" y="218"/>
                        <a:pt x="619" y="200"/>
                        <a:pt x="623" y="199"/>
                      </a:cubicBezTo>
                      <a:cubicBezTo>
                        <a:pt x="631" y="196"/>
                        <a:pt x="644" y="200"/>
                        <a:pt x="644" y="190"/>
                      </a:cubicBezTo>
                      <a:cubicBezTo>
                        <a:pt x="644" y="183"/>
                        <a:pt x="627" y="182"/>
                        <a:pt x="621" y="179"/>
                      </a:cubicBezTo>
                      <a:cubicBezTo>
                        <a:pt x="625" y="180"/>
                        <a:pt x="611" y="171"/>
                        <a:pt x="648" y="182"/>
                      </a:cubicBezTo>
                      <a:cubicBezTo>
                        <a:pt x="657" y="185"/>
                        <a:pt x="651" y="172"/>
                        <a:pt x="657" y="172"/>
                      </a:cubicBezTo>
                      <a:cubicBezTo>
                        <a:pt x="658" y="172"/>
                        <a:pt x="661" y="172"/>
                        <a:pt x="667" y="172"/>
                      </a:cubicBezTo>
                      <a:cubicBezTo>
                        <a:pt x="678" y="172"/>
                        <a:pt x="683" y="161"/>
                        <a:pt x="691" y="156"/>
                      </a:cubicBezTo>
                      <a:cubicBezTo>
                        <a:pt x="691" y="149"/>
                        <a:pt x="691" y="149"/>
                        <a:pt x="691" y="149"/>
                      </a:cubicBezTo>
                      <a:cubicBezTo>
                        <a:pt x="675" y="145"/>
                        <a:pt x="660" y="148"/>
                        <a:pt x="653" y="134"/>
                      </a:cubicBezTo>
                      <a:cubicBezTo>
                        <a:pt x="653" y="134"/>
                        <a:pt x="658" y="134"/>
                        <a:pt x="661" y="134"/>
                      </a:cubicBezTo>
                      <a:cubicBezTo>
                        <a:pt x="667" y="138"/>
                        <a:pt x="673" y="144"/>
                        <a:pt x="682" y="144"/>
                      </a:cubicBezTo>
                      <a:cubicBezTo>
                        <a:pt x="689" y="144"/>
                        <a:pt x="702" y="135"/>
                        <a:pt x="702" y="130"/>
                      </a:cubicBezTo>
                      <a:cubicBezTo>
                        <a:pt x="702" y="128"/>
                        <a:pt x="695" y="120"/>
                        <a:pt x="699" y="120"/>
                      </a:cubicBezTo>
                      <a:cubicBezTo>
                        <a:pt x="709" y="120"/>
                        <a:pt x="712" y="129"/>
                        <a:pt x="719" y="129"/>
                      </a:cubicBezTo>
                      <a:cubicBezTo>
                        <a:pt x="723" y="129"/>
                        <a:pt x="725" y="125"/>
                        <a:pt x="734" y="125"/>
                      </a:cubicBezTo>
                      <a:cubicBezTo>
                        <a:pt x="731" y="122"/>
                        <a:pt x="733" y="114"/>
                        <a:pt x="739" y="123"/>
                      </a:cubicBezTo>
                      <a:cubicBezTo>
                        <a:pt x="742" y="127"/>
                        <a:pt x="765" y="108"/>
                        <a:pt x="765" y="102"/>
                      </a:cubicBezTo>
                      <a:cubicBezTo>
                        <a:pt x="765" y="98"/>
                        <a:pt x="755" y="93"/>
                        <a:pt x="755" y="90"/>
                      </a:cubicBezTo>
                      <a:cubicBezTo>
                        <a:pt x="755" y="87"/>
                        <a:pt x="749" y="80"/>
                        <a:pt x="763" y="73"/>
                      </a:cubicBezTo>
                      <a:cubicBezTo>
                        <a:pt x="765" y="69"/>
                        <a:pt x="763" y="70"/>
                        <a:pt x="763" y="62"/>
                      </a:cubicBezTo>
                      <a:cubicBezTo>
                        <a:pt x="748" y="62"/>
                        <a:pt x="752" y="51"/>
                        <a:pt x="734" y="51"/>
                      </a:cubicBezTo>
                      <a:cubicBezTo>
                        <a:pt x="729" y="50"/>
                        <a:pt x="726" y="47"/>
                        <a:pt x="722" y="47"/>
                      </a:cubicBezTo>
                      <a:cubicBezTo>
                        <a:pt x="717" y="47"/>
                        <a:pt x="711" y="51"/>
                        <a:pt x="711" y="57"/>
                      </a:cubicBezTo>
                      <a:cubicBezTo>
                        <a:pt x="711" y="62"/>
                        <a:pt x="718" y="65"/>
                        <a:pt x="718" y="69"/>
                      </a:cubicBezTo>
                      <a:cubicBezTo>
                        <a:pt x="718" y="73"/>
                        <a:pt x="707" y="73"/>
                        <a:pt x="705" y="78"/>
                      </a:cubicBezTo>
                      <a:cubicBezTo>
                        <a:pt x="701" y="85"/>
                        <a:pt x="703" y="91"/>
                        <a:pt x="696" y="100"/>
                      </a:cubicBezTo>
                      <a:cubicBezTo>
                        <a:pt x="686" y="113"/>
                        <a:pt x="673" y="92"/>
                        <a:pt x="673" y="87"/>
                      </a:cubicBezTo>
                      <a:cubicBezTo>
                        <a:pt x="673" y="81"/>
                        <a:pt x="680" y="82"/>
                        <a:pt x="680" y="75"/>
                      </a:cubicBezTo>
                      <a:cubicBezTo>
                        <a:pt x="680" y="72"/>
                        <a:pt x="667" y="60"/>
                        <a:pt x="664" y="60"/>
                      </a:cubicBezTo>
                      <a:cubicBezTo>
                        <a:pt x="650" y="60"/>
                        <a:pt x="660" y="79"/>
                        <a:pt x="646" y="79"/>
                      </a:cubicBezTo>
                      <a:cubicBezTo>
                        <a:pt x="646" y="71"/>
                        <a:pt x="645" y="66"/>
                        <a:pt x="635" y="61"/>
                      </a:cubicBezTo>
                      <a:cubicBezTo>
                        <a:pt x="637" y="59"/>
                        <a:pt x="637" y="58"/>
                        <a:pt x="640" y="56"/>
                      </a:cubicBezTo>
                      <a:cubicBezTo>
                        <a:pt x="632" y="52"/>
                        <a:pt x="622" y="56"/>
                        <a:pt x="617" y="49"/>
                      </a:cubicBezTo>
                      <a:cubicBezTo>
                        <a:pt x="620" y="47"/>
                        <a:pt x="628" y="44"/>
                        <a:pt x="628" y="38"/>
                      </a:cubicBezTo>
                      <a:cubicBezTo>
                        <a:pt x="628" y="30"/>
                        <a:pt x="615" y="30"/>
                        <a:pt x="615" y="24"/>
                      </a:cubicBezTo>
                      <a:cubicBezTo>
                        <a:pt x="614" y="10"/>
                        <a:pt x="604" y="1"/>
                        <a:pt x="587" y="0"/>
                      </a:cubicBezTo>
                      <a:cubicBezTo>
                        <a:pt x="578" y="0"/>
                        <a:pt x="582" y="6"/>
                        <a:pt x="582" y="10"/>
                      </a:cubicBezTo>
                      <a:cubicBezTo>
                        <a:pt x="577" y="11"/>
                        <a:pt x="570" y="10"/>
                        <a:pt x="570" y="17"/>
                      </a:cubicBezTo>
                      <a:cubicBezTo>
                        <a:pt x="570" y="21"/>
                        <a:pt x="573" y="24"/>
                        <a:pt x="573" y="28"/>
                      </a:cubicBezTo>
                      <a:cubicBezTo>
                        <a:pt x="573" y="33"/>
                        <a:pt x="567" y="32"/>
                        <a:pt x="567" y="38"/>
                      </a:cubicBezTo>
                      <a:cubicBezTo>
                        <a:pt x="567" y="53"/>
                        <a:pt x="598" y="44"/>
                        <a:pt x="598" y="60"/>
                      </a:cubicBezTo>
                      <a:cubicBezTo>
                        <a:pt x="598" y="62"/>
                        <a:pt x="595" y="73"/>
                        <a:pt x="595" y="73"/>
                      </a:cubicBezTo>
                      <a:cubicBezTo>
                        <a:pt x="598" y="71"/>
                        <a:pt x="600" y="71"/>
                        <a:pt x="604" y="69"/>
                      </a:cubicBezTo>
                      <a:cubicBezTo>
                        <a:pt x="610" y="87"/>
                        <a:pt x="580" y="78"/>
                        <a:pt x="580" y="100"/>
                      </a:cubicBezTo>
                      <a:cubicBezTo>
                        <a:pt x="565" y="104"/>
                        <a:pt x="577" y="89"/>
                        <a:pt x="573" y="85"/>
                      </a:cubicBezTo>
                      <a:cubicBezTo>
                        <a:pt x="572" y="82"/>
                        <a:pt x="560" y="79"/>
                        <a:pt x="553" y="79"/>
                      </a:cubicBezTo>
                      <a:cubicBezTo>
                        <a:pt x="545" y="79"/>
                        <a:pt x="542" y="84"/>
                        <a:pt x="542" y="94"/>
                      </a:cubicBezTo>
                      <a:cubicBezTo>
                        <a:pt x="534" y="93"/>
                        <a:pt x="529" y="94"/>
                        <a:pt x="503" y="94"/>
                      </a:cubicBezTo>
                      <a:cubicBezTo>
                        <a:pt x="479" y="94"/>
                        <a:pt x="451" y="85"/>
                        <a:pt x="445" y="66"/>
                      </a:cubicBezTo>
                      <a:cubicBezTo>
                        <a:pt x="437" y="69"/>
                        <a:pt x="409" y="69"/>
                        <a:pt x="409" y="79"/>
                      </a:cubicBezTo>
                      <a:cubicBezTo>
                        <a:pt x="409" y="82"/>
                        <a:pt x="412" y="84"/>
                        <a:pt x="415" y="84"/>
                      </a:cubicBezTo>
                      <a:cubicBezTo>
                        <a:pt x="422" y="84"/>
                        <a:pt x="434" y="80"/>
                        <a:pt x="440" y="77"/>
                      </a:cubicBezTo>
                      <a:cubicBezTo>
                        <a:pt x="442" y="92"/>
                        <a:pt x="419" y="80"/>
                        <a:pt x="419" y="95"/>
                      </a:cubicBezTo>
                      <a:cubicBezTo>
                        <a:pt x="419" y="98"/>
                        <a:pt x="424" y="108"/>
                        <a:pt x="421" y="108"/>
                      </a:cubicBezTo>
                      <a:cubicBezTo>
                        <a:pt x="412" y="108"/>
                        <a:pt x="410" y="97"/>
                        <a:pt x="403" y="94"/>
                      </a:cubicBezTo>
                      <a:cubicBezTo>
                        <a:pt x="396" y="90"/>
                        <a:pt x="396" y="90"/>
                        <a:pt x="396" y="90"/>
                      </a:cubicBezTo>
                      <a:cubicBezTo>
                        <a:pt x="385" y="90"/>
                        <a:pt x="378" y="90"/>
                        <a:pt x="367" y="90"/>
                      </a:cubicBezTo>
                      <a:cubicBezTo>
                        <a:pt x="358" y="90"/>
                        <a:pt x="352" y="94"/>
                        <a:pt x="342" y="94"/>
                      </a:cubicBezTo>
                      <a:cubicBezTo>
                        <a:pt x="324" y="95"/>
                        <a:pt x="324" y="89"/>
                        <a:pt x="324" y="87"/>
                      </a:cubicBezTo>
                      <a:cubicBezTo>
                        <a:pt x="324" y="83"/>
                        <a:pt x="338" y="85"/>
                        <a:pt x="341" y="82"/>
                      </a:cubicBezTo>
                      <a:cubicBezTo>
                        <a:pt x="328" y="65"/>
                        <a:pt x="331" y="68"/>
                        <a:pt x="305" y="70"/>
                      </a:cubicBezTo>
                      <a:cubicBezTo>
                        <a:pt x="277" y="72"/>
                        <a:pt x="264" y="49"/>
                        <a:pt x="236" y="49"/>
                      </a:cubicBezTo>
                      <a:cubicBezTo>
                        <a:pt x="228" y="49"/>
                        <a:pt x="224" y="55"/>
                        <a:pt x="217" y="55"/>
                      </a:cubicBezTo>
                      <a:cubicBezTo>
                        <a:pt x="212" y="55"/>
                        <a:pt x="207" y="47"/>
                        <a:pt x="206" y="43"/>
                      </a:cubicBezTo>
                      <a:cubicBezTo>
                        <a:pt x="197" y="45"/>
                        <a:pt x="197" y="55"/>
                        <a:pt x="188" y="55"/>
                      </a:cubicBezTo>
                      <a:cubicBezTo>
                        <a:pt x="180" y="55"/>
                        <a:pt x="168" y="34"/>
                        <a:pt x="165" y="34"/>
                      </a:cubicBezTo>
                      <a:cubicBezTo>
                        <a:pt x="156" y="34"/>
                        <a:pt x="159" y="47"/>
                        <a:pt x="150" y="47"/>
                      </a:cubicBezTo>
                      <a:cubicBezTo>
                        <a:pt x="146" y="47"/>
                        <a:pt x="143" y="45"/>
                        <a:pt x="141" y="41"/>
                      </a:cubicBezTo>
                      <a:cubicBezTo>
                        <a:pt x="127" y="44"/>
                        <a:pt x="123" y="45"/>
                        <a:pt x="110" y="50"/>
                      </a:cubicBezTo>
                      <a:cubicBezTo>
                        <a:pt x="105" y="51"/>
                        <a:pt x="93" y="60"/>
                        <a:pt x="89" y="56"/>
                      </a:cubicBezTo>
                      <a:cubicBezTo>
                        <a:pt x="77" y="45"/>
                        <a:pt x="79" y="59"/>
                        <a:pt x="75" y="59"/>
                      </a:cubicBezTo>
                      <a:cubicBezTo>
                        <a:pt x="46" y="60"/>
                        <a:pt x="66" y="71"/>
                        <a:pt x="62" y="71"/>
                      </a:cubicBezTo>
                      <a:cubicBezTo>
                        <a:pt x="51" y="71"/>
                        <a:pt x="31" y="69"/>
                        <a:pt x="12" y="57"/>
                      </a:cubicBezTo>
                      <a:cubicBezTo>
                        <a:pt x="11" y="57"/>
                        <a:pt x="6" y="53"/>
                        <a:pt x="6" y="52"/>
                      </a:cubicBezTo>
                      <a:cubicBezTo>
                        <a:pt x="2" y="53"/>
                        <a:pt x="5" y="52"/>
                        <a:pt x="0" y="52"/>
                      </a:cubicBezTo>
                      <a:cubicBezTo>
                        <a:pt x="0" y="247"/>
                        <a:pt x="0" y="247"/>
                        <a:pt x="0" y="247"/>
                      </a:cubicBezTo>
                      <a:cubicBezTo>
                        <a:pt x="6" y="253"/>
                        <a:pt x="20" y="245"/>
                        <a:pt x="25" y="254"/>
                      </a:cubicBezTo>
                      <a:cubicBezTo>
                        <a:pt x="29" y="260"/>
                        <a:pt x="39" y="272"/>
                        <a:pt x="48" y="272"/>
                      </a:cubicBezTo>
                      <a:cubicBezTo>
                        <a:pt x="54" y="272"/>
                        <a:pt x="54" y="262"/>
                        <a:pt x="60" y="260"/>
                      </a:cubicBezTo>
                      <a:cubicBezTo>
                        <a:pt x="63" y="260"/>
                        <a:pt x="66" y="260"/>
                        <a:pt x="69" y="258"/>
                      </a:cubicBezTo>
                      <a:cubicBezTo>
                        <a:pt x="82" y="272"/>
                        <a:pt x="89" y="277"/>
                        <a:pt x="101" y="294"/>
                      </a:cubicBezTo>
                      <a:cubicBezTo>
                        <a:pt x="102" y="296"/>
                        <a:pt x="105" y="297"/>
                        <a:pt x="107" y="301"/>
                      </a:cubicBezTo>
                      <a:cubicBezTo>
                        <a:pt x="109" y="307"/>
                        <a:pt x="111" y="313"/>
                        <a:pt x="116" y="318"/>
                      </a:cubicBezTo>
                      <a:cubicBezTo>
                        <a:pt x="118" y="321"/>
                        <a:pt x="124" y="320"/>
                        <a:pt x="127" y="323"/>
                      </a:cubicBezTo>
                      <a:cubicBezTo>
                        <a:pt x="131" y="327"/>
                        <a:pt x="138" y="330"/>
                        <a:pt x="138" y="339"/>
                      </a:cubicBezTo>
                      <a:cubicBezTo>
                        <a:pt x="138" y="344"/>
                        <a:pt x="132" y="345"/>
                        <a:pt x="132" y="348"/>
                      </a:cubicBezTo>
                      <a:cubicBezTo>
                        <a:pt x="132" y="350"/>
                        <a:pt x="135" y="352"/>
                        <a:pt x="135" y="354"/>
                      </a:cubicBezTo>
                      <a:cubicBezTo>
                        <a:pt x="135" y="360"/>
                        <a:pt x="133" y="372"/>
                        <a:pt x="139" y="374"/>
                      </a:cubicBezTo>
                      <a:cubicBezTo>
                        <a:pt x="143" y="375"/>
                        <a:pt x="146" y="375"/>
                        <a:pt x="149" y="378"/>
                      </a:cubicBezTo>
                      <a:cubicBezTo>
                        <a:pt x="153" y="382"/>
                        <a:pt x="148" y="388"/>
                        <a:pt x="154" y="391"/>
                      </a:cubicBezTo>
                      <a:cubicBezTo>
                        <a:pt x="154" y="391"/>
                        <a:pt x="165" y="399"/>
                        <a:pt x="166" y="400"/>
                      </a:cubicBezTo>
                      <a:cubicBezTo>
                        <a:pt x="169" y="410"/>
                        <a:pt x="170" y="423"/>
                        <a:pt x="185" y="423"/>
                      </a:cubicBezTo>
                      <a:cubicBezTo>
                        <a:pt x="187" y="432"/>
                        <a:pt x="203" y="426"/>
                        <a:pt x="207" y="437"/>
                      </a:cubicBezTo>
                      <a:cubicBezTo>
                        <a:pt x="208" y="442"/>
                        <a:pt x="220" y="443"/>
                        <a:pt x="224" y="447"/>
                      </a:cubicBezTo>
                      <a:cubicBezTo>
                        <a:pt x="225" y="448"/>
                        <a:pt x="227" y="449"/>
                        <a:pt x="229" y="450"/>
                      </a:cubicBezTo>
                      <a:cubicBezTo>
                        <a:pt x="229" y="450"/>
                        <a:pt x="229" y="450"/>
                        <a:pt x="229" y="450"/>
                      </a:cubicBezTo>
                      <a:cubicBezTo>
                        <a:pt x="590" y="450"/>
                        <a:pt x="590" y="450"/>
                        <a:pt x="590" y="450"/>
                      </a:cubicBezTo>
                      <a:cubicBezTo>
                        <a:pt x="590" y="445"/>
                        <a:pt x="590" y="445"/>
                        <a:pt x="590" y="445"/>
                      </a:cubicBezTo>
                      <a:cubicBezTo>
                        <a:pt x="596" y="449"/>
                        <a:pt x="595" y="453"/>
                        <a:pt x="601" y="456"/>
                      </a:cubicBezTo>
                      <a:cubicBezTo>
                        <a:pt x="624" y="456"/>
                        <a:pt x="624" y="456"/>
                        <a:pt x="624" y="456"/>
                      </a:cubicBezTo>
                      <a:cubicBezTo>
                        <a:pt x="633" y="465"/>
                        <a:pt x="645" y="465"/>
                        <a:pt x="661" y="465"/>
                      </a:cubicBezTo>
                      <a:cubicBezTo>
                        <a:pt x="667" y="463"/>
                        <a:pt x="668" y="465"/>
                        <a:pt x="673" y="463"/>
                      </a:cubicBezTo>
                      <a:cubicBezTo>
                        <a:pt x="678" y="460"/>
                        <a:pt x="676" y="453"/>
                        <a:pt x="680" y="453"/>
                      </a:cubicBezTo>
                      <a:cubicBezTo>
                        <a:pt x="686" y="453"/>
                        <a:pt x="689" y="461"/>
                        <a:pt x="691" y="463"/>
                      </a:cubicBezTo>
                      <a:cubicBezTo>
                        <a:pt x="692" y="461"/>
                        <a:pt x="692" y="458"/>
                        <a:pt x="692" y="457"/>
                      </a:cubicBezTo>
                      <a:cubicBezTo>
                        <a:pt x="693" y="457"/>
                        <a:pt x="694" y="457"/>
                        <a:pt x="695" y="457"/>
                      </a:cubicBezTo>
                      <a:cubicBezTo>
                        <a:pt x="698" y="457"/>
                        <a:pt x="717" y="472"/>
                        <a:pt x="718" y="474"/>
                      </a:cubicBezTo>
                      <a:cubicBezTo>
                        <a:pt x="720" y="479"/>
                        <a:pt x="718" y="484"/>
                        <a:pt x="721" y="487"/>
                      </a:cubicBezTo>
                      <a:cubicBezTo>
                        <a:pt x="732" y="498"/>
                        <a:pt x="746" y="496"/>
                        <a:pt x="757" y="503"/>
                      </a:cubicBezTo>
                      <a:cubicBezTo>
                        <a:pt x="769" y="503"/>
                        <a:pt x="769" y="503"/>
                        <a:pt x="769" y="503"/>
                      </a:cubicBezTo>
                      <a:cubicBezTo>
                        <a:pt x="774" y="506"/>
                        <a:pt x="781" y="511"/>
                        <a:pt x="781" y="518"/>
                      </a:cubicBezTo>
                      <a:cubicBezTo>
                        <a:pt x="781" y="521"/>
                        <a:pt x="779" y="523"/>
                        <a:pt x="776" y="523"/>
                      </a:cubicBezTo>
                      <a:cubicBezTo>
                        <a:pt x="771" y="523"/>
                        <a:pt x="766" y="517"/>
                        <a:pt x="764" y="515"/>
                      </a:cubicBezTo>
                      <a:cubicBezTo>
                        <a:pt x="762" y="523"/>
                        <a:pt x="758" y="544"/>
                        <a:pt x="752" y="544"/>
                      </a:cubicBezTo>
                      <a:cubicBezTo>
                        <a:pt x="746" y="550"/>
                        <a:pt x="742" y="553"/>
                        <a:pt x="742" y="560"/>
                      </a:cubicBezTo>
                      <a:cubicBezTo>
                        <a:pt x="743" y="562"/>
                        <a:pt x="746" y="565"/>
                        <a:pt x="748" y="565"/>
                      </a:cubicBezTo>
                      <a:cubicBezTo>
                        <a:pt x="752" y="565"/>
                        <a:pt x="753" y="562"/>
                        <a:pt x="755" y="561"/>
                      </a:cubicBezTo>
                      <a:cubicBezTo>
                        <a:pt x="759" y="557"/>
                        <a:pt x="766" y="557"/>
                        <a:pt x="772" y="557"/>
                      </a:cubicBezTo>
                      <a:cubicBezTo>
                        <a:pt x="778" y="557"/>
                        <a:pt x="780" y="560"/>
                        <a:pt x="783" y="559"/>
                      </a:cubicBezTo>
                      <a:cubicBezTo>
                        <a:pt x="786" y="557"/>
                        <a:pt x="788" y="556"/>
                        <a:pt x="790" y="555"/>
                      </a:cubicBezTo>
                      <a:cubicBezTo>
                        <a:pt x="789" y="552"/>
                        <a:pt x="788" y="550"/>
                        <a:pt x="787" y="548"/>
                      </a:cubicBezTo>
                      <a:cubicBezTo>
                        <a:pt x="787" y="546"/>
                        <a:pt x="785" y="545"/>
                        <a:pt x="785" y="543"/>
                      </a:cubicBezTo>
                      <a:cubicBezTo>
                        <a:pt x="785" y="541"/>
                        <a:pt x="789" y="540"/>
                        <a:pt x="790" y="540"/>
                      </a:cubicBezTo>
                      <a:cubicBezTo>
                        <a:pt x="800" y="537"/>
                        <a:pt x="822" y="531"/>
                        <a:pt x="833" y="531"/>
                      </a:cubicBezTo>
                      <a:cubicBezTo>
                        <a:pt x="834" y="531"/>
                        <a:pt x="850" y="514"/>
                        <a:pt x="853" y="512"/>
                      </a:cubicBezTo>
                      <a:cubicBezTo>
                        <a:pt x="855" y="510"/>
                        <a:pt x="866" y="511"/>
                        <a:pt x="877" y="511"/>
                      </a:cubicBezTo>
                      <a:cubicBezTo>
                        <a:pt x="881" y="511"/>
                        <a:pt x="884" y="511"/>
                        <a:pt x="888" y="511"/>
                      </a:cubicBezTo>
                      <a:cubicBezTo>
                        <a:pt x="892" y="511"/>
                        <a:pt x="896" y="510"/>
                        <a:pt x="899" y="509"/>
                      </a:cubicBezTo>
                      <a:cubicBezTo>
                        <a:pt x="904" y="509"/>
                        <a:pt x="902" y="507"/>
                        <a:pt x="904" y="505"/>
                      </a:cubicBezTo>
                      <a:cubicBezTo>
                        <a:pt x="912" y="497"/>
                        <a:pt x="912" y="482"/>
                        <a:pt x="924" y="474"/>
                      </a:cubicBezTo>
                      <a:cubicBezTo>
                        <a:pt x="929" y="481"/>
                        <a:pt x="937" y="471"/>
                        <a:pt x="941" y="477"/>
                      </a:cubicBezTo>
                      <a:cubicBezTo>
                        <a:pt x="948" y="489"/>
                        <a:pt x="943" y="505"/>
                        <a:pt x="949" y="516"/>
                      </a:cubicBezTo>
                      <a:lnTo>
                        <a:pt x="949" y="515"/>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8" name="Freeform 42">
                  <a:extLst>
                    <a:ext uri="{FF2B5EF4-FFF2-40B4-BE49-F238E27FC236}">
                      <a16:creationId xmlns:a16="http://schemas.microsoft.com/office/drawing/2014/main" id="{1C08A2CC-2E6F-4F05-B563-147A108B0012}"/>
                    </a:ext>
                  </a:extLst>
                </p:cNvPr>
                <p:cNvSpPr>
                  <a:spLocks/>
                </p:cNvSpPr>
                <p:nvPr/>
              </p:nvSpPr>
              <p:spPr bwMode="auto">
                <a:xfrm>
                  <a:off x="-1385102" y="-7188802"/>
                  <a:ext cx="1563701" cy="1139833"/>
                </a:xfrm>
                <a:custGeom>
                  <a:avLst/>
                  <a:gdLst>
                    <a:gd name="T0" fmla="*/ 342 w 480"/>
                    <a:gd name="T1" fmla="*/ 232 h 350"/>
                    <a:gd name="T2" fmla="*/ 390 w 480"/>
                    <a:gd name="T3" fmla="*/ 257 h 350"/>
                    <a:gd name="T4" fmla="*/ 411 w 480"/>
                    <a:gd name="T5" fmla="*/ 243 h 350"/>
                    <a:gd name="T6" fmla="*/ 449 w 480"/>
                    <a:gd name="T7" fmla="*/ 286 h 350"/>
                    <a:gd name="T8" fmla="*/ 469 w 480"/>
                    <a:gd name="T9" fmla="*/ 308 h 350"/>
                    <a:gd name="T10" fmla="*/ 474 w 480"/>
                    <a:gd name="T11" fmla="*/ 333 h 350"/>
                    <a:gd name="T12" fmla="*/ 451 w 480"/>
                    <a:gd name="T13" fmla="*/ 320 h 350"/>
                    <a:gd name="T14" fmla="*/ 437 w 480"/>
                    <a:gd name="T15" fmla="*/ 306 h 350"/>
                    <a:gd name="T16" fmla="*/ 436 w 480"/>
                    <a:gd name="T17" fmla="*/ 292 h 350"/>
                    <a:gd name="T18" fmla="*/ 423 w 480"/>
                    <a:gd name="T19" fmla="*/ 292 h 350"/>
                    <a:gd name="T20" fmla="*/ 421 w 480"/>
                    <a:gd name="T21" fmla="*/ 276 h 350"/>
                    <a:gd name="T22" fmla="*/ 400 w 480"/>
                    <a:gd name="T23" fmla="*/ 266 h 350"/>
                    <a:gd name="T24" fmla="*/ 372 w 480"/>
                    <a:gd name="T25" fmla="*/ 257 h 350"/>
                    <a:gd name="T26" fmla="*/ 306 w 480"/>
                    <a:gd name="T27" fmla="*/ 241 h 350"/>
                    <a:gd name="T28" fmla="*/ 245 w 480"/>
                    <a:gd name="T29" fmla="*/ 225 h 350"/>
                    <a:gd name="T30" fmla="*/ 205 w 480"/>
                    <a:gd name="T31" fmla="*/ 257 h 350"/>
                    <a:gd name="T32" fmla="*/ 204 w 480"/>
                    <a:gd name="T33" fmla="*/ 250 h 350"/>
                    <a:gd name="T34" fmla="*/ 223 w 480"/>
                    <a:gd name="T35" fmla="*/ 223 h 350"/>
                    <a:gd name="T36" fmla="*/ 218 w 480"/>
                    <a:gd name="T37" fmla="*/ 218 h 350"/>
                    <a:gd name="T38" fmla="*/ 178 w 480"/>
                    <a:gd name="T39" fmla="*/ 265 h 350"/>
                    <a:gd name="T40" fmla="*/ 146 w 480"/>
                    <a:gd name="T41" fmla="*/ 294 h 350"/>
                    <a:gd name="T42" fmla="*/ 80 w 480"/>
                    <a:gd name="T43" fmla="*/ 328 h 350"/>
                    <a:gd name="T44" fmla="*/ 58 w 480"/>
                    <a:gd name="T45" fmla="*/ 335 h 350"/>
                    <a:gd name="T46" fmla="*/ 94 w 480"/>
                    <a:gd name="T47" fmla="*/ 313 h 350"/>
                    <a:gd name="T48" fmla="*/ 151 w 480"/>
                    <a:gd name="T49" fmla="*/ 261 h 350"/>
                    <a:gd name="T50" fmla="*/ 128 w 480"/>
                    <a:gd name="T51" fmla="*/ 267 h 350"/>
                    <a:gd name="T52" fmla="*/ 113 w 480"/>
                    <a:gd name="T53" fmla="*/ 272 h 350"/>
                    <a:gd name="T54" fmla="*/ 90 w 480"/>
                    <a:gd name="T55" fmla="*/ 266 h 350"/>
                    <a:gd name="T56" fmla="*/ 78 w 480"/>
                    <a:gd name="T57" fmla="*/ 269 h 350"/>
                    <a:gd name="T58" fmla="*/ 74 w 480"/>
                    <a:gd name="T59" fmla="*/ 249 h 350"/>
                    <a:gd name="T60" fmla="*/ 61 w 480"/>
                    <a:gd name="T61" fmla="*/ 250 h 350"/>
                    <a:gd name="T62" fmla="*/ 38 w 480"/>
                    <a:gd name="T63" fmla="*/ 228 h 350"/>
                    <a:gd name="T64" fmla="*/ 53 w 480"/>
                    <a:gd name="T65" fmla="*/ 184 h 350"/>
                    <a:gd name="T66" fmla="*/ 80 w 480"/>
                    <a:gd name="T67" fmla="*/ 155 h 350"/>
                    <a:gd name="T68" fmla="*/ 87 w 480"/>
                    <a:gd name="T69" fmla="*/ 148 h 350"/>
                    <a:gd name="T70" fmla="*/ 61 w 480"/>
                    <a:gd name="T71" fmla="*/ 155 h 350"/>
                    <a:gd name="T72" fmla="*/ 18 w 480"/>
                    <a:gd name="T73" fmla="*/ 152 h 350"/>
                    <a:gd name="T74" fmla="*/ 14 w 480"/>
                    <a:gd name="T75" fmla="*/ 135 h 350"/>
                    <a:gd name="T76" fmla="*/ 41 w 480"/>
                    <a:gd name="T77" fmla="*/ 108 h 350"/>
                    <a:gd name="T78" fmla="*/ 66 w 480"/>
                    <a:gd name="T79" fmla="*/ 118 h 350"/>
                    <a:gd name="T80" fmla="*/ 51 w 480"/>
                    <a:gd name="T81" fmla="*/ 97 h 350"/>
                    <a:gd name="T82" fmla="*/ 14 w 480"/>
                    <a:gd name="T83" fmla="*/ 69 h 350"/>
                    <a:gd name="T84" fmla="*/ 45 w 480"/>
                    <a:gd name="T85" fmla="*/ 56 h 350"/>
                    <a:gd name="T86" fmla="*/ 120 w 480"/>
                    <a:gd name="T87" fmla="*/ 12 h 350"/>
                    <a:gd name="T88" fmla="*/ 153 w 480"/>
                    <a:gd name="T89" fmla="*/ 6 h 350"/>
                    <a:gd name="T90" fmla="*/ 160 w 480"/>
                    <a:gd name="T91" fmla="*/ 6 h 350"/>
                    <a:gd name="T92" fmla="*/ 193 w 480"/>
                    <a:gd name="T93" fmla="*/ 11 h 350"/>
                    <a:gd name="T94" fmla="*/ 242 w 480"/>
                    <a:gd name="T95" fmla="*/ 20 h 350"/>
                    <a:gd name="T96" fmla="*/ 314 w 480"/>
                    <a:gd name="T97" fmla="*/ 28 h 350"/>
                    <a:gd name="T98" fmla="*/ 342 w 480"/>
                    <a:gd name="T99" fmla="*/ 3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0" h="350">
                      <a:moveTo>
                        <a:pt x="342" y="37"/>
                      </a:moveTo>
                      <a:cubicBezTo>
                        <a:pt x="342" y="232"/>
                        <a:pt x="342" y="232"/>
                        <a:pt x="342" y="232"/>
                      </a:cubicBezTo>
                      <a:cubicBezTo>
                        <a:pt x="348" y="238"/>
                        <a:pt x="362" y="230"/>
                        <a:pt x="367" y="239"/>
                      </a:cubicBezTo>
                      <a:cubicBezTo>
                        <a:pt x="371" y="245"/>
                        <a:pt x="381" y="257"/>
                        <a:pt x="390" y="257"/>
                      </a:cubicBezTo>
                      <a:cubicBezTo>
                        <a:pt x="396" y="257"/>
                        <a:pt x="396" y="247"/>
                        <a:pt x="402" y="245"/>
                      </a:cubicBezTo>
                      <a:cubicBezTo>
                        <a:pt x="405" y="245"/>
                        <a:pt x="408" y="245"/>
                        <a:pt x="411" y="243"/>
                      </a:cubicBezTo>
                      <a:cubicBezTo>
                        <a:pt x="424" y="257"/>
                        <a:pt x="431" y="262"/>
                        <a:pt x="443" y="279"/>
                      </a:cubicBezTo>
                      <a:cubicBezTo>
                        <a:pt x="444" y="281"/>
                        <a:pt x="447" y="282"/>
                        <a:pt x="449" y="286"/>
                      </a:cubicBezTo>
                      <a:cubicBezTo>
                        <a:pt x="451" y="292"/>
                        <a:pt x="453" y="298"/>
                        <a:pt x="458" y="303"/>
                      </a:cubicBezTo>
                      <a:cubicBezTo>
                        <a:pt x="460" y="306"/>
                        <a:pt x="466" y="305"/>
                        <a:pt x="469" y="308"/>
                      </a:cubicBezTo>
                      <a:cubicBezTo>
                        <a:pt x="473" y="312"/>
                        <a:pt x="480" y="315"/>
                        <a:pt x="480" y="324"/>
                      </a:cubicBezTo>
                      <a:cubicBezTo>
                        <a:pt x="480" y="329"/>
                        <a:pt x="474" y="330"/>
                        <a:pt x="474" y="333"/>
                      </a:cubicBezTo>
                      <a:cubicBezTo>
                        <a:pt x="472" y="333"/>
                        <a:pt x="472" y="333"/>
                        <a:pt x="469" y="333"/>
                      </a:cubicBezTo>
                      <a:cubicBezTo>
                        <a:pt x="462" y="333"/>
                        <a:pt x="451" y="325"/>
                        <a:pt x="451" y="320"/>
                      </a:cubicBezTo>
                      <a:cubicBezTo>
                        <a:pt x="451" y="316"/>
                        <a:pt x="451" y="317"/>
                        <a:pt x="451" y="313"/>
                      </a:cubicBezTo>
                      <a:cubicBezTo>
                        <a:pt x="451" y="306"/>
                        <a:pt x="445" y="306"/>
                        <a:pt x="437" y="306"/>
                      </a:cubicBezTo>
                      <a:cubicBezTo>
                        <a:pt x="431" y="306"/>
                        <a:pt x="429" y="302"/>
                        <a:pt x="429" y="300"/>
                      </a:cubicBezTo>
                      <a:cubicBezTo>
                        <a:pt x="429" y="296"/>
                        <a:pt x="436" y="296"/>
                        <a:pt x="436" y="292"/>
                      </a:cubicBezTo>
                      <a:cubicBezTo>
                        <a:pt x="436" y="289"/>
                        <a:pt x="436" y="287"/>
                        <a:pt x="436" y="286"/>
                      </a:cubicBezTo>
                      <a:cubicBezTo>
                        <a:pt x="427" y="287"/>
                        <a:pt x="429" y="292"/>
                        <a:pt x="423" y="292"/>
                      </a:cubicBezTo>
                      <a:cubicBezTo>
                        <a:pt x="422" y="292"/>
                        <a:pt x="417" y="288"/>
                        <a:pt x="417" y="285"/>
                      </a:cubicBezTo>
                      <a:cubicBezTo>
                        <a:pt x="417" y="280"/>
                        <a:pt x="420" y="278"/>
                        <a:pt x="421" y="276"/>
                      </a:cubicBezTo>
                      <a:cubicBezTo>
                        <a:pt x="419" y="273"/>
                        <a:pt x="415" y="269"/>
                        <a:pt x="413" y="273"/>
                      </a:cubicBezTo>
                      <a:cubicBezTo>
                        <a:pt x="406" y="273"/>
                        <a:pt x="403" y="269"/>
                        <a:pt x="400" y="266"/>
                      </a:cubicBezTo>
                      <a:cubicBezTo>
                        <a:pt x="398" y="269"/>
                        <a:pt x="396" y="274"/>
                        <a:pt x="393" y="274"/>
                      </a:cubicBezTo>
                      <a:cubicBezTo>
                        <a:pt x="383" y="274"/>
                        <a:pt x="377" y="261"/>
                        <a:pt x="372" y="257"/>
                      </a:cubicBezTo>
                      <a:cubicBezTo>
                        <a:pt x="360" y="248"/>
                        <a:pt x="344" y="249"/>
                        <a:pt x="331" y="241"/>
                      </a:cubicBezTo>
                      <a:cubicBezTo>
                        <a:pt x="306" y="241"/>
                        <a:pt x="306" y="241"/>
                        <a:pt x="306" y="241"/>
                      </a:cubicBezTo>
                      <a:cubicBezTo>
                        <a:pt x="291" y="236"/>
                        <a:pt x="271" y="234"/>
                        <a:pt x="264" y="218"/>
                      </a:cubicBezTo>
                      <a:cubicBezTo>
                        <a:pt x="258" y="221"/>
                        <a:pt x="249" y="223"/>
                        <a:pt x="245" y="225"/>
                      </a:cubicBezTo>
                      <a:cubicBezTo>
                        <a:pt x="247" y="228"/>
                        <a:pt x="247" y="230"/>
                        <a:pt x="250" y="232"/>
                      </a:cubicBezTo>
                      <a:cubicBezTo>
                        <a:pt x="244" y="241"/>
                        <a:pt x="215" y="257"/>
                        <a:pt x="205" y="257"/>
                      </a:cubicBezTo>
                      <a:cubicBezTo>
                        <a:pt x="203" y="257"/>
                        <a:pt x="200" y="255"/>
                        <a:pt x="200" y="254"/>
                      </a:cubicBezTo>
                      <a:cubicBezTo>
                        <a:pt x="200" y="251"/>
                        <a:pt x="203" y="250"/>
                        <a:pt x="204" y="250"/>
                      </a:cubicBezTo>
                      <a:cubicBezTo>
                        <a:pt x="201" y="247"/>
                        <a:pt x="203" y="247"/>
                        <a:pt x="203" y="245"/>
                      </a:cubicBezTo>
                      <a:cubicBezTo>
                        <a:pt x="203" y="235"/>
                        <a:pt x="210" y="227"/>
                        <a:pt x="223" y="223"/>
                      </a:cubicBezTo>
                      <a:cubicBezTo>
                        <a:pt x="223" y="222"/>
                        <a:pt x="224" y="220"/>
                        <a:pt x="224" y="218"/>
                      </a:cubicBezTo>
                      <a:cubicBezTo>
                        <a:pt x="219" y="218"/>
                        <a:pt x="220" y="218"/>
                        <a:pt x="218" y="218"/>
                      </a:cubicBezTo>
                      <a:cubicBezTo>
                        <a:pt x="207" y="218"/>
                        <a:pt x="178" y="243"/>
                        <a:pt x="178" y="258"/>
                      </a:cubicBezTo>
                      <a:cubicBezTo>
                        <a:pt x="178" y="260"/>
                        <a:pt x="178" y="263"/>
                        <a:pt x="178" y="265"/>
                      </a:cubicBezTo>
                      <a:cubicBezTo>
                        <a:pt x="178" y="275"/>
                        <a:pt x="168" y="279"/>
                        <a:pt x="157" y="283"/>
                      </a:cubicBezTo>
                      <a:cubicBezTo>
                        <a:pt x="151" y="285"/>
                        <a:pt x="150" y="290"/>
                        <a:pt x="146" y="294"/>
                      </a:cubicBezTo>
                      <a:cubicBezTo>
                        <a:pt x="139" y="303"/>
                        <a:pt x="124" y="307"/>
                        <a:pt x="117" y="315"/>
                      </a:cubicBezTo>
                      <a:cubicBezTo>
                        <a:pt x="110" y="321"/>
                        <a:pt x="94" y="326"/>
                        <a:pt x="80" y="328"/>
                      </a:cubicBezTo>
                      <a:cubicBezTo>
                        <a:pt x="64" y="331"/>
                        <a:pt x="55" y="350"/>
                        <a:pt x="36" y="344"/>
                      </a:cubicBezTo>
                      <a:cubicBezTo>
                        <a:pt x="42" y="336"/>
                        <a:pt x="50" y="339"/>
                        <a:pt x="58" y="335"/>
                      </a:cubicBezTo>
                      <a:cubicBezTo>
                        <a:pt x="63" y="332"/>
                        <a:pt x="67" y="323"/>
                        <a:pt x="72" y="320"/>
                      </a:cubicBezTo>
                      <a:cubicBezTo>
                        <a:pt x="80" y="315"/>
                        <a:pt x="89" y="320"/>
                        <a:pt x="94" y="313"/>
                      </a:cubicBezTo>
                      <a:cubicBezTo>
                        <a:pt x="102" y="303"/>
                        <a:pt x="119" y="296"/>
                        <a:pt x="130" y="288"/>
                      </a:cubicBezTo>
                      <a:cubicBezTo>
                        <a:pt x="140" y="282"/>
                        <a:pt x="140" y="268"/>
                        <a:pt x="151" y="261"/>
                      </a:cubicBezTo>
                      <a:cubicBezTo>
                        <a:pt x="145" y="261"/>
                        <a:pt x="145" y="261"/>
                        <a:pt x="145" y="261"/>
                      </a:cubicBezTo>
                      <a:cubicBezTo>
                        <a:pt x="138" y="264"/>
                        <a:pt x="135" y="267"/>
                        <a:pt x="128" y="267"/>
                      </a:cubicBezTo>
                      <a:cubicBezTo>
                        <a:pt x="122" y="267"/>
                        <a:pt x="120" y="265"/>
                        <a:pt x="116" y="264"/>
                      </a:cubicBezTo>
                      <a:cubicBezTo>
                        <a:pt x="114" y="267"/>
                        <a:pt x="113" y="269"/>
                        <a:pt x="113" y="272"/>
                      </a:cubicBezTo>
                      <a:cubicBezTo>
                        <a:pt x="102" y="268"/>
                        <a:pt x="99" y="265"/>
                        <a:pt x="91" y="259"/>
                      </a:cubicBezTo>
                      <a:cubicBezTo>
                        <a:pt x="90" y="262"/>
                        <a:pt x="90" y="264"/>
                        <a:pt x="90" y="266"/>
                      </a:cubicBezTo>
                      <a:cubicBezTo>
                        <a:pt x="86" y="266"/>
                        <a:pt x="87" y="266"/>
                        <a:pt x="85" y="266"/>
                      </a:cubicBezTo>
                      <a:cubicBezTo>
                        <a:pt x="82" y="266"/>
                        <a:pt x="80" y="269"/>
                        <a:pt x="78" y="269"/>
                      </a:cubicBezTo>
                      <a:cubicBezTo>
                        <a:pt x="76" y="269"/>
                        <a:pt x="74" y="262"/>
                        <a:pt x="74" y="258"/>
                      </a:cubicBezTo>
                      <a:cubicBezTo>
                        <a:pt x="74" y="253"/>
                        <a:pt x="74" y="253"/>
                        <a:pt x="74" y="249"/>
                      </a:cubicBezTo>
                      <a:cubicBezTo>
                        <a:pt x="74" y="248"/>
                        <a:pt x="74" y="242"/>
                        <a:pt x="70" y="242"/>
                      </a:cubicBezTo>
                      <a:cubicBezTo>
                        <a:pt x="66" y="242"/>
                        <a:pt x="63" y="250"/>
                        <a:pt x="61" y="250"/>
                      </a:cubicBezTo>
                      <a:cubicBezTo>
                        <a:pt x="55" y="250"/>
                        <a:pt x="34" y="233"/>
                        <a:pt x="31" y="229"/>
                      </a:cubicBezTo>
                      <a:cubicBezTo>
                        <a:pt x="33" y="229"/>
                        <a:pt x="35" y="228"/>
                        <a:pt x="38" y="228"/>
                      </a:cubicBezTo>
                      <a:cubicBezTo>
                        <a:pt x="34" y="218"/>
                        <a:pt x="20" y="216"/>
                        <a:pt x="20" y="208"/>
                      </a:cubicBezTo>
                      <a:cubicBezTo>
                        <a:pt x="20" y="195"/>
                        <a:pt x="44" y="184"/>
                        <a:pt x="53" y="184"/>
                      </a:cubicBezTo>
                      <a:cubicBezTo>
                        <a:pt x="57" y="184"/>
                        <a:pt x="88" y="171"/>
                        <a:pt x="88" y="166"/>
                      </a:cubicBezTo>
                      <a:cubicBezTo>
                        <a:pt x="88" y="162"/>
                        <a:pt x="81" y="156"/>
                        <a:pt x="80" y="155"/>
                      </a:cubicBezTo>
                      <a:cubicBezTo>
                        <a:pt x="85" y="152"/>
                        <a:pt x="84" y="153"/>
                        <a:pt x="87" y="154"/>
                      </a:cubicBezTo>
                      <a:cubicBezTo>
                        <a:pt x="87" y="148"/>
                        <a:pt x="87" y="148"/>
                        <a:pt x="87" y="148"/>
                      </a:cubicBezTo>
                      <a:cubicBezTo>
                        <a:pt x="83" y="147"/>
                        <a:pt x="83" y="148"/>
                        <a:pt x="80" y="148"/>
                      </a:cubicBezTo>
                      <a:cubicBezTo>
                        <a:pt x="73" y="148"/>
                        <a:pt x="71" y="155"/>
                        <a:pt x="61" y="155"/>
                      </a:cubicBezTo>
                      <a:cubicBezTo>
                        <a:pt x="52" y="155"/>
                        <a:pt x="49" y="151"/>
                        <a:pt x="42" y="152"/>
                      </a:cubicBezTo>
                      <a:cubicBezTo>
                        <a:pt x="33" y="152"/>
                        <a:pt x="22" y="152"/>
                        <a:pt x="18" y="152"/>
                      </a:cubicBezTo>
                      <a:cubicBezTo>
                        <a:pt x="18" y="145"/>
                        <a:pt x="12" y="143"/>
                        <a:pt x="12" y="139"/>
                      </a:cubicBezTo>
                      <a:cubicBezTo>
                        <a:pt x="12" y="138"/>
                        <a:pt x="13" y="136"/>
                        <a:pt x="14" y="135"/>
                      </a:cubicBezTo>
                      <a:cubicBezTo>
                        <a:pt x="6" y="135"/>
                        <a:pt x="2" y="132"/>
                        <a:pt x="0" y="128"/>
                      </a:cubicBezTo>
                      <a:cubicBezTo>
                        <a:pt x="11" y="121"/>
                        <a:pt x="30" y="115"/>
                        <a:pt x="41" y="108"/>
                      </a:cubicBezTo>
                      <a:cubicBezTo>
                        <a:pt x="49" y="108"/>
                        <a:pt x="49" y="108"/>
                        <a:pt x="49" y="108"/>
                      </a:cubicBezTo>
                      <a:cubicBezTo>
                        <a:pt x="49" y="122"/>
                        <a:pt x="56" y="118"/>
                        <a:pt x="66" y="118"/>
                      </a:cubicBezTo>
                      <a:cubicBezTo>
                        <a:pt x="72" y="118"/>
                        <a:pt x="73" y="120"/>
                        <a:pt x="78" y="118"/>
                      </a:cubicBezTo>
                      <a:cubicBezTo>
                        <a:pt x="74" y="104"/>
                        <a:pt x="64" y="103"/>
                        <a:pt x="51" y="97"/>
                      </a:cubicBezTo>
                      <a:cubicBezTo>
                        <a:pt x="48" y="95"/>
                        <a:pt x="42" y="81"/>
                        <a:pt x="38" y="79"/>
                      </a:cubicBezTo>
                      <a:cubicBezTo>
                        <a:pt x="32" y="75"/>
                        <a:pt x="14" y="72"/>
                        <a:pt x="14" y="69"/>
                      </a:cubicBezTo>
                      <a:cubicBezTo>
                        <a:pt x="14" y="69"/>
                        <a:pt x="20" y="57"/>
                        <a:pt x="20" y="56"/>
                      </a:cubicBezTo>
                      <a:cubicBezTo>
                        <a:pt x="45" y="56"/>
                        <a:pt x="45" y="56"/>
                        <a:pt x="45" y="56"/>
                      </a:cubicBezTo>
                      <a:cubicBezTo>
                        <a:pt x="59" y="38"/>
                        <a:pt x="79" y="21"/>
                        <a:pt x="103" y="13"/>
                      </a:cubicBezTo>
                      <a:cubicBezTo>
                        <a:pt x="109" y="11"/>
                        <a:pt x="113" y="14"/>
                        <a:pt x="120" y="12"/>
                      </a:cubicBezTo>
                      <a:cubicBezTo>
                        <a:pt x="127" y="9"/>
                        <a:pt x="131" y="0"/>
                        <a:pt x="139" y="0"/>
                      </a:cubicBezTo>
                      <a:cubicBezTo>
                        <a:pt x="145" y="0"/>
                        <a:pt x="147" y="5"/>
                        <a:pt x="153" y="6"/>
                      </a:cubicBezTo>
                      <a:cubicBezTo>
                        <a:pt x="151" y="9"/>
                        <a:pt x="150" y="10"/>
                        <a:pt x="149" y="12"/>
                      </a:cubicBezTo>
                      <a:cubicBezTo>
                        <a:pt x="154" y="13"/>
                        <a:pt x="158" y="10"/>
                        <a:pt x="160" y="6"/>
                      </a:cubicBezTo>
                      <a:cubicBezTo>
                        <a:pt x="165" y="8"/>
                        <a:pt x="167" y="9"/>
                        <a:pt x="171" y="11"/>
                      </a:cubicBezTo>
                      <a:cubicBezTo>
                        <a:pt x="193" y="11"/>
                        <a:pt x="193" y="11"/>
                        <a:pt x="193" y="11"/>
                      </a:cubicBezTo>
                      <a:cubicBezTo>
                        <a:pt x="199" y="14"/>
                        <a:pt x="200" y="17"/>
                        <a:pt x="207" y="20"/>
                      </a:cubicBezTo>
                      <a:cubicBezTo>
                        <a:pt x="242" y="20"/>
                        <a:pt x="242" y="20"/>
                        <a:pt x="242" y="20"/>
                      </a:cubicBezTo>
                      <a:cubicBezTo>
                        <a:pt x="251" y="29"/>
                        <a:pt x="279" y="31"/>
                        <a:pt x="293" y="31"/>
                      </a:cubicBezTo>
                      <a:cubicBezTo>
                        <a:pt x="301" y="31"/>
                        <a:pt x="306" y="28"/>
                        <a:pt x="314" y="28"/>
                      </a:cubicBezTo>
                      <a:cubicBezTo>
                        <a:pt x="327" y="28"/>
                        <a:pt x="331" y="33"/>
                        <a:pt x="342" y="37"/>
                      </a:cubicBezTo>
                      <a:cubicBezTo>
                        <a:pt x="342" y="36"/>
                        <a:pt x="342" y="36"/>
                        <a:pt x="342" y="36"/>
                      </a:cubicBezTo>
                      <a:lnTo>
                        <a:pt x="342" y="37"/>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9" name="Freeform 43">
                  <a:extLst>
                    <a:ext uri="{FF2B5EF4-FFF2-40B4-BE49-F238E27FC236}">
                      <a16:creationId xmlns:a16="http://schemas.microsoft.com/office/drawing/2014/main" id="{47D27705-112C-410B-A93B-F02BF290117F}"/>
                    </a:ext>
                  </a:extLst>
                </p:cNvPr>
                <p:cNvSpPr>
                  <a:spLocks/>
                </p:cNvSpPr>
                <p:nvPr/>
              </p:nvSpPr>
              <p:spPr bwMode="auto">
                <a:xfrm>
                  <a:off x="23023" y="-6185495"/>
                  <a:ext cx="74613" cy="98426"/>
                </a:xfrm>
                <a:custGeom>
                  <a:avLst/>
                  <a:gdLst>
                    <a:gd name="T0" fmla="*/ 10 w 23"/>
                    <a:gd name="T1" fmla="*/ 11 h 30"/>
                    <a:gd name="T2" fmla="*/ 0 w 23"/>
                    <a:gd name="T3" fmla="*/ 11 h 30"/>
                    <a:gd name="T4" fmla="*/ 12 w 23"/>
                    <a:gd name="T5" fmla="*/ 2 h 30"/>
                    <a:gd name="T6" fmla="*/ 23 w 23"/>
                    <a:gd name="T7" fmla="*/ 25 h 30"/>
                    <a:gd name="T8" fmla="*/ 19 w 23"/>
                    <a:gd name="T9" fmla="*/ 30 h 30"/>
                    <a:gd name="T10" fmla="*/ 10 w 23"/>
                    <a:gd name="T11" fmla="*/ 20 h 30"/>
                    <a:gd name="T12" fmla="*/ 10 w 23"/>
                    <a:gd name="T13" fmla="*/ 11 h 30"/>
                  </a:gdLst>
                  <a:ahLst/>
                  <a:cxnLst>
                    <a:cxn ang="0">
                      <a:pos x="T0" y="T1"/>
                    </a:cxn>
                    <a:cxn ang="0">
                      <a:pos x="T2" y="T3"/>
                    </a:cxn>
                    <a:cxn ang="0">
                      <a:pos x="T4" y="T5"/>
                    </a:cxn>
                    <a:cxn ang="0">
                      <a:pos x="T6" y="T7"/>
                    </a:cxn>
                    <a:cxn ang="0">
                      <a:pos x="T8" y="T9"/>
                    </a:cxn>
                    <a:cxn ang="0">
                      <a:pos x="T10" y="T11"/>
                    </a:cxn>
                    <a:cxn ang="0">
                      <a:pos x="T12" y="T13"/>
                    </a:cxn>
                  </a:cxnLst>
                  <a:rect l="0" t="0" r="r" b="b"/>
                  <a:pathLst>
                    <a:path w="23" h="30">
                      <a:moveTo>
                        <a:pt x="10" y="11"/>
                      </a:moveTo>
                      <a:cubicBezTo>
                        <a:pt x="3" y="10"/>
                        <a:pt x="6" y="7"/>
                        <a:pt x="0" y="11"/>
                      </a:cubicBezTo>
                      <a:cubicBezTo>
                        <a:pt x="0" y="0"/>
                        <a:pt x="3" y="0"/>
                        <a:pt x="12" y="2"/>
                      </a:cubicBezTo>
                      <a:cubicBezTo>
                        <a:pt x="11" y="14"/>
                        <a:pt x="23" y="16"/>
                        <a:pt x="23" y="25"/>
                      </a:cubicBezTo>
                      <a:cubicBezTo>
                        <a:pt x="23" y="29"/>
                        <a:pt x="22" y="30"/>
                        <a:pt x="19" y="30"/>
                      </a:cubicBezTo>
                      <a:cubicBezTo>
                        <a:pt x="15" y="30"/>
                        <a:pt x="10" y="21"/>
                        <a:pt x="10" y="20"/>
                      </a:cubicBezTo>
                      <a:cubicBezTo>
                        <a:pt x="10" y="17"/>
                        <a:pt x="9" y="13"/>
                        <a:pt x="10"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0" name="Freeform 44">
                  <a:extLst>
                    <a:ext uri="{FF2B5EF4-FFF2-40B4-BE49-F238E27FC236}">
                      <a16:creationId xmlns:a16="http://schemas.microsoft.com/office/drawing/2014/main" id="{BC57A5CC-814A-4B5F-904E-4249182FDEBE}"/>
                    </a:ext>
                  </a:extLst>
                </p:cNvPr>
                <p:cNvSpPr>
                  <a:spLocks/>
                </p:cNvSpPr>
                <p:nvPr/>
              </p:nvSpPr>
              <p:spPr bwMode="auto">
                <a:xfrm>
                  <a:off x="-84928" y="-6296621"/>
                  <a:ext cx="77788" cy="117476"/>
                </a:xfrm>
                <a:custGeom>
                  <a:avLst/>
                  <a:gdLst>
                    <a:gd name="T0" fmla="*/ 15 w 24"/>
                    <a:gd name="T1" fmla="*/ 19 h 36"/>
                    <a:gd name="T2" fmla="*/ 20 w 24"/>
                    <a:gd name="T3" fmla="*/ 19 h 36"/>
                    <a:gd name="T4" fmla="*/ 19 w 24"/>
                    <a:gd name="T5" fmla="*/ 36 h 36"/>
                    <a:gd name="T6" fmla="*/ 12 w 24"/>
                    <a:gd name="T7" fmla="*/ 18 h 36"/>
                    <a:gd name="T8" fmla="*/ 0 w 24"/>
                    <a:gd name="T9" fmla="*/ 4 h 36"/>
                    <a:gd name="T10" fmla="*/ 5 w 24"/>
                    <a:gd name="T11" fmla="*/ 0 h 36"/>
                    <a:gd name="T12" fmla="*/ 15 w 24"/>
                    <a:gd name="T13" fmla="*/ 0 h 36"/>
                    <a:gd name="T14" fmla="*/ 15 w 24"/>
                    <a:gd name="T15" fmla="*/ 19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6">
                      <a:moveTo>
                        <a:pt x="15" y="19"/>
                      </a:moveTo>
                      <a:cubicBezTo>
                        <a:pt x="15" y="20"/>
                        <a:pt x="19" y="19"/>
                        <a:pt x="20" y="19"/>
                      </a:cubicBezTo>
                      <a:cubicBezTo>
                        <a:pt x="19" y="25"/>
                        <a:pt x="24" y="32"/>
                        <a:pt x="19" y="36"/>
                      </a:cubicBezTo>
                      <a:cubicBezTo>
                        <a:pt x="14" y="31"/>
                        <a:pt x="12" y="25"/>
                        <a:pt x="12" y="18"/>
                      </a:cubicBezTo>
                      <a:cubicBezTo>
                        <a:pt x="5" y="17"/>
                        <a:pt x="0" y="11"/>
                        <a:pt x="0" y="4"/>
                      </a:cubicBezTo>
                      <a:cubicBezTo>
                        <a:pt x="0" y="1"/>
                        <a:pt x="3" y="0"/>
                        <a:pt x="5" y="0"/>
                      </a:cubicBezTo>
                      <a:cubicBezTo>
                        <a:pt x="13" y="0"/>
                        <a:pt x="9" y="4"/>
                        <a:pt x="15" y="0"/>
                      </a:cubicBezTo>
                      <a:cubicBezTo>
                        <a:pt x="15" y="12"/>
                        <a:pt x="13" y="12"/>
                        <a:pt x="15" y="1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1" name="Freeform 45">
                  <a:extLst>
                    <a:ext uri="{FF2B5EF4-FFF2-40B4-BE49-F238E27FC236}">
                      <a16:creationId xmlns:a16="http://schemas.microsoft.com/office/drawing/2014/main" id="{98660BAE-2CBB-41C6-AE77-06219E5CE530}"/>
                    </a:ext>
                  </a:extLst>
                </p:cNvPr>
                <p:cNvSpPr>
                  <a:spLocks/>
                </p:cNvSpPr>
                <p:nvPr/>
              </p:nvSpPr>
              <p:spPr bwMode="auto">
                <a:xfrm>
                  <a:off x="624690" y="-7401529"/>
                  <a:ext cx="773119" cy="407990"/>
                </a:xfrm>
                <a:custGeom>
                  <a:avLst/>
                  <a:gdLst>
                    <a:gd name="T0" fmla="*/ 219 w 237"/>
                    <a:gd name="T1" fmla="*/ 98 h 125"/>
                    <a:gd name="T2" fmla="*/ 213 w 237"/>
                    <a:gd name="T3" fmla="*/ 103 h 125"/>
                    <a:gd name="T4" fmla="*/ 220 w 237"/>
                    <a:gd name="T5" fmla="*/ 107 h 125"/>
                    <a:gd name="T6" fmla="*/ 225 w 237"/>
                    <a:gd name="T7" fmla="*/ 113 h 125"/>
                    <a:gd name="T8" fmla="*/ 199 w 237"/>
                    <a:gd name="T9" fmla="*/ 121 h 125"/>
                    <a:gd name="T10" fmla="*/ 162 w 237"/>
                    <a:gd name="T11" fmla="*/ 107 h 125"/>
                    <a:gd name="T12" fmla="*/ 150 w 237"/>
                    <a:gd name="T13" fmla="*/ 116 h 125"/>
                    <a:gd name="T14" fmla="*/ 118 w 237"/>
                    <a:gd name="T15" fmla="*/ 125 h 125"/>
                    <a:gd name="T16" fmla="*/ 77 w 237"/>
                    <a:gd name="T17" fmla="*/ 125 h 125"/>
                    <a:gd name="T18" fmla="*/ 69 w 237"/>
                    <a:gd name="T19" fmla="*/ 113 h 125"/>
                    <a:gd name="T20" fmla="*/ 44 w 237"/>
                    <a:gd name="T21" fmla="*/ 111 h 125"/>
                    <a:gd name="T22" fmla="*/ 23 w 237"/>
                    <a:gd name="T23" fmla="*/ 95 h 125"/>
                    <a:gd name="T24" fmla="*/ 67 w 237"/>
                    <a:gd name="T25" fmla="*/ 85 h 125"/>
                    <a:gd name="T26" fmla="*/ 82 w 237"/>
                    <a:gd name="T27" fmla="*/ 84 h 125"/>
                    <a:gd name="T28" fmla="*/ 70 w 237"/>
                    <a:gd name="T29" fmla="*/ 79 h 125"/>
                    <a:gd name="T30" fmla="*/ 47 w 237"/>
                    <a:gd name="T31" fmla="*/ 79 h 125"/>
                    <a:gd name="T32" fmla="*/ 12 w 237"/>
                    <a:gd name="T33" fmla="*/ 71 h 125"/>
                    <a:gd name="T34" fmla="*/ 30 w 237"/>
                    <a:gd name="T35" fmla="*/ 62 h 125"/>
                    <a:gd name="T36" fmla="*/ 14 w 237"/>
                    <a:gd name="T37" fmla="*/ 61 h 125"/>
                    <a:gd name="T38" fmla="*/ 0 w 237"/>
                    <a:gd name="T39" fmla="*/ 52 h 125"/>
                    <a:gd name="T40" fmla="*/ 58 w 237"/>
                    <a:gd name="T41" fmla="*/ 14 h 125"/>
                    <a:gd name="T42" fmla="*/ 65 w 237"/>
                    <a:gd name="T43" fmla="*/ 30 h 125"/>
                    <a:gd name="T44" fmla="*/ 79 w 237"/>
                    <a:gd name="T45" fmla="*/ 22 h 125"/>
                    <a:gd name="T46" fmla="*/ 100 w 237"/>
                    <a:gd name="T47" fmla="*/ 35 h 125"/>
                    <a:gd name="T48" fmla="*/ 113 w 237"/>
                    <a:gd name="T49" fmla="*/ 32 h 125"/>
                    <a:gd name="T50" fmla="*/ 111 w 237"/>
                    <a:gd name="T51" fmla="*/ 24 h 125"/>
                    <a:gd name="T52" fmla="*/ 121 w 237"/>
                    <a:gd name="T53" fmla="*/ 24 h 125"/>
                    <a:gd name="T54" fmla="*/ 136 w 237"/>
                    <a:gd name="T55" fmla="*/ 37 h 125"/>
                    <a:gd name="T56" fmla="*/ 144 w 237"/>
                    <a:gd name="T57" fmla="*/ 53 h 125"/>
                    <a:gd name="T58" fmla="*/ 149 w 237"/>
                    <a:gd name="T59" fmla="*/ 50 h 125"/>
                    <a:gd name="T60" fmla="*/ 139 w 237"/>
                    <a:gd name="T61" fmla="*/ 19 h 125"/>
                    <a:gd name="T62" fmla="*/ 147 w 237"/>
                    <a:gd name="T63" fmla="*/ 13 h 125"/>
                    <a:gd name="T64" fmla="*/ 160 w 237"/>
                    <a:gd name="T65" fmla="*/ 13 h 125"/>
                    <a:gd name="T66" fmla="*/ 159 w 237"/>
                    <a:gd name="T67" fmla="*/ 8 h 125"/>
                    <a:gd name="T68" fmla="*/ 173 w 237"/>
                    <a:gd name="T69" fmla="*/ 0 h 125"/>
                    <a:gd name="T70" fmla="*/ 189 w 237"/>
                    <a:gd name="T71" fmla="*/ 10 h 125"/>
                    <a:gd name="T72" fmla="*/ 179 w 237"/>
                    <a:gd name="T73" fmla="*/ 25 h 125"/>
                    <a:gd name="T74" fmla="*/ 191 w 237"/>
                    <a:gd name="T75" fmla="*/ 64 h 125"/>
                    <a:gd name="T76" fmla="*/ 237 w 237"/>
                    <a:gd name="T77" fmla="*/ 95 h 125"/>
                    <a:gd name="T78" fmla="*/ 219 w 237"/>
                    <a:gd name="T79" fmla="*/ 9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7" h="125">
                      <a:moveTo>
                        <a:pt x="219" y="98"/>
                      </a:moveTo>
                      <a:cubicBezTo>
                        <a:pt x="216" y="98"/>
                        <a:pt x="213" y="100"/>
                        <a:pt x="213" y="103"/>
                      </a:cubicBezTo>
                      <a:cubicBezTo>
                        <a:pt x="213" y="107"/>
                        <a:pt x="218" y="107"/>
                        <a:pt x="220" y="107"/>
                      </a:cubicBezTo>
                      <a:cubicBezTo>
                        <a:pt x="221" y="110"/>
                        <a:pt x="223" y="111"/>
                        <a:pt x="225" y="113"/>
                      </a:cubicBezTo>
                      <a:cubicBezTo>
                        <a:pt x="221" y="121"/>
                        <a:pt x="210" y="121"/>
                        <a:pt x="199" y="121"/>
                      </a:cubicBezTo>
                      <a:cubicBezTo>
                        <a:pt x="181" y="121"/>
                        <a:pt x="175" y="107"/>
                        <a:pt x="162" y="107"/>
                      </a:cubicBezTo>
                      <a:cubicBezTo>
                        <a:pt x="154" y="107"/>
                        <a:pt x="157" y="112"/>
                        <a:pt x="150" y="116"/>
                      </a:cubicBezTo>
                      <a:cubicBezTo>
                        <a:pt x="139" y="121"/>
                        <a:pt x="127" y="118"/>
                        <a:pt x="118" y="125"/>
                      </a:cubicBezTo>
                      <a:cubicBezTo>
                        <a:pt x="98" y="125"/>
                        <a:pt x="89" y="125"/>
                        <a:pt x="77" y="125"/>
                      </a:cubicBezTo>
                      <a:cubicBezTo>
                        <a:pt x="70" y="125"/>
                        <a:pt x="74" y="117"/>
                        <a:pt x="69" y="113"/>
                      </a:cubicBezTo>
                      <a:cubicBezTo>
                        <a:pt x="64" y="110"/>
                        <a:pt x="51" y="111"/>
                        <a:pt x="44" y="111"/>
                      </a:cubicBezTo>
                      <a:cubicBezTo>
                        <a:pt x="34" y="111"/>
                        <a:pt x="26" y="101"/>
                        <a:pt x="23" y="95"/>
                      </a:cubicBezTo>
                      <a:cubicBezTo>
                        <a:pt x="34" y="87"/>
                        <a:pt x="48" y="85"/>
                        <a:pt x="67" y="85"/>
                      </a:cubicBezTo>
                      <a:cubicBezTo>
                        <a:pt x="74" y="85"/>
                        <a:pt x="76" y="84"/>
                        <a:pt x="82" y="84"/>
                      </a:cubicBezTo>
                      <a:cubicBezTo>
                        <a:pt x="79" y="82"/>
                        <a:pt x="75" y="79"/>
                        <a:pt x="70" y="79"/>
                      </a:cubicBezTo>
                      <a:cubicBezTo>
                        <a:pt x="62" y="79"/>
                        <a:pt x="51" y="79"/>
                        <a:pt x="47" y="79"/>
                      </a:cubicBezTo>
                      <a:cubicBezTo>
                        <a:pt x="37" y="79"/>
                        <a:pt x="12" y="84"/>
                        <a:pt x="12" y="71"/>
                      </a:cubicBezTo>
                      <a:cubicBezTo>
                        <a:pt x="12" y="61"/>
                        <a:pt x="25" y="65"/>
                        <a:pt x="30" y="62"/>
                      </a:cubicBezTo>
                      <a:cubicBezTo>
                        <a:pt x="23" y="60"/>
                        <a:pt x="20" y="61"/>
                        <a:pt x="14" y="61"/>
                      </a:cubicBezTo>
                      <a:cubicBezTo>
                        <a:pt x="9" y="61"/>
                        <a:pt x="0" y="55"/>
                        <a:pt x="0" y="52"/>
                      </a:cubicBezTo>
                      <a:cubicBezTo>
                        <a:pt x="0" y="30"/>
                        <a:pt x="42" y="14"/>
                        <a:pt x="58" y="14"/>
                      </a:cubicBezTo>
                      <a:cubicBezTo>
                        <a:pt x="64" y="14"/>
                        <a:pt x="64" y="27"/>
                        <a:pt x="65" y="30"/>
                      </a:cubicBezTo>
                      <a:cubicBezTo>
                        <a:pt x="69" y="28"/>
                        <a:pt x="72" y="22"/>
                        <a:pt x="79" y="22"/>
                      </a:cubicBezTo>
                      <a:cubicBezTo>
                        <a:pt x="92" y="22"/>
                        <a:pt x="97" y="27"/>
                        <a:pt x="100" y="35"/>
                      </a:cubicBezTo>
                      <a:cubicBezTo>
                        <a:pt x="105" y="34"/>
                        <a:pt x="108" y="33"/>
                        <a:pt x="113" y="32"/>
                      </a:cubicBezTo>
                      <a:cubicBezTo>
                        <a:pt x="113" y="28"/>
                        <a:pt x="112" y="27"/>
                        <a:pt x="111" y="24"/>
                      </a:cubicBezTo>
                      <a:cubicBezTo>
                        <a:pt x="121" y="24"/>
                        <a:pt x="121" y="24"/>
                        <a:pt x="121" y="24"/>
                      </a:cubicBezTo>
                      <a:cubicBezTo>
                        <a:pt x="127" y="26"/>
                        <a:pt x="134" y="32"/>
                        <a:pt x="136" y="37"/>
                      </a:cubicBezTo>
                      <a:cubicBezTo>
                        <a:pt x="139" y="42"/>
                        <a:pt x="135" y="53"/>
                        <a:pt x="144" y="53"/>
                      </a:cubicBezTo>
                      <a:cubicBezTo>
                        <a:pt x="147" y="53"/>
                        <a:pt x="147" y="51"/>
                        <a:pt x="149" y="50"/>
                      </a:cubicBezTo>
                      <a:cubicBezTo>
                        <a:pt x="146" y="44"/>
                        <a:pt x="139" y="23"/>
                        <a:pt x="139" y="19"/>
                      </a:cubicBezTo>
                      <a:cubicBezTo>
                        <a:pt x="139" y="15"/>
                        <a:pt x="144" y="13"/>
                        <a:pt x="147" y="13"/>
                      </a:cubicBezTo>
                      <a:cubicBezTo>
                        <a:pt x="155" y="13"/>
                        <a:pt x="153" y="16"/>
                        <a:pt x="160" y="13"/>
                      </a:cubicBezTo>
                      <a:cubicBezTo>
                        <a:pt x="159" y="11"/>
                        <a:pt x="159" y="10"/>
                        <a:pt x="159" y="8"/>
                      </a:cubicBezTo>
                      <a:cubicBezTo>
                        <a:pt x="159" y="4"/>
                        <a:pt x="166" y="0"/>
                        <a:pt x="173" y="0"/>
                      </a:cubicBezTo>
                      <a:cubicBezTo>
                        <a:pt x="181" y="0"/>
                        <a:pt x="189" y="4"/>
                        <a:pt x="189" y="10"/>
                      </a:cubicBezTo>
                      <a:cubicBezTo>
                        <a:pt x="189" y="17"/>
                        <a:pt x="179" y="21"/>
                        <a:pt x="179" y="25"/>
                      </a:cubicBezTo>
                      <a:cubicBezTo>
                        <a:pt x="179" y="42"/>
                        <a:pt x="191" y="52"/>
                        <a:pt x="191" y="64"/>
                      </a:cubicBezTo>
                      <a:cubicBezTo>
                        <a:pt x="191" y="78"/>
                        <a:pt x="229" y="88"/>
                        <a:pt x="237" y="95"/>
                      </a:cubicBezTo>
                      <a:cubicBezTo>
                        <a:pt x="229" y="100"/>
                        <a:pt x="227" y="98"/>
                        <a:pt x="219" y="9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2" name="Freeform 46">
                  <a:extLst>
                    <a:ext uri="{FF2B5EF4-FFF2-40B4-BE49-F238E27FC236}">
                      <a16:creationId xmlns:a16="http://schemas.microsoft.com/office/drawing/2014/main" id="{4E640775-54A7-4640-B59A-6A30CE04AFD6}"/>
                    </a:ext>
                  </a:extLst>
                </p:cNvPr>
                <p:cNvSpPr>
                  <a:spLocks/>
                </p:cNvSpPr>
                <p:nvPr/>
              </p:nvSpPr>
              <p:spPr bwMode="auto">
                <a:xfrm>
                  <a:off x="342113" y="-7466617"/>
                  <a:ext cx="433391" cy="287340"/>
                </a:xfrm>
                <a:custGeom>
                  <a:avLst/>
                  <a:gdLst>
                    <a:gd name="T0" fmla="*/ 29 w 133"/>
                    <a:gd name="T1" fmla="*/ 84 h 88"/>
                    <a:gd name="T2" fmla="*/ 22 w 133"/>
                    <a:gd name="T3" fmla="*/ 75 h 88"/>
                    <a:gd name="T4" fmla="*/ 0 w 133"/>
                    <a:gd name="T5" fmla="*/ 66 h 88"/>
                    <a:gd name="T6" fmla="*/ 23 w 133"/>
                    <a:gd name="T7" fmla="*/ 21 h 88"/>
                    <a:gd name="T8" fmla="*/ 16 w 133"/>
                    <a:gd name="T9" fmla="*/ 6 h 88"/>
                    <a:gd name="T10" fmla="*/ 43 w 133"/>
                    <a:gd name="T11" fmla="*/ 6 h 88"/>
                    <a:gd name="T12" fmla="*/ 61 w 133"/>
                    <a:gd name="T13" fmla="*/ 2 h 88"/>
                    <a:gd name="T14" fmla="*/ 86 w 133"/>
                    <a:gd name="T15" fmla="*/ 11 h 88"/>
                    <a:gd name="T16" fmla="*/ 101 w 133"/>
                    <a:gd name="T17" fmla="*/ 10 h 88"/>
                    <a:gd name="T18" fmla="*/ 133 w 133"/>
                    <a:gd name="T19" fmla="*/ 30 h 88"/>
                    <a:gd name="T20" fmla="*/ 104 w 133"/>
                    <a:gd name="T21" fmla="*/ 39 h 88"/>
                    <a:gd name="T22" fmla="*/ 70 w 133"/>
                    <a:gd name="T23" fmla="*/ 73 h 88"/>
                    <a:gd name="T24" fmla="*/ 36 w 133"/>
                    <a:gd name="T25" fmla="*/ 88 h 88"/>
                    <a:gd name="T26" fmla="*/ 29 w 133"/>
                    <a:gd name="T27" fmla="*/ 8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3" h="88">
                      <a:moveTo>
                        <a:pt x="29" y="84"/>
                      </a:moveTo>
                      <a:cubicBezTo>
                        <a:pt x="27" y="84"/>
                        <a:pt x="23" y="77"/>
                        <a:pt x="22" y="75"/>
                      </a:cubicBezTo>
                      <a:cubicBezTo>
                        <a:pt x="18" y="70"/>
                        <a:pt x="0" y="71"/>
                        <a:pt x="0" y="66"/>
                      </a:cubicBezTo>
                      <a:cubicBezTo>
                        <a:pt x="0" y="50"/>
                        <a:pt x="23" y="38"/>
                        <a:pt x="23" y="21"/>
                      </a:cubicBezTo>
                      <a:cubicBezTo>
                        <a:pt x="23" y="18"/>
                        <a:pt x="17" y="11"/>
                        <a:pt x="16" y="6"/>
                      </a:cubicBezTo>
                      <a:cubicBezTo>
                        <a:pt x="27" y="1"/>
                        <a:pt x="32" y="6"/>
                        <a:pt x="43" y="6"/>
                      </a:cubicBezTo>
                      <a:cubicBezTo>
                        <a:pt x="49" y="6"/>
                        <a:pt x="53" y="0"/>
                        <a:pt x="61" y="2"/>
                      </a:cubicBezTo>
                      <a:cubicBezTo>
                        <a:pt x="71" y="5"/>
                        <a:pt x="76" y="11"/>
                        <a:pt x="86" y="11"/>
                      </a:cubicBezTo>
                      <a:cubicBezTo>
                        <a:pt x="90" y="16"/>
                        <a:pt x="95" y="10"/>
                        <a:pt x="101" y="10"/>
                      </a:cubicBezTo>
                      <a:cubicBezTo>
                        <a:pt x="110" y="10"/>
                        <a:pt x="133" y="19"/>
                        <a:pt x="133" y="30"/>
                      </a:cubicBezTo>
                      <a:cubicBezTo>
                        <a:pt x="133" y="34"/>
                        <a:pt x="109" y="38"/>
                        <a:pt x="104" y="39"/>
                      </a:cubicBezTo>
                      <a:cubicBezTo>
                        <a:pt x="90" y="44"/>
                        <a:pt x="70" y="63"/>
                        <a:pt x="70" y="73"/>
                      </a:cubicBezTo>
                      <a:cubicBezTo>
                        <a:pt x="70" y="77"/>
                        <a:pt x="39" y="88"/>
                        <a:pt x="36" y="88"/>
                      </a:cubicBezTo>
                      <a:cubicBezTo>
                        <a:pt x="32" y="88"/>
                        <a:pt x="31" y="84"/>
                        <a:pt x="29" y="8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3" name="Freeform 47">
                  <a:extLst>
                    <a:ext uri="{FF2B5EF4-FFF2-40B4-BE49-F238E27FC236}">
                      <a16:creationId xmlns:a16="http://schemas.microsoft.com/office/drawing/2014/main" id="{E60F0E8B-D293-44CD-BBDC-D4591056A41C}"/>
                    </a:ext>
                  </a:extLst>
                </p:cNvPr>
                <p:cNvSpPr>
                  <a:spLocks/>
                </p:cNvSpPr>
                <p:nvPr/>
              </p:nvSpPr>
              <p:spPr bwMode="auto">
                <a:xfrm>
                  <a:off x="686603" y="-7665056"/>
                  <a:ext cx="512767" cy="217489"/>
                </a:xfrm>
                <a:custGeom>
                  <a:avLst/>
                  <a:gdLst>
                    <a:gd name="T0" fmla="*/ 54 w 157"/>
                    <a:gd name="T1" fmla="*/ 67 h 67"/>
                    <a:gd name="T2" fmla="*/ 41 w 157"/>
                    <a:gd name="T3" fmla="*/ 60 h 67"/>
                    <a:gd name="T4" fmla="*/ 54 w 157"/>
                    <a:gd name="T5" fmla="*/ 54 h 67"/>
                    <a:gd name="T6" fmla="*/ 46 w 157"/>
                    <a:gd name="T7" fmla="*/ 44 h 67"/>
                    <a:gd name="T8" fmla="*/ 41 w 157"/>
                    <a:gd name="T9" fmla="*/ 50 h 67"/>
                    <a:gd name="T10" fmla="*/ 22 w 157"/>
                    <a:gd name="T11" fmla="*/ 53 h 67"/>
                    <a:gd name="T12" fmla="*/ 6 w 157"/>
                    <a:gd name="T13" fmla="*/ 50 h 67"/>
                    <a:gd name="T14" fmla="*/ 0 w 157"/>
                    <a:gd name="T15" fmla="*/ 43 h 67"/>
                    <a:gd name="T16" fmla="*/ 0 w 157"/>
                    <a:gd name="T17" fmla="*/ 36 h 67"/>
                    <a:gd name="T18" fmla="*/ 11 w 157"/>
                    <a:gd name="T19" fmla="*/ 32 h 67"/>
                    <a:gd name="T20" fmla="*/ 31 w 157"/>
                    <a:gd name="T21" fmla="*/ 36 h 67"/>
                    <a:gd name="T22" fmla="*/ 11 w 157"/>
                    <a:gd name="T23" fmla="*/ 30 h 67"/>
                    <a:gd name="T24" fmla="*/ 11 w 157"/>
                    <a:gd name="T25" fmla="*/ 24 h 67"/>
                    <a:gd name="T26" fmla="*/ 18 w 157"/>
                    <a:gd name="T27" fmla="*/ 24 h 67"/>
                    <a:gd name="T28" fmla="*/ 39 w 157"/>
                    <a:gd name="T29" fmla="*/ 27 h 67"/>
                    <a:gd name="T30" fmla="*/ 16 w 157"/>
                    <a:gd name="T31" fmla="*/ 22 h 67"/>
                    <a:gd name="T32" fmla="*/ 25 w 157"/>
                    <a:gd name="T33" fmla="*/ 17 h 67"/>
                    <a:gd name="T34" fmla="*/ 37 w 157"/>
                    <a:gd name="T35" fmla="*/ 18 h 67"/>
                    <a:gd name="T36" fmla="*/ 23 w 157"/>
                    <a:gd name="T37" fmla="*/ 12 h 67"/>
                    <a:gd name="T38" fmla="*/ 38 w 157"/>
                    <a:gd name="T39" fmla="*/ 12 h 67"/>
                    <a:gd name="T40" fmla="*/ 46 w 157"/>
                    <a:gd name="T41" fmla="*/ 19 h 67"/>
                    <a:gd name="T42" fmla="*/ 56 w 157"/>
                    <a:gd name="T43" fmla="*/ 19 h 67"/>
                    <a:gd name="T44" fmla="*/ 99 w 157"/>
                    <a:gd name="T45" fmla="*/ 36 h 67"/>
                    <a:gd name="T46" fmla="*/ 109 w 157"/>
                    <a:gd name="T47" fmla="*/ 30 h 67"/>
                    <a:gd name="T48" fmla="*/ 100 w 157"/>
                    <a:gd name="T49" fmla="*/ 29 h 67"/>
                    <a:gd name="T50" fmla="*/ 104 w 157"/>
                    <a:gd name="T51" fmla="*/ 27 h 67"/>
                    <a:gd name="T52" fmla="*/ 104 w 157"/>
                    <a:gd name="T53" fmla="*/ 21 h 67"/>
                    <a:gd name="T54" fmla="*/ 93 w 157"/>
                    <a:gd name="T55" fmla="*/ 15 h 67"/>
                    <a:gd name="T56" fmla="*/ 109 w 157"/>
                    <a:gd name="T57" fmla="*/ 0 h 67"/>
                    <a:gd name="T58" fmla="*/ 118 w 157"/>
                    <a:gd name="T59" fmla="*/ 3 h 67"/>
                    <a:gd name="T60" fmla="*/ 118 w 157"/>
                    <a:gd name="T61" fmla="*/ 9 h 67"/>
                    <a:gd name="T62" fmla="*/ 135 w 157"/>
                    <a:gd name="T63" fmla="*/ 26 h 67"/>
                    <a:gd name="T64" fmla="*/ 147 w 157"/>
                    <a:gd name="T65" fmla="*/ 21 h 67"/>
                    <a:gd name="T66" fmla="*/ 157 w 157"/>
                    <a:gd name="T67" fmla="*/ 32 h 67"/>
                    <a:gd name="T68" fmla="*/ 143 w 157"/>
                    <a:gd name="T69" fmla="*/ 53 h 67"/>
                    <a:gd name="T70" fmla="*/ 113 w 157"/>
                    <a:gd name="T71" fmla="*/ 52 h 67"/>
                    <a:gd name="T72" fmla="*/ 83 w 157"/>
                    <a:gd name="T73" fmla="*/ 60 h 67"/>
                    <a:gd name="T74" fmla="*/ 54 w 157"/>
                    <a:gd name="T75"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67">
                      <a:moveTo>
                        <a:pt x="54" y="67"/>
                      </a:moveTo>
                      <a:cubicBezTo>
                        <a:pt x="48" y="67"/>
                        <a:pt x="41" y="63"/>
                        <a:pt x="41" y="60"/>
                      </a:cubicBezTo>
                      <a:cubicBezTo>
                        <a:pt x="41" y="53"/>
                        <a:pt x="48" y="54"/>
                        <a:pt x="54" y="54"/>
                      </a:cubicBezTo>
                      <a:cubicBezTo>
                        <a:pt x="51" y="51"/>
                        <a:pt x="47" y="49"/>
                        <a:pt x="46" y="44"/>
                      </a:cubicBezTo>
                      <a:cubicBezTo>
                        <a:pt x="43" y="44"/>
                        <a:pt x="41" y="47"/>
                        <a:pt x="41" y="50"/>
                      </a:cubicBezTo>
                      <a:cubicBezTo>
                        <a:pt x="33" y="51"/>
                        <a:pt x="28" y="53"/>
                        <a:pt x="22" y="53"/>
                      </a:cubicBezTo>
                      <a:cubicBezTo>
                        <a:pt x="16" y="53"/>
                        <a:pt x="9" y="50"/>
                        <a:pt x="6" y="50"/>
                      </a:cubicBezTo>
                      <a:cubicBezTo>
                        <a:pt x="3" y="50"/>
                        <a:pt x="0" y="47"/>
                        <a:pt x="0" y="43"/>
                      </a:cubicBezTo>
                      <a:cubicBezTo>
                        <a:pt x="0" y="39"/>
                        <a:pt x="1" y="40"/>
                        <a:pt x="0" y="36"/>
                      </a:cubicBezTo>
                      <a:cubicBezTo>
                        <a:pt x="4" y="35"/>
                        <a:pt x="6" y="32"/>
                        <a:pt x="11" y="32"/>
                      </a:cubicBezTo>
                      <a:cubicBezTo>
                        <a:pt x="20" y="32"/>
                        <a:pt x="24" y="36"/>
                        <a:pt x="31" y="36"/>
                      </a:cubicBezTo>
                      <a:cubicBezTo>
                        <a:pt x="23" y="35"/>
                        <a:pt x="17" y="33"/>
                        <a:pt x="11" y="30"/>
                      </a:cubicBezTo>
                      <a:cubicBezTo>
                        <a:pt x="11" y="24"/>
                        <a:pt x="11" y="24"/>
                        <a:pt x="11" y="24"/>
                      </a:cubicBezTo>
                      <a:cubicBezTo>
                        <a:pt x="14" y="23"/>
                        <a:pt x="18" y="24"/>
                        <a:pt x="18" y="24"/>
                      </a:cubicBezTo>
                      <a:cubicBezTo>
                        <a:pt x="20" y="24"/>
                        <a:pt x="34" y="26"/>
                        <a:pt x="39" y="27"/>
                      </a:cubicBezTo>
                      <a:cubicBezTo>
                        <a:pt x="30" y="25"/>
                        <a:pt x="23" y="26"/>
                        <a:pt x="16" y="22"/>
                      </a:cubicBezTo>
                      <a:cubicBezTo>
                        <a:pt x="18" y="19"/>
                        <a:pt x="22" y="17"/>
                        <a:pt x="25" y="17"/>
                      </a:cubicBezTo>
                      <a:cubicBezTo>
                        <a:pt x="31" y="17"/>
                        <a:pt x="32" y="19"/>
                        <a:pt x="37" y="18"/>
                      </a:cubicBezTo>
                      <a:cubicBezTo>
                        <a:pt x="31" y="19"/>
                        <a:pt x="23" y="18"/>
                        <a:pt x="23" y="12"/>
                      </a:cubicBezTo>
                      <a:cubicBezTo>
                        <a:pt x="31" y="11"/>
                        <a:pt x="34" y="12"/>
                        <a:pt x="38" y="12"/>
                      </a:cubicBezTo>
                      <a:cubicBezTo>
                        <a:pt x="40" y="12"/>
                        <a:pt x="45" y="14"/>
                        <a:pt x="46" y="19"/>
                      </a:cubicBezTo>
                      <a:cubicBezTo>
                        <a:pt x="51" y="19"/>
                        <a:pt x="55" y="19"/>
                        <a:pt x="56" y="19"/>
                      </a:cubicBezTo>
                      <a:cubicBezTo>
                        <a:pt x="69" y="19"/>
                        <a:pt x="79" y="36"/>
                        <a:pt x="99" y="36"/>
                      </a:cubicBezTo>
                      <a:cubicBezTo>
                        <a:pt x="105" y="36"/>
                        <a:pt x="107" y="35"/>
                        <a:pt x="109" y="30"/>
                      </a:cubicBezTo>
                      <a:cubicBezTo>
                        <a:pt x="104" y="30"/>
                        <a:pt x="102" y="30"/>
                        <a:pt x="100" y="29"/>
                      </a:cubicBezTo>
                      <a:cubicBezTo>
                        <a:pt x="100" y="28"/>
                        <a:pt x="103" y="27"/>
                        <a:pt x="104" y="27"/>
                      </a:cubicBezTo>
                      <a:cubicBezTo>
                        <a:pt x="104" y="21"/>
                        <a:pt x="104" y="21"/>
                        <a:pt x="104" y="21"/>
                      </a:cubicBezTo>
                      <a:cubicBezTo>
                        <a:pt x="101" y="21"/>
                        <a:pt x="93" y="19"/>
                        <a:pt x="93" y="15"/>
                      </a:cubicBezTo>
                      <a:cubicBezTo>
                        <a:pt x="93" y="7"/>
                        <a:pt x="105" y="4"/>
                        <a:pt x="109" y="0"/>
                      </a:cubicBezTo>
                      <a:cubicBezTo>
                        <a:pt x="112" y="2"/>
                        <a:pt x="115" y="3"/>
                        <a:pt x="118" y="3"/>
                      </a:cubicBezTo>
                      <a:cubicBezTo>
                        <a:pt x="117" y="7"/>
                        <a:pt x="118" y="8"/>
                        <a:pt x="118" y="9"/>
                      </a:cubicBezTo>
                      <a:cubicBezTo>
                        <a:pt x="118" y="16"/>
                        <a:pt x="126" y="26"/>
                        <a:pt x="135" y="26"/>
                      </a:cubicBezTo>
                      <a:cubicBezTo>
                        <a:pt x="139" y="26"/>
                        <a:pt x="141" y="21"/>
                        <a:pt x="147" y="21"/>
                      </a:cubicBezTo>
                      <a:cubicBezTo>
                        <a:pt x="152" y="21"/>
                        <a:pt x="157" y="26"/>
                        <a:pt x="157" y="32"/>
                      </a:cubicBezTo>
                      <a:cubicBezTo>
                        <a:pt x="157" y="38"/>
                        <a:pt x="147" y="52"/>
                        <a:pt x="143" y="53"/>
                      </a:cubicBezTo>
                      <a:cubicBezTo>
                        <a:pt x="140" y="54"/>
                        <a:pt x="113" y="51"/>
                        <a:pt x="113" y="52"/>
                      </a:cubicBezTo>
                      <a:cubicBezTo>
                        <a:pt x="113" y="53"/>
                        <a:pt x="84" y="59"/>
                        <a:pt x="83" y="60"/>
                      </a:cubicBezTo>
                      <a:cubicBezTo>
                        <a:pt x="74" y="63"/>
                        <a:pt x="65" y="67"/>
                        <a:pt x="54" y="6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4" name="Freeform 48">
                  <a:extLst>
                    <a:ext uri="{FF2B5EF4-FFF2-40B4-BE49-F238E27FC236}">
                      <a16:creationId xmlns:a16="http://schemas.microsoft.com/office/drawing/2014/main" id="{EBB328C5-8C03-4DEF-90D1-3F3AFB845E11}"/>
                    </a:ext>
                  </a:extLst>
                </p:cNvPr>
                <p:cNvSpPr>
                  <a:spLocks/>
                </p:cNvSpPr>
                <p:nvPr/>
              </p:nvSpPr>
              <p:spPr bwMode="auto">
                <a:xfrm>
                  <a:off x="611990" y="-7590443"/>
                  <a:ext cx="68263" cy="55563"/>
                </a:xfrm>
                <a:custGeom>
                  <a:avLst/>
                  <a:gdLst>
                    <a:gd name="T0" fmla="*/ 8 w 21"/>
                    <a:gd name="T1" fmla="*/ 17 h 17"/>
                    <a:gd name="T2" fmla="*/ 0 w 21"/>
                    <a:gd name="T3" fmla="*/ 11 h 17"/>
                    <a:gd name="T4" fmla="*/ 21 w 21"/>
                    <a:gd name="T5" fmla="*/ 1 h 17"/>
                    <a:gd name="T6" fmla="*/ 8 w 21"/>
                    <a:gd name="T7" fmla="*/ 17 h 17"/>
                  </a:gdLst>
                  <a:ahLst/>
                  <a:cxnLst>
                    <a:cxn ang="0">
                      <a:pos x="T0" y="T1"/>
                    </a:cxn>
                    <a:cxn ang="0">
                      <a:pos x="T2" y="T3"/>
                    </a:cxn>
                    <a:cxn ang="0">
                      <a:pos x="T4" y="T5"/>
                    </a:cxn>
                    <a:cxn ang="0">
                      <a:pos x="T6" y="T7"/>
                    </a:cxn>
                  </a:cxnLst>
                  <a:rect l="0" t="0" r="r" b="b"/>
                  <a:pathLst>
                    <a:path w="21" h="17">
                      <a:moveTo>
                        <a:pt x="8" y="17"/>
                      </a:moveTo>
                      <a:cubicBezTo>
                        <a:pt x="4" y="17"/>
                        <a:pt x="0" y="14"/>
                        <a:pt x="0" y="11"/>
                      </a:cubicBezTo>
                      <a:cubicBezTo>
                        <a:pt x="0" y="4"/>
                        <a:pt x="17" y="0"/>
                        <a:pt x="21" y="1"/>
                      </a:cubicBezTo>
                      <a:cubicBezTo>
                        <a:pt x="20" y="7"/>
                        <a:pt x="14" y="17"/>
                        <a:pt x="8" y="1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5" name="Freeform 49">
                  <a:extLst>
                    <a:ext uri="{FF2B5EF4-FFF2-40B4-BE49-F238E27FC236}">
                      <a16:creationId xmlns:a16="http://schemas.microsoft.com/office/drawing/2014/main" id="{AB3E24AD-2DC6-49DD-9BA0-A0B6E2DC665D}"/>
                    </a:ext>
                  </a:extLst>
                </p:cNvPr>
                <p:cNvSpPr>
                  <a:spLocks/>
                </p:cNvSpPr>
                <p:nvPr/>
              </p:nvSpPr>
              <p:spPr bwMode="auto">
                <a:xfrm>
                  <a:off x="797729" y="-7661881"/>
                  <a:ext cx="52388" cy="19050"/>
                </a:xfrm>
                <a:custGeom>
                  <a:avLst/>
                  <a:gdLst>
                    <a:gd name="T0" fmla="*/ 6 w 16"/>
                    <a:gd name="T1" fmla="*/ 6 h 6"/>
                    <a:gd name="T2" fmla="*/ 0 w 16"/>
                    <a:gd name="T3" fmla="*/ 0 h 6"/>
                    <a:gd name="T4" fmla="*/ 16 w 16"/>
                    <a:gd name="T5" fmla="*/ 0 h 6"/>
                    <a:gd name="T6" fmla="*/ 16 w 16"/>
                    <a:gd name="T7" fmla="*/ 6 h 6"/>
                    <a:gd name="T8" fmla="*/ 6 w 16"/>
                    <a:gd name="T9" fmla="*/ 6 h 6"/>
                  </a:gdLst>
                  <a:ahLst/>
                  <a:cxnLst>
                    <a:cxn ang="0">
                      <a:pos x="T0" y="T1"/>
                    </a:cxn>
                    <a:cxn ang="0">
                      <a:pos x="T2" y="T3"/>
                    </a:cxn>
                    <a:cxn ang="0">
                      <a:pos x="T4" y="T5"/>
                    </a:cxn>
                    <a:cxn ang="0">
                      <a:pos x="T6" y="T7"/>
                    </a:cxn>
                    <a:cxn ang="0">
                      <a:pos x="T8" y="T9"/>
                    </a:cxn>
                  </a:cxnLst>
                  <a:rect l="0" t="0" r="r" b="b"/>
                  <a:pathLst>
                    <a:path w="16" h="6">
                      <a:moveTo>
                        <a:pt x="6" y="6"/>
                      </a:moveTo>
                      <a:cubicBezTo>
                        <a:pt x="4" y="6"/>
                        <a:pt x="0" y="4"/>
                        <a:pt x="0" y="0"/>
                      </a:cubicBezTo>
                      <a:cubicBezTo>
                        <a:pt x="16" y="0"/>
                        <a:pt x="16" y="0"/>
                        <a:pt x="16" y="0"/>
                      </a:cubicBezTo>
                      <a:cubicBezTo>
                        <a:pt x="16" y="6"/>
                        <a:pt x="16" y="6"/>
                        <a:pt x="16" y="6"/>
                      </a:cubicBezTo>
                      <a:cubicBezTo>
                        <a:pt x="14" y="6"/>
                        <a:pt x="6" y="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6" name="Freeform 50">
                  <a:extLst>
                    <a:ext uri="{FF2B5EF4-FFF2-40B4-BE49-F238E27FC236}">
                      <a16:creationId xmlns:a16="http://schemas.microsoft.com/office/drawing/2014/main" id="{E4E2EECC-4262-49D5-8DD3-263A5BE4F2D8}"/>
                    </a:ext>
                  </a:extLst>
                </p:cNvPr>
                <p:cNvSpPr>
                  <a:spLocks/>
                </p:cNvSpPr>
                <p:nvPr/>
              </p:nvSpPr>
              <p:spPr bwMode="auto">
                <a:xfrm>
                  <a:off x="465939" y="-7730144"/>
                  <a:ext cx="293690" cy="163514"/>
                </a:xfrm>
                <a:custGeom>
                  <a:avLst/>
                  <a:gdLst>
                    <a:gd name="T0" fmla="*/ 90 w 90"/>
                    <a:gd name="T1" fmla="*/ 9 h 50"/>
                    <a:gd name="T2" fmla="*/ 84 w 90"/>
                    <a:gd name="T3" fmla="*/ 16 h 50"/>
                    <a:gd name="T4" fmla="*/ 88 w 90"/>
                    <a:gd name="T5" fmla="*/ 25 h 50"/>
                    <a:gd name="T6" fmla="*/ 68 w 90"/>
                    <a:gd name="T7" fmla="*/ 39 h 50"/>
                    <a:gd name="T8" fmla="*/ 57 w 90"/>
                    <a:gd name="T9" fmla="*/ 27 h 50"/>
                    <a:gd name="T10" fmla="*/ 42 w 90"/>
                    <a:gd name="T11" fmla="*/ 41 h 50"/>
                    <a:gd name="T12" fmla="*/ 32 w 90"/>
                    <a:gd name="T13" fmla="*/ 50 h 50"/>
                    <a:gd name="T14" fmla="*/ 25 w 90"/>
                    <a:gd name="T15" fmla="*/ 44 h 50"/>
                    <a:gd name="T16" fmla="*/ 12 w 90"/>
                    <a:gd name="T17" fmla="*/ 44 h 50"/>
                    <a:gd name="T18" fmla="*/ 4 w 90"/>
                    <a:gd name="T19" fmla="*/ 47 h 50"/>
                    <a:gd name="T20" fmla="*/ 0 w 90"/>
                    <a:gd name="T21" fmla="*/ 41 h 50"/>
                    <a:gd name="T22" fmla="*/ 10 w 90"/>
                    <a:gd name="T23" fmla="*/ 32 h 50"/>
                    <a:gd name="T24" fmla="*/ 31 w 90"/>
                    <a:gd name="T25" fmla="*/ 23 h 50"/>
                    <a:gd name="T26" fmla="*/ 55 w 90"/>
                    <a:gd name="T27" fmla="*/ 7 h 50"/>
                    <a:gd name="T28" fmla="*/ 63 w 90"/>
                    <a:gd name="T29" fmla="*/ 8 h 50"/>
                    <a:gd name="T30" fmla="*/ 90 w 90"/>
                    <a:gd name="T31" fmla="*/ 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 h="50">
                      <a:moveTo>
                        <a:pt x="90" y="9"/>
                      </a:moveTo>
                      <a:cubicBezTo>
                        <a:pt x="90" y="12"/>
                        <a:pt x="87" y="15"/>
                        <a:pt x="84" y="16"/>
                      </a:cubicBezTo>
                      <a:cubicBezTo>
                        <a:pt x="85" y="20"/>
                        <a:pt x="88" y="21"/>
                        <a:pt x="88" y="25"/>
                      </a:cubicBezTo>
                      <a:cubicBezTo>
                        <a:pt x="68" y="39"/>
                        <a:pt x="68" y="39"/>
                        <a:pt x="68" y="39"/>
                      </a:cubicBezTo>
                      <a:cubicBezTo>
                        <a:pt x="61" y="39"/>
                        <a:pt x="61" y="29"/>
                        <a:pt x="57" y="27"/>
                      </a:cubicBezTo>
                      <a:cubicBezTo>
                        <a:pt x="56" y="34"/>
                        <a:pt x="49" y="41"/>
                        <a:pt x="42" y="41"/>
                      </a:cubicBezTo>
                      <a:cubicBezTo>
                        <a:pt x="41" y="46"/>
                        <a:pt x="37" y="50"/>
                        <a:pt x="32" y="50"/>
                      </a:cubicBezTo>
                      <a:cubicBezTo>
                        <a:pt x="29" y="50"/>
                        <a:pt x="26" y="46"/>
                        <a:pt x="25" y="44"/>
                      </a:cubicBezTo>
                      <a:cubicBezTo>
                        <a:pt x="19" y="46"/>
                        <a:pt x="17" y="44"/>
                        <a:pt x="12" y="44"/>
                      </a:cubicBezTo>
                      <a:cubicBezTo>
                        <a:pt x="9" y="44"/>
                        <a:pt x="8" y="47"/>
                        <a:pt x="4" y="47"/>
                      </a:cubicBezTo>
                      <a:cubicBezTo>
                        <a:pt x="3" y="44"/>
                        <a:pt x="0" y="42"/>
                        <a:pt x="0" y="41"/>
                      </a:cubicBezTo>
                      <a:cubicBezTo>
                        <a:pt x="0" y="40"/>
                        <a:pt x="8" y="33"/>
                        <a:pt x="10" y="32"/>
                      </a:cubicBezTo>
                      <a:cubicBezTo>
                        <a:pt x="17" y="29"/>
                        <a:pt x="24" y="28"/>
                        <a:pt x="31" y="23"/>
                      </a:cubicBezTo>
                      <a:cubicBezTo>
                        <a:pt x="40" y="18"/>
                        <a:pt x="42" y="7"/>
                        <a:pt x="55" y="7"/>
                      </a:cubicBezTo>
                      <a:cubicBezTo>
                        <a:pt x="59" y="7"/>
                        <a:pt x="59" y="7"/>
                        <a:pt x="63" y="8"/>
                      </a:cubicBezTo>
                      <a:cubicBezTo>
                        <a:pt x="63" y="8"/>
                        <a:pt x="90" y="0"/>
                        <a:pt x="90" y="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7" name="Freeform 51">
                  <a:extLst>
                    <a:ext uri="{FF2B5EF4-FFF2-40B4-BE49-F238E27FC236}">
                      <a16:creationId xmlns:a16="http://schemas.microsoft.com/office/drawing/2014/main" id="{1825B36D-57D8-4306-A99A-B5733A971BA4}"/>
                    </a:ext>
                  </a:extLst>
                </p:cNvPr>
                <p:cNvSpPr>
                  <a:spLocks/>
                </p:cNvSpPr>
                <p:nvPr/>
              </p:nvSpPr>
              <p:spPr bwMode="auto">
                <a:xfrm>
                  <a:off x="856467" y="-7834919"/>
                  <a:ext cx="169864" cy="52388"/>
                </a:xfrm>
                <a:custGeom>
                  <a:avLst/>
                  <a:gdLst>
                    <a:gd name="T0" fmla="*/ 21 w 52"/>
                    <a:gd name="T1" fmla="*/ 16 h 16"/>
                    <a:gd name="T2" fmla="*/ 9 w 52"/>
                    <a:gd name="T3" fmla="*/ 13 h 16"/>
                    <a:gd name="T4" fmla="*/ 0 w 52"/>
                    <a:gd name="T5" fmla="*/ 16 h 16"/>
                    <a:gd name="T6" fmla="*/ 33 w 52"/>
                    <a:gd name="T7" fmla="*/ 0 h 16"/>
                    <a:gd name="T8" fmla="*/ 52 w 52"/>
                    <a:gd name="T9" fmla="*/ 12 h 16"/>
                    <a:gd name="T10" fmla="*/ 40 w 52"/>
                    <a:gd name="T11" fmla="*/ 16 h 16"/>
                    <a:gd name="T12" fmla="*/ 21 w 52"/>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52" h="16">
                      <a:moveTo>
                        <a:pt x="21" y="16"/>
                      </a:moveTo>
                      <a:cubicBezTo>
                        <a:pt x="15" y="16"/>
                        <a:pt x="14" y="13"/>
                        <a:pt x="9" y="13"/>
                      </a:cubicBezTo>
                      <a:cubicBezTo>
                        <a:pt x="6" y="13"/>
                        <a:pt x="4" y="16"/>
                        <a:pt x="0" y="16"/>
                      </a:cubicBezTo>
                      <a:cubicBezTo>
                        <a:pt x="0" y="10"/>
                        <a:pt x="27" y="0"/>
                        <a:pt x="33" y="0"/>
                      </a:cubicBezTo>
                      <a:cubicBezTo>
                        <a:pt x="43" y="0"/>
                        <a:pt x="50" y="6"/>
                        <a:pt x="52" y="12"/>
                      </a:cubicBezTo>
                      <a:cubicBezTo>
                        <a:pt x="49" y="13"/>
                        <a:pt x="45" y="16"/>
                        <a:pt x="40" y="16"/>
                      </a:cubicBezTo>
                      <a:cubicBezTo>
                        <a:pt x="28" y="16"/>
                        <a:pt x="31" y="16"/>
                        <a:pt x="21" y="1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8" name="Freeform 52">
                  <a:extLst>
                    <a:ext uri="{FF2B5EF4-FFF2-40B4-BE49-F238E27FC236}">
                      <a16:creationId xmlns:a16="http://schemas.microsoft.com/office/drawing/2014/main" id="{71D3DC9A-50D1-448F-856B-2BCD07F7F876}"/>
                    </a:ext>
                  </a:extLst>
                </p:cNvPr>
                <p:cNvSpPr>
                  <a:spLocks/>
                </p:cNvSpPr>
                <p:nvPr/>
              </p:nvSpPr>
              <p:spPr bwMode="auto">
                <a:xfrm>
                  <a:off x="862817" y="-7776182"/>
                  <a:ext cx="147639" cy="77788"/>
                </a:xfrm>
                <a:custGeom>
                  <a:avLst/>
                  <a:gdLst>
                    <a:gd name="T0" fmla="*/ 38 w 45"/>
                    <a:gd name="T1" fmla="*/ 10 h 24"/>
                    <a:gd name="T2" fmla="*/ 14 w 45"/>
                    <a:gd name="T3" fmla="*/ 24 h 24"/>
                    <a:gd name="T4" fmla="*/ 0 w 45"/>
                    <a:gd name="T5" fmla="*/ 12 h 24"/>
                    <a:gd name="T6" fmla="*/ 37 w 45"/>
                    <a:gd name="T7" fmla="*/ 0 h 24"/>
                    <a:gd name="T8" fmla="*/ 45 w 45"/>
                    <a:gd name="T9" fmla="*/ 5 h 24"/>
                    <a:gd name="T10" fmla="*/ 25 w 45"/>
                    <a:gd name="T11" fmla="*/ 10 h 24"/>
                    <a:gd name="T12" fmla="*/ 38 w 45"/>
                    <a:gd name="T13" fmla="*/ 10 h 24"/>
                  </a:gdLst>
                  <a:ahLst/>
                  <a:cxnLst>
                    <a:cxn ang="0">
                      <a:pos x="T0" y="T1"/>
                    </a:cxn>
                    <a:cxn ang="0">
                      <a:pos x="T2" y="T3"/>
                    </a:cxn>
                    <a:cxn ang="0">
                      <a:pos x="T4" y="T5"/>
                    </a:cxn>
                    <a:cxn ang="0">
                      <a:pos x="T6" y="T7"/>
                    </a:cxn>
                    <a:cxn ang="0">
                      <a:pos x="T8" y="T9"/>
                    </a:cxn>
                    <a:cxn ang="0">
                      <a:pos x="T10" y="T11"/>
                    </a:cxn>
                    <a:cxn ang="0">
                      <a:pos x="T12" y="T13"/>
                    </a:cxn>
                  </a:cxnLst>
                  <a:rect l="0" t="0" r="r" b="b"/>
                  <a:pathLst>
                    <a:path w="45" h="24">
                      <a:moveTo>
                        <a:pt x="38" y="10"/>
                      </a:moveTo>
                      <a:cubicBezTo>
                        <a:pt x="39" y="20"/>
                        <a:pt x="24" y="24"/>
                        <a:pt x="14" y="24"/>
                      </a:cubicBezTo>
                      <a:cubicBezTo>
                        <a:pt x="7" y="24"/>
                        <a:pt x="0" y="16"/>
                        <a:pt x="0" y="12"/>
                      </a:cubicBezTo>
                      <a:cubicBezTo>
                        <a:pt x="0" y="1"/>
                        <a:pt x="27" y="0"/>
                        <a:pt x="37" y="0"/>
                      </a:cubicBezTo>
                      <a:cubicBezTo>
                        <a:pt x="42" y="0"/>
                        <a:pt x="43" y="3"/>
                        <a:pt x="45" y="5"/>
                      </a:cubicBezTo>
                      <a:cubicBezTo>
                        <a:pt x="40" y="9"/>
                        <a:pt x="32" y="10"/>
                        <a:pt x="25" y="10"/>
                      </a:cubicBezTo>
                      <a:lnTo>
                        <a:pt x="38" y="1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9" name="Freeform 53">
                  <a:extLst>
                    <a:ext uri="{FF2B5EF4-FFF2-40B4-BE49-F238E27FC236}">
                      <a16:creationId xmlns:a16="http://schemas.microsoft.com/office/drawing/2014/main" id="{7D02BC7A-5E96-4332-ADDA-B3FC2FC88218}"/>
                    </a:ext>
                  </a:extLst>
                </p:cNvPr>
                <p:cNvSpPr>
                  <a:spLocks/>
                </p:cNvSpPr>
                <p:nvPr/>
              </p:nvSpPr>
              <p:spPr bwMode="auto">
                <a:xfrm>
                  <a:off x="791379" y="-7785707"/>
                  <a:ext cx="49213" cy="58738"/>
                </a:xfrm>
                <a:custGeom>
                  <a:avLst/>
                  <a:gdLst>
                    <a:gd name="T0" fmla="*/ 15 w 15"/>
                    <a:gd name="T1" fmla="*/ 12 h 18"/>
                    <a:gd name="T2" fmla="*/ 9 w 15"/>
                    <a:gd name="T3" fmla="*/ 18 h 18"/>
                    <a:gd name="T4" fmla="*/ 0 w 15"/>
                    <a:gd name="T5" fmla="*/ 11 h 18"/>
                    <a:gd name="T6" fmla="*/ 15 w 15"/>
                    <a:gd name="T7" fmla="*/ 12 h 18"/>
                  </a:gdLst>
                  <a:ahLst/>
                  <a:cxnLst>
                    <a:cxn ang="0">
                      <a:pos x="T0" y="T1"/>
                    </a:cxn>
                    <a:cxn ang="0">
                      <a:pos x="T2" y="T3"/>
                    </a:cxn>
                    <a:cxn ang="0">
                      <a:pos x="T4" y="T5"/>
                    </a:cxn>
                    <a:cxn ang="0">
                      <a:pos x="T6" y="T7"/>
                    </a:cxn>
                  </a:cxnLst>
                  <a:rect l="0" t="0" r="r" b="b"/>
                  <a:pathLst>
                    <a:path w="15" h="18">
                      <a:moveTo>
                        <a:pt x="15" y="12"/>
                      </a:moveTo>
                      <a:cubicBezTo>
                        <a:pt x="14" y="15"/>
                        <a:pt x="12" y="18"/>
                        <a:pt x="9" y="18"/>
                      </a:cubicBezTo>
                      <a:cubicBezTo>
                        <a:pt x="5" y="18"/>
                        <a:pt x="0" y="13"/>
                        <a:pt x="0" y="11"/>
                      </a:cubicBezTo>
                      <a:cubicBezTo>
                        <a:pt x="0" y="0"/>
                        <a:pt x="13" y="11"/>
                        <a:pt x="15" y="1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0" name="Freeform 54">
                  <a:extLst>
                    <a:ext uri="{FF2B5EF4-FFF2-40B4-BE49-F238E27FC236}">
                      <a16:creationId xmlns:a16="http://schemas.microsoft.com/office/drawing/2014/main" id="{4510FB8E-6206-4D52-9ED9-1818D8796371}"/>
                    </a:ext>
                  </a:extLst>
                </p:cNvPr>
                <p:cNvSpPr>
                  <a:spLocks/>
                </p:cNvSpPr>
                <p:nvPr/>
              </p:nvSpPr>
              <p:spPr bwMode="auto">
                <a:xfrm>
                  <a:off x="1335896" y="-7401529"/>
                  <a:ext cx="250827" cy="203201"/>
                </a:xfrm>
                <a:custGeom>
                  <a:avLst/>
                  <a:gdLst>
                    <a:gd name="T0" fmla="*/ 68 w 77"/>
                    <a:gd name="T1" fmla="*/ 23 h 62"/>
                    <a:gd name="T2" fmla="*/ 66 w 77"/>
                    <a:gd name="T3" fmla="*/ 30 h 62"/>
                    <a:gd name="T4" fmla="*/ 77 w 77"/>
                    <a:gd name="T5" fmla="*/ 32 h 62"/>
                    <a:gd name="T6" fmla="*/ 59 w 77"/>
                    <a:gd name="T7" fmla="*/ 56 h 62"/>
                    <a:gd name="T8" fmla="*/ 50 w 77"/>
                    <a:gd name="T9" fmla="*/ 62 h 62"/>
                    <a:gd name="T10" fmla="*/ 40 w 77"/>
                    <a:gd name="T11" fmla="*/ 55 h 62"/>
                    <a:gd name="T12" fmla="*/ 0 w 77"/>
                    <a:gd name="T13" fmla="*/ 31 h 62"/>
                    <a:gd name="T14" fmla="*/ 0 w 77"/>
                    <a:gd name="T15" fmla="*/ 23 h 62"/>
                    <a:gd name="T16" fmla="*/ 20 w 77"/>
                    <a:gd name="T17" fmla="*/ 28 h 62"/>
                    <a:gd name="T18" fmla="*/ 27 w 77"/>
                    <a:gd name="T19" fmla="*/ 28 h 62"/>
                    <a:gd name="T20" fmla="*/ 27 w 77"/>
                    <a:gd name="T21" fmla="*/ 16 h 62"/>
                    <a:gd name="T22" fmla="*/ 13 w 77"/>
                    <a:gd name="T23" fmla="*/ 10 h 62"/>
                    <a:gd name="T24" fmla="*/ 16 w 77"/>
                    <a:gd name="T25" fmla="*/ 7 h 62"/>
                    <a:gd name="T26" fmla="*/ 43 w 77"/>
                    <a:gd name="T27" fmla="*/ 1 h 62"/>
                    <a:gd name="T28" fmla="*/ 61 w 77"/>
                    <a:gd name="T29" fmla="*/ 1 h 62"/>
                    <a:gd name="T30" fmla="*/ 65 w 77"/>
                    <a:gd name="T31" fmla="*/ 6 h 62"/>
                    <a:gd name="T32" fmla="*/ 51 w 77"/>
                    <a:gd name="T33" fmla="*/ 23 h 62"/>
                    <a:gd name="T34" fmla="*/ 68 w 77"/>
                    <a:gd name="T35" fmla="*/ 2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62">
                      <a:moveTo>
                        <a:pt x="68" y="23"/>
                      </a:moveTo>
                      <a:cubicBezTo>
                        <a:pt x="68" y="29"/>
                        <a:pt x="66" y="25"/>
                        <a:pt x="66" y="30"/>
                      </a:cubicBezTo>
                      <a:cubicBezTo>
                        <a:pt x="68" y="30"/>
                        <a:pt x="74" y="31"/>
                        <a:pt x="77" y="32"/>
                      </a:cubicBezTo>
                      <a:cubicBezTo>
                        <a:pt x="75" y="57"/>
                        <a:pt x="73" y="50"/>
                        <a:pt x="59" y="56"/>
                      </a:cubicBezTo>
                      <a:cubicBezTo>
                        <a:pt x="55" y="57"/>
                        <a:pt x="54" y="62"/>
                        <a:pt x="50" y="62"/>
                      </a:cubicBezTo>
                      <a:cubicBezTo>
                        <a:pt x="43" y="62"/>
                        <a:pt x="42" y="57"/>
                        <a:pt x="40" y="55"/>
                      </a:cubicBezTo>
                      <a:cubicBezTo>
                        <a:pt x="27" y="42"/>
                        <a:pt x="13" y="44"/>
                        <a:pt x="0" y="31"/>
                      </a:cubicBezTo>
                      <a:cubicBezTo>
                        <a:pt x="0" y="23"/>
                        <a:pt x="0" y="23"/>
                        <a:pt x="0" y="23"/>
                      </a:cubicBezTo>
                      <a:cubicBezTo>
                        <a:pt x="6" y="23"/>
                        <a:pt x="13" y="28"/>
                        <a:pt x="20" y="28"/>
                      </a:cubicBezTo>
                      <a:cubicBezTo>
                        <a:pt x="25" y="28"/>
                        <a:pt x="23" y="28"/>
                        <a:pt x="27" y="28"/>
                      </a:cubicBezTo>
                      <a:cubicBezTo>
                        <a:pt x="27" y="16"/>
                        <a:pt x="27" y="16"/>
                        <a:pt x="27" y="16"/>
                      </a:cubicBezTo>
                      <a:cubicBezTo>
                        <a:pt x="21" y="15"/>
                        <a:pt x="13" y="16"/>
                        <a:pt x="13" y="10"/>
                      </a:cubicBezTo>
                      <a:cubicBezTo>
                        <a:pt x="13" y="9"/>
                        <a:pt x="15" y="8"/>
                        <a:pt x="16" y="7"/>
                      </a:cubicBezTo>
                      <a:cubicBezTo>
                        <a:pt x="23" y="0"/>
                        <a:pt x="33" y="1"/>
                        <a:pt x="43" y="1"/>
                      </a:cubicBezTo>
                      <a:cubicBezTo>
                        <a:pt x="51" y="1"/>
                        <a:pt x="61" y="1"/>
                        <a:pt x="61" y="1"/>
                      </a:cubicBezTo>
                      <a:cubicBezTo>
                        <a:pt x="62" y="1"/>
                        <a:pt x="65" y="4"/>
                        <a:pt x="65" y="6"/>
                      </a:cubicBezTo>
                      <a:cubicBezTo>
                        <a:pt x="65" y="15"/>
                        <a:pt x="54" y="19"/>
                        <a:pt x="51" y="23"/>
                      </a:cubicBezTo>
                      <a:cubicBezTo>
                        <a:pt x="55" y="22"/>
                        <a:pt x="68" y="18"/>
                        <a:pt x="68" y="2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1" name="Freeform 55">
                  <a:extLst>
                    <a:ext uri="{FF2B5EF4-FFF2-40B4-BE49-F238E27FC236}">
                      <a16:creationId xmlns:a16="http://schemas.microsoft.com/office/drawing/2014/main" id="{DC8C12C0-5BBE-40F0-B3C8-FE2781E8570E}"/>
                    </a:ext>
                  </a:extLst>
                </p:cNvPr>
                <p:cNvSpPr>
                  <a:spLocks/>
                </p:cNvSpPr>
                <p:nvPr/>
              </p:nvSpPr>
              <p:spPr bwMode="auto">
                <a:xfrm>
                  <a:off x="1243821" y="-7646006"/>
                  <a:ext cx="280990" cy="150814"/>
                </a:xfrm>
                <a:custGeom>
                  <a:avLst/>
                  <a:gdLst>
                    <a:gd name="T0" fmla="*/ 5 w 86"/>
                    <a:gd name="T1" fmla="*/ 11 h 46"/>
                    <a:gd name="T2" fmla="*/ 0 w 86"/>
                    <a:gd name="T3" fmla="*/ 2 h 46"/>
                    <a:gd name="T4" fmla="*/ 5 w 86"/>
                    <a:gd name="T5" fmla="*/ 2 h 46"/>
                    <a:gd name="T6" fmla="*/ 39 w 86"/>
                    <a:gd name="T7" fmla="*/ 21 h 46"/>
                    <a:gd name="T8" fmla="*/ 30 w 86"/>
                    <a:gd name="T9" fmla="*/ 13 h 46"/>
                    <a:gd name="T10" fmla="*/ 30 w 86"/>
                    <a:gd name="T11" fmla="*/ 8 h 46"/>
                    <a:gd name="T12" fmla="*/ 55 w 86"/>
                    <a:gd name="T13" fmla="*/ 18 h 46"/>
                    <a:gd name="T14" fmla="*/ 55 w 86"/>
                    <a:gd name="T15" fmla="*/ 8 h 46"/>
                    <a:gd name="T16" fmla="*/ 39 w 86"/>
                    <a:gd name="T17" fmla="*/ 1 h 46"/>
                    <a:gd name="T18" fmla="*/ 47 w 86"/>
                    <a:gd name="T19" fmla="*/ 1 h 46"/>
                    <a:gd name="T20" fmla="*/ 68 w 86"/>
                    <a:gd name="T21" fmla="*/ 6 h 46"/>
                    <a:gd name="T22" fmla="*/ 77 w 86"/>
                    <a:gd name="T23" fmla="*/ 2 h 46"/>
                    <a:gd name="T24" fmla="*/ 86 w 86"/>
                    <a:gd name="T25" fmla="*/ 13 h 46"/>
                    <a:gd name="T26" fmla="*/ 82 w 86"/>
                    <a:gd name="T27" fmla="*/ 42 h 46"/>
                    <a:gd name="T28" fmla="*/ 64 w 86"/>
                    <a:gd name="T29" fmla="*/ 44 h 46"/>
                    <a:gd name="T30" fmla="*/ 50 w 86"/>
                    <a:gd name="T31" fmla="*/ 42 h 46"/>
                    <a:gd name="T32" fmla="*/ 53 w 86"/>
                    <a:gd name="T33" fmla="*/ 37 h 46"/>
                    <a:gd name="T34" fmla="*/ 53 w 86"/>
                    <a:gd name="T35" fmla="*/ 33 h 46"/>
                    <a:gd name="T36" fmla="*/ 64 w 86"/>
                    <a:gd name="T37" fmla="*/ 26 h 46"/>
                    <a:gd name="T38" fmla="*/ 59 w 86"/>
                    <a:gd name="T39" fmla="*/ 24 h 46"/>
                    <a:gd name="T40" fmla="*/ 26 w 86"/>
                    <a:gd name="T41" fmla="*/ 29 h 46"/>
                    <a:gd name="T42" fmla="*/ 20 w 86"/>
                    <a:gd name="T43" fmla="*/ 24 h 46"/>
                    <a:gd name="T44" fmla="*/ 14 w 86"/>
                    <a:gd name="T45" fmla="*/ 24 h 46"/>
                    <a:gd name="T46" fmla="*/ 12 w 86"/>
                    <a:gd name="T47" fmla="*/ 19 h 46"/>
                    <a:gd name="T48" fmla="*/ 1 w 86"/>
                    <a:gd name="T49" fmla="*/ 15 h 46"/>
                    <a:gd name="T50" fmla="*/ 1 w 86"/>
                    <a:gd name="T51" fmla="*/ 6 h 46"/>
                    <a:gd name="T52" fmla="*/ 5 w 86"/>
                    <a:gd name="T53" fmla="*/ 1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6" h="46">
                      <a:moveTo>
                        <a:pt x="5" y="11"/>
                      </a:moveTo>
                      <a:cubicBezTo>
                        <a:pt x="3" y="9"/>
                        <a:pt x="0" y="6"/>
                        <a:pt x="0" y="2"/>
                      </a:cubicBezTo>
                      <a:cubicBezTo>
                        <a:pt x="2" y="2"/>
                        <a:pt x="4" y="2"/>
                        <a:pt x="5" y="2"/>
                      </a:cubicBezTo>
                      <a:cubicBezTo>
                        <a:pt x="19" y="2"/>
                        <a:pt x="25" y="25"/>
                        <a:pt x="39" y="21"/>
                      </a:cubicBezTo>
                      <a:cubicBezTo>
                        <a:pt x="36" y="19"/>
                        <a:pt x="32" y="15"/>
                        <a:pt x="30" y="13"/>
                      </a:cubicBezTo>
                      <a:cubicBezTo>
                        <a:pt x="30" y="8"/>
                        <a:pt x="30" y="8"/>
                        <a:pt x="30" y="8"/>
                      </a:cubicBezTo>
                      <a:cubicBezTo>
                        <a:pt x="40" y="8"/>
                        <a:pt x="44" y="18"/>
                        <a:pt x="55" y="18"/>
                      </a:cubicBezTo>
                      <a:cubicBezTo>
                        <a:pt x="55" y="8"/>
                        <a:pt x="55" y="8"/>
                        <a:pt x="55" y="8"/>
                      </a:cubicBezTo>
                      <a:cubicBezTo>
                        <a:pt x="47" y="8"/>
                        <a:pt x="41" y="8"/>
                        <a:pt x="39" y="1"/>
                      </a:cubicBezTo>
                      <a:cubicBezTo>
                        <a:pt x="42" y="0"/>
                        <a:pt x="44" y="1"/>
                        <a:pt x="47" y="1"/>
                      </a:cubicBezTo>
                      <a:cubicBezTo>
                        <a:pt x="55" y="1"/>
                        <a:pt x="59" y="6"/>
                        <a:pt x="68" y="6"/>
                      </a:cubicBezTo>
                      <a:cubicBezTo>
                        <a:pt x="71" y="6"/>
                        <a:pt x="73" y="2"/>
                        <a:pt x="77" y="2"/>
                      </a:cubicBezTo>
                      <a:cubicBezTo>
                        <a:pt x="85" y="2"/>
                        <a:pt x="86" y="6"/>
                        <a:pt x="86" y="13"/>
                      </a:cubicBezTo>
                      <a:cubicBezTo>
                        <a:pt x="86" y="24"/>
                        <a:pt x="80" y="29"/>
                        <a:pt x="82" y="42"/>
                      </a:cubicBezTo>
                      <a:cubicBezTo>
                        <a:pt x="75" y="44"/>
                        <a:pt x="65" y="44"/>
                        <a:pt x="64" y="44"/>
                      </a:cubicBezTo>
                      <a:cubicBezTo>
                        <a:pt x="61" y="44"/>
                        <a:pt x="50" y="46"/>
                        <a:pt x="50" y="42"/>
                      </a:cubicBezTo>
                      <a:cubicBezTo>
                        <a:pt x="50" y="40"/>
                        <a:pt x="51" y="38"/>
                        <a:pt x="53" y="37"/>
                      </a:cubicBezTo>
                      <a:cubicBezTo>
                        <a:pt x="52" y="36"/>
                        <a:pt x="52" y="34"/>
                        <a:pt x="53" y="33"/>
                      </a:cubicBezTo>
                      <a:cubicBezTo>
                        <a:pt x="53" y="29"/>
                        <a:pt x="61" y="29"/>
                        <a:pt x="64" y="26"/>
                      </a:cubicBezTo>
                      <a:cubicBezTo>
                        <a:pt x="63" y="25"/>
                        <a:pt x="60" y="24"/>
                        <a:pt x="59" y="24"/>
                      </a:cubicBezTo>
                      <a:cubicBezTo>
                        <a:pt x="51" y="24"/>
                        <a:pt x="35" y="29"/>
                        <a:pt x="26" y="29"/>
                      </a:cubicBezTo>
                      <a:cubicBezTo>
                        <a:pt x="23" y="29"/>
                        <a:pt x="20" y="26"/>
                        <a:pt x="20" y="24"/>
                      </a:cubicBezTo>
                      <a:cubicBezTo>
                        <a:pt x="14" y="24"/>
                        <a:pt x="14" y="24"/>
                        <a:pt x="14" y="24"/>
                      </a:cubicBezTo>
                      <a:cubicBezTo>
                        <a:pt x="12" y="19"/>
                        <a:pt x="12" y="19"/>
                        <a:pt x="12" y="19"/>
                      </a:cubicBezTo>
                      <a:cubicBezTo>
                        <a:pt x="8" y="20"/>
                        <a:pt x="5" y="17"/>
                        <a:pt x="1" y="15"/>
                      </a:cubicBezTo>
                      <a:cubicBezTo>
                        <a:pt x="1" y="6"/>
                        <a:pt x="1" y="6"/>
                        <a:pt x="1" y="6"/>
                      </a:cubicBezTo>
                      <a:lnTo>
                        <a:pt x="5" y="11"/>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2" name="Freeform 56">
                  <a:extLst>
                    <a:ext uri="{FF2B5EF4-FFF2-40B4-BE49-F238E27FC236}">
                      <a16:creationId xmlns:a16="http://schemas.microsoft.com/office/drawing/2014/main" id="{B435BA24-6980-45AC-892F-E9B51B183EB0}"/>
                    </a:ext>
                  </a:extLst>
                </p:cNvPr>
                <p:cNvSpPr>
                  <a:spLocks/>
                </p:cNvSpPr>
                <p:nvPr/>
              </p:nvSpPr>
              <p:spPr bwMode="auto">
                <a:xfrm>
                  <a:off x="1456547" y="-7085614"/>
                  <a:ext cx="165101" cy="101601"/>
                </a:xfrm>
                <a:custGeom>
                  <a:avLst/>
                  <a:gdLst>
                    <a:gd name="T0" fmla="*/ 40 w 51"/>
                    <a:gd name="T1" fmla="*/ 31 h 31"/>
                    <a:gd name="T2" fmla="*/ 0 w 51"/>
                    <a:gd name="T3" fmla="*/ 17 h 31"/>
                    <a:gd name="T4" fmla="*/ 10 w 51"/>
                    <a:gd name="T5" fmla="*/ 15 h 31"/>
                    <a:gd name="T6" fmla="*/ 23 w 51"/>
                    <a:gd name="T7" fmla="*/ 0 h 31"/>
                    <a:gd name="T8" fmla="*/ 51 w 51"/>
                    <a:gd name="T9" fmla="*/ 24 h 31"/>
                    <a:gd name="T10" fmla="*/ 40 w 51"/>
                    <a:gd name="T11" fmla="*/ 31 h 31"/>
                  </a:gdLst>
                  <a:ahLst/>
                  <a:cxnLst>
                    <a:cxn ang="0">
                      <a:pos x="T0" y="T1"/>
                    </a:cxn>
                    <a:cxn ang="0">
                      <a:pos x="T2" y="T3"/>
                    </a:cxn>
                    <a:cxn ang="0">
                      <a:pos x="T4" y="T5"/>
                    </a:cxn>
                    <a:cxn ang="0">
                      <a:pos x="T6" y="T7"/>
                    </a:cxn>
                    <a:cxn ang="0">
                      <a:pos x="T8" y="T9"/>
                    </a:cxn>
                    <a:cxn ang="0">
                      <a:pos x="T10" y="T11"/>
                    </a:cxn>
                  </a:cxnLst>
                  <a:rect l="0" t="0" r="r" b="b"/>
                  <a:pathLst>
                    <a:path w="51" h="31">
                      <a:moveTo>
                        <a:pt x="40" y="31"/>
                      </a:moveTo>
                      <a:cubicBezTo>
                        <a:pt x="34" y="31"/>
                        <a:pt x="0" y="19"/>
                        <a:pt x="0" y="17"/>
                      </a:cubicBezTo>
                      <a:cubicBezTo>
                        <a:pt x="0" y="14"/>
                        <a:pt x="9" y="15"/>
                        <a:pt x="10" y="15"/>
                      </a:cubicBezTo>
                      <a:cubicBezTo>
                        <a:pt x="16" y="13"/>
                        <a:pt x="14" y="0"/>
                        <a:pt x="23" y="0"/>
                      </a:cubicBezTo>
                      <a:cubicBezTo>
                        <a:pt x="30" y="0"/>
                        <a:pt x="48" y="17"/>
                        <a:pt x="51" y="24"/>
                      </a:cubicBezTo>
                      <a:cubicBezTo>
                        <a:pt x="46" y="26"/>
                        <a:pt x="45" y="31"/>
                        <a:pt x="40" y="3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3" name="Freeform 57">
                  <a:extLst>
                    <a:ext uri="{FF2B5EF4-FFF2-40B4-BE49-F238E27FC236}">
                      <a16:creationId xmlns:a16="http://schemas.microsoft.com/office/drawing/2014/main" id="{10445200-02CD-4807-90A4-24B9EE9E9224}"/>
                    </a:ext>
                  </a:extLst>
                </p:cNvPr>
                <p:cNvSpPr>
                  <a:spLocks/>
                </p:cNvSpPr>
                <p:nvPr/>
              </p:nvSpPr>
              <p:spPr bwMode="auto">
                <a:xfrm>
                  <a:off x="1615299" y="-7430104"/>
                  <a:ext cx="219077" cy="179389"/>
                </a:xfrm>
                <a:custGeom>
                  <a:avLst/>
                  <a:gdLst>
                    <a:gd name="T0" fmla="*/ 67 w 67"/>
                    <a:gd name="T1" fmla="*/ 12 h 55"/>
                    <a:gd name="T2" fmla="*/ 58 w 67"/>
                    <a:gd name="T3" fmla="*/ 19 h 55"/>
                    <a:gd name="T4" fmla="*/ 33 w 67"/>
                    <a:gd name="T5" fmla="*/ 37 h 55"/>
                    <a:gd name="T6" fmla="*/ 20 w 67"/>
                    <a:gd name="T7" fmla="*/ 40 h 55"/>
                    <a:gd name="T8" fmla="*/ 26 w 67"/>
                    <a:gd name="T9" fmla="*/ 40 h 55"/>
                    <a:gd name="T10" fmla="*/ 16 w 67"/>
                    <a:gd name="T11" fmla="*/ 55 h 55"/>
                    <a:gd name="T12" fmla="*/ 7 w 67"/>
                    <a:gd name="T13" fmla="*/ 55 h 55"/>
                    <a:gd name="T14" fmla="*/ 7 w 67"/>
                    <a:gd name="T15" fmla="*/ 41 h 55"/>
                    <a:gd name="T16" fmla="*/ 0 w 67"/>
                    <a:gd name="T17" fmla="*/ 19 h 55"/>
                    <a:gd name="T18" fmla="*/ 0 w 67"/>
                    <a:gd name="T19" fmla="*/ 12 h 55"/>
                    <a:gd name="T20" fmla="*/ 10 w 67"/>
                    <a:gd name="T21" fmla="*/ 12 h 55"/>
                    <a:gd name="T22" fmla="*/ 10 w 67"/>
                    <a:gd name="T23" fmla="*/ 7 h 55"/>
                    <a:gd name="T24" fmla="*/ 22 w 67"/>
                    <a:gd name="T25" fmla="*/ 0 h 55"/>
                    <a:gd name="T26" fmla="*/ 67 w 67"/>
                    <a:gd name="T27" fmla="*/ 6 h 55"/>
                    <a:gd name="T28" fmla="*/ 67 w 67"/>
                    <a:gd name="T29" fmla="*/ 1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55">
                      <a:moveTo>
                        <a:pt x="67" y="12"/>
                      </a:moveTo>
                      <a:cubicBezTo>
                        <a:pt x="67" y="13"/>
                        <a:pt x="58" y="19"/>
                        <a:pt x="58" y="19"/>
                      </a:cubicBezTo>
                      <a:cubicBezTo>
                        <a:pt x="53" y="27"/>
                        <a:pt x="46" y="37"/>
                        <a:pt x="33" y="37"/>
                      </a:cubicBezTo>
                      <a:cubicBezTo>
                        <a:pt x="23" y="37"/>
                        <a:pt x="23" y="31"/>
                        <a:pt x="20" y="40"/>
                      </a:cubicBezTo>
                      <a:cubicBezTo>
                        <a:pt x="26" y="40"/>
                        <a:pt x="26" y="40"/>
                        <a:pt x="26" y="40"/>
                      </a:cubicBezTo>
                      <a:cubicBezTo>
                        <a:pt x="25" y="48"/>
                        <a:pt x="21" y="49"/>
                        <a:pt x="16" y="55"/>
                      </a:cubicBezTo>
                      <a:cubicBezTo>
                        <a:pt x="7" y="55"/>
                        <a:pt x="7" y="55"/>
                        <a:pt x="7" y="55"/>
                      </a:cubicBezTo>
                      <a:cubicBezTo>
                        <a:pt x="7" y="49"/>
                        <a:pt x="7" y="43"/>
                        <a:pt x="7" y="41"/>
                      </a:cubicBezTo>
                      <a:cubicBezTo>
                        <a:pt x="0" y="34"/>
                        <a:pt x="3" y="28"/>
                        <a:pt x="0" y="19"/>
                      </a:cubicBezTo>
                      <a:cubicBezTo>
                        <a:pt x="0" y="12"/>
                        <a:pt x="0" y="12"/>
                        <a:pt x="0" y="12"/>
                      </a:cubicBezTo>
                      <a:cubicBezTo>
                        <a:pt x="3" y="12"/>
                        <a:pt x="8" y="12"/>
                        <a:pt x="10" y="12"/>
                      </a:cubicBezTo>
                      <a:cubicBezTo>
                        <a:pt x="9" y="11"/>
                        <a:pt x="10" y="9"/>
                        <a:pt x="10" y="7"/>
                      </a:cubicBezTo>
                      <a:cubicBezTo>
                        <a:pt x="10" y="7"/>
                        <a:pt x="13" y="0"/>
                        <a:pt x="22" y="0"/>
                      </a:cubicBezTo>
                      <a:cubicBezTo>
                        <a:pt x="38" y="0"/>
                        <a:pt x="50" y="6"/>
                        <a:pt x="67" y="6"/>
                      </a:cubicBezTo>
                      <a:cubicBezTo>
                        <a:pt x="66" y="8"/>
                        <a:pt x="67" y="9"/>
                        <a:pt x="67" y="1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4" name="Freeform 58">
                  <a:extLst>
                    <a:ext uri="{FF2B5EF4-FFF2-40B4-BE49-F238E27FC236}">
                      <a16:creationId xmlns:a16="http://schemas.microsoft.com/office/drawing/2014/main" id="{6F1BBEB3-35E6-4E87-AC36-D0F8D183E4FD}"/>
                    </a:ext>
                  </a:extLst>
                </p:cNvPr>
                <p:cNvSpPr>
                  <a:spLocks/>
                </p:cNvSpPr>
                <p:nvPr/>
              </p:nvSpPr>
              <p:spPr bwMode="auto">
                <a:xfrm>
                  <a:off x="1172382" y="-7742844"/>
                  <a:ext cx="71438" cy="58738"/>
                </a:xfrm>
                <a:custGeom>
                  <a:avLst/>
                  <a:gdLst>
                    <a:gd name="T0" fmla="*/ 22 w 22"/>
                    <a:gd name="T1" fmla="*/ 13 h 18"/>
                    <a:gd name="T2" fmla="*/ 16 w 22"/>
                    <a:gd name="T3" fmla="*/ 18 h 18"/>
                    <a:gd name="T4" fmla="*/ 0 w 22"/>
                    <a:gd name="T5" fmla="*/ 0 h 18"/>
                    <a:gd name="T6" fmla="*/ 22 w 22"/>
                    <a:gd name="T7" fmla="*/ 13 h 18"/>
                  </a:gdLst>
                  <a:ahLst/>
                  <a:cxnLst>
                    <a:cxn ang="0">
                      <a:pos x="T0" y="T1"/>
                    </a:cxn>
                    <a:cxn ang="0">
                      <a:pos x="T2" y="T3"/>
                    </a:cxn>
                    <a:cxn ang="0">
                      <a:pos x="T4" y="T5"/>
                    </a:cxn>
                    <a:cxn ang="0">
                      <a:pos x="T6" y="T7"/>
                    </a:cxn>
                  </a:cxnLst>
                  <a:rect l="0" t="0" r="r" b="b"/>
                  <a:pathLst>
                    <a:path w="22" h="18">
                      <a:moveTo>
                        <a:pt x="22" y="13"/>
                      </a:moveTo>
                      <a:cubicBezTo>
                        <a:pt x="22" y="16"/>
                        <a:pt x="19" y="18"/>
                        <a:pt x="16" y="18"/>
                      </a:cubicBezTo>
                      <a:cubicBezTo>
                        <a:pt x="11" y="18"/>
                        <a:pt x="0" y="6"/>
                        <a:pt x="0" y="0"/>
                      </a:cubicBezTo>
                      <a:cubicBezTo>
                        <a:pt x="12" y="0"/>
                        <a:pt x="13" y="10"/>
                        <a:pt x="22" y="1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5" name="Freeform 59">
                  <a:extLst>
                    <a:ext uri="{FF2B5EF4-FFF2-40B4-BE49-F238E27FC236}">
                      <a16:creationId xmlns:a16="http://schemas.microsoft.com/office/drawing/2014/main" id="{4281FF97-3FDE-467B-BC78-B4E0A1280F1C}"/>
                    </a:ext>
                  </a:extLst>
                </p:cNvPr>
                <p:cNvSpPr>
                  <a:spLocks/>
                </p:cNvSpPr>
                <p:nvPr/>
              </p:nvSpPr>
              <p:spPr bwMode="auto">
                <a:xfrm>
                  <a:off x="1218420" y="-7544405"/>
                  <a:ext cx="52388" cy="42863"/>
                </a:xfrm>
                <a:custGeom>
                  <a:avLst/>
                  <a:gdLst>
                    <a:gd name="T0" fmla="*/ 13 w 16"/>
                    <a:gd name="T1" fmla="*/ 0 h 13"/>
                    <a:gd name="T2" fmla="*/ 16 w 16"/>
                    <a:gd name="T3" fmla="*/ 7 h 13"/>
                    <a:gd name="T4" fmla="*/ 9 w 16"/>
                    <a:gd name="T5" fmla="*/ 13 h 13"/>
                    <a:gd name="T6" fmla="*/ 0 w 16"/>
                    <a:gd name="T7" fmla="*/ 12 h 13"/>
                    <a:gd name="T8" fmla="*/ 13 w 16"/>
                    <a:gd name="T9" fmla="*/ 0 h 13"/>
                  </a:gdLst>
                  <a:ahLst/>
                  <a:cxnLst>
                    <a:cxn ang="0">
                      <a:pos x="T0" y="T1"/>
                    </a:cxn>
                    <a:cxn ang="0">
                      <a:pos x="T2" y="T3"/>
                    </a:cxn>
                    <a:cxn ang="0">
                      <a:pos x="T4" y="T5"/>
                    </a:cxn>
                    <a:cxn ang="0">
                      <a:pos x="T6" y="T7"/>
                    </a:cxn>
                    <a:cxn ang="0">
                      <a:pos x="T8" y="T9"/>
                    </a:cxn>
                  </a:cxnLst>
                  <a:rect l="0" t="0" r="r" b="b"/>
                  <a:pathLst>
                    <a:path w="16" h="13">
                      <a:moveTo>
                        <a:pt x="13" y="0"/>
                      </a:moveTo>
                      <a:cubicBezTo>
                        <a:pt x="13" y="3"/>
                        <a:pt x="16" y="4"/>
                        <a:pt x="16" y="7"/>
                      </a:cubicBezTo>
                      <a:cubicBezTo>
                        <a:pt x="16" y="12"/>
                        <a:pt x="12" y="13"/>
                        <a:pt x="9" y="13"/>
                      </a:cubicBezTo>
                      <a:cubicBezTo>
                        <a:pt x="4" y="13"/>
                        <a:pt x="4" y="12"/>
                        <a:pt x="0" y="12"/>
                      </a:cubicBezTo>
                      <a:cubicBezTo>
                        <a:pt x="2" y="5"/>
                        <a:pt x="6" y="3"/>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6" name="Freeform 60">
                  <a:extLst>
                    <a:ext uri="{FF2B5EF4-FFF2-40B4-BE49-F238E27FC236}">
                      <a16:creationId xmlns:a16="http://schemas.microsoft.com/office/drawing/2014/main" id="{288EE956-71DB-4B03-98B5-A91EEC4494EB}"/>
                    </a:ext>
                  </a:extLst>
                </p:cNvPr>
                <p:cNvSpPr>
                  <a:spLocks/>
                </p:cNvSpPr>
                <p:nvPr/>
              </p:nvSpPr>
              <p:spPr bwMode="auto">
                <a:xfrm>
                  <a:off x="1193020" y="-7890482"/>
                  <a:ext cx="273052" cy="144464"/>
                </a:xfrm>
                <a:custGeom>
                  <a:avLst/>
                  <a:gdLst>
                    <a:gd name="T0" fmla="*/ 55 w 84"/>
                    <a:gd name="T1" fmla="*/ 33 h 44"/>
                    <a:gd name="T2" fmla="*/ 34 w 84"/>
                    <a:gd name="T3" fmla="*/ 31 h 44"/>
                    <a:gd name="T4" fmla="*/ 19 w 84"/>
                    <a:gd name="T5" fmla="*/ 30 h 44"/>
                    <a:gd name="T6" fmla="*/ 7 w 84"/>
                    <a:gd name="T7" fmla="*/ 26 h 44"/>
                    <a:gd name="T8" fmla="*/ 21 w 84"/>
                    <a:gd name="T9" fmla="*/ 21 h 44"/>
                    <a:gd name="T10" fmla="*/ 21 w 84"/>
                    <a:gd name="T11" fmla="*/ 15 h 44"/>
                    <a:gd name="T12" fmla="*/ 5 w 84"/>
                    <a:gd name="T13" fmla="*/ 15 h 44"/>
                    <a:gd name="T14" fmla="*/ 8 w 84"/>
                    <a:gd name="T15" fmla="*/ 11 h 44"/>
                    <a:gd name="T16" fmla="*/ 0 w 84"/>
                    <a:gd name="T17" fmla="*/ 4 h 44"/>
                    <a:gd name="T18" fmla="*/ 15 w 84"/>
                    <a:gd name="T19" fmla="*/ 0 h 44"/>
                    <a:gd name="T20" fmla="*/ 32 w 84"/>
                    <a:gd name="T21" fmla="*/ 8 h 44"/>
                    <a:gd name="T22" fmla="*/ 41 w 84"/>
                    <a:gd name="T23" fmla="*/ 5 h 44"/>
                    <a:gd name="T24" fmla="*/ 54 w 84"/>
                    <a:gd name="T25" fmla="*/ 15 h 44"/>
                    <a:gd name="T26" fmla="*/ 61 w 84"/>
                    <a:gd name="T27" fmla="*/ 11 h 44"/>
                    <a:gd name="T28" fmla="*/ 75 w 84"/>
                    <a:gd name="T29" fmla="*/ 22 h 44"/>
                    <a:gd name="T30" fmla="*/ 71 w 84"/>
                    <a:gd name="T31" fmla="*/ 26 h 44"/>
                    <a:gd name="T32" fmla="*/ 84 w 84"/>
                    <a:gd name="T33" fmla="*/ 39 h 44"/>
                    <a:gd name="T34" fmla="*/ 76 w 84"/>
                    <a:gd name="T35" fmla="*/ 44 h 44"/>
                    <a:gd name="T36" fmla="*/ 55 w 84"/>
                    <a:gd name="T37"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44">
                      <a:moveTo>
                        <a:pt x="55" y="33"/>
                      </a:moveTo>
                      <a:cubicBezTo>
                        <a:pt x="47" y="33"/>
                        <a:pt x="42" y="30"/>
                        <a:pt x="34" y="31"/>
                      </a:cubicBezTo>
                      <a:cubicBezTo>
                        <a:pt x="32" y="27"/>
                        <a:pt x="26" y="30"/>
                        <a:pt x="19" y="30"/>
                      </a:cubicBezTo>
                      <a:cubicBezTo>
                        <a:pt x="13" y="30"/>
                        <a:pt x="11" y="30"/>
                        <a:pt x="7" y="26"/>
                      </a:cubicBezTo>
                      <a:cubicBezTo>
                        <a:pt x="11" y="22"/>
                        <a:pt x="15" y="22"/>
                        <a:pt x="21" y="21"/>
                      </a:cubicBezTo>
                      <a:cubicBezTo>
                        <a:pt x="20" y="19"/>
                        <a:pt x="20" y="16"/>
                        <a:pt x="21" y="15"/>
                      </a:cubicBezTo>
                      <a:cubicBezTo>
                        <a:pt x="11" y="15"/>
                        <a:pt x="8" y="18"/>
                        <a:pt x="5" y="15"/>
                      </a:cubicBezTo>
                      <a:cubicBezTo>
                        <a:pt x="6" y="14"/>
                        <a:pt x="7" y="12"/>
                        <a:pt x="8" y="11"/>
                      </a:cubicBezTo>
                      <a:cubicBezTo>
                        <a:pt x="2" y="11"/>
                        <a:pt x="0" y="9"/>
                        <a:pt x="0" y="4"/>
                      </a:cubicBezTo>
                      <a:cubicBezTo>
                        <a:pt x="6" y="3"/>
                        <a:pt x="9" y="0"/>
                        <a:pt x="15" y="0"/>
                      </a:cubicBezTo>
                      <a:cubicBezTo>
                        <a:pt x="24" y="0"/>
                        <a:pt x="26" y="8"/>
                        <a:pt x="32" y="8"/>
                      </a:cubicBezTo>
                      <a:cubicBezTo>
                        <a:pt x="35" y="8"/>
                        <a:pt x="37" y="5"/>
                        <a:pt x="41" y="5"/>
                      </a:cubicBezTo>
                      <a:cubicBezTo>
                        <a:pt x="50" y="5"/>
                        <a:pt x="49" y="15"/>
                        <a:pt x="54" y="15"/>
                      </a:cubicBezTo>
                      <a:cubicBezTo>
                        <a:pt x="57" y="15"/>
                        <a:pt x="58" y="11"/>
                        <a:pt x="61" y="11"/>
                      </a:cubicBezTo>
                      <a:cubicBezTo>
                        <a:pt x="67" y="11"/>
                        <a:pt x="72" y="20"/>
                        <a:pt x="75" y="22"/>
                      </a:cubicBezTo>
                      <a:cubicBezTo>
                        <a:pt x="74" y="23"/>
                        <a:pt x="72" y="25"/>
                        <a:pt x="71" y="26"/>
                      </a:cubicBezTo>
                      <a:cubicBezTo>
                        <a:pt x="75" y="30"/>
                        <a:pt x="84" y="34"/>
                        <a:pt x="84" y="39"/>
                      </a:cubicBezTo>
                      <a:cubicBezTo>
                        <a:pt x="84" y="43"/>
                        <a:pt x="79" y="44"/>
                        <a:pt x="76" y="44"/>
                      </a:cubicBezTo>
                      <a:cubicBezTo>
                        <a:pt x="65" y="44"/>
                        <a:pt x="66" y="33"/>
                        <a:pt x="55"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7" name="Freeform 61">
                  <a:extLst>
                    <a:ext uri="{FF2B5EF4-FFF2-40B4-BE49-F238E27FC236}">
                      <a16:creationId xmlns:a16="http://schemas.microsoft.com/office/drawing/2014/main" id="{CA04D370-9BEC-465A-8776-D75AFDBD84C9}"/>
                    </a:ext>
                  </a:extLst>
                </p:cNvPr>
                <p:cNvSpPr>
                  <a:spLocks/>
                </p:cNvSpPr>
                <p:nvPr/>
              </p:nvSpPr>
              <p:spPr bwMode="auto">
                <a:xfrm>
                  <a:off x="1299384" y="-7763481"/>
                  <a:ext cx="74613" cy="20638"/>
                </a:xfrm>
                <a:custGeom>
                  <a:avLst/>
                  <a:gdLst>
                    <a:gd name="T0" fmla="*/ 8 w 23"/>
                    <a:gd name="T1" fmla="*/ 6 h 6"/>
                    <a:gd name="T2" fmla="*/ 12 w 23"/>
                    <a:gd name="T3" fmla="*/ 0 h 6"/>
                    <a:gd name="T4" fmla="*/ 23 w 23"/>
                    <a:gd name="T5" fmla="*/ 3 h 6"/>
                    <a:gd name="T6" fmla="*/ 8 w 23"/>
                    <a:gd name="T7" fmla="*/ 6 h 6"/>
                  </a:gdLst>
                  <a:ahLst/>
                  <a:cxnLst>
                    <a:cxn ang="0">
                      <a:pos x="T0" y="T1"/>
                    </a:cxn>
                    <a:cxn ang="0">
                      <a:pos x="T2" y="T3"/>
                    </a:cxn>
                    <a:cxn ang="0">
                      <a:pos x="T4" y="T5"/>
                    </a:cxn>
                    <a:cxn ang="0">
                      <a:pos x="T6" y="T7"/>
                    </a:cxn>
                  </a:cxnLst>
                  <a:rect l="0" t="0" r="r" b="b"/>
                  <a:pathLst>
                    <a:path w="23" h="6">
                      <a:moveTo>
                        <a:pt x="8" y="6"/>
                      </a:moveTo>
                      <a:cubicBezTo>
                        <a:pt x="0" y="6"/>
                        <a:pt x="11" y="0"/>
                        <a:pt x="12" y="0"/>
                      </a:cubicBezTo>
                      <a:cubicBezTo>
                        <a:pt x="17" y="0"/>
                        <a:pt x="19" y="2"/>
                        <a:pt x="23" y="3"/>
                      </a:cubicBezTo>
                      <a:cubicBezTo>
                        <a:pt x="20" y="6"/>
                        <a:pt x="15" y="6"/>
                        <a:pt x="8"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8" name="Freeform 62">
                  <a:extLst>
                    <a:ext uri="{FF2B5EF4-FFF2-40B4-BE49-F238E27FC236}">
                      <a16:creationId xmlns:a16="http://schemas.microsoft.com/office/drawing/2014/main" id="{07A8E879-321B-4FE6-8E5F-3A814B711ABB}"/>
                    </a:ext>
                  </a:extLst>
                </p:cNvPr>
                <p:cNvSpPr>
                  <a:spLocks/>
                </p:cNvSpPr>
                <p:nvPr/>
              </p:nvSpPr>
              <p:spPr bwMode="auto">
                <a:xfrm>
                  <a:off x="1567673" y="-7677756"/>
                  <a:ext cx="719144" cy="227014"/>
                </a:xfrm>
                <a:custGeom>
                  <a:avLst/>
                  <a:gdLst>
                    <a:gd name="T0" fmla="*/ 220 w 221"/>
                    <a:gd name="T1" fmla="*/ 46 h 70"/>
                    <a:gd name="T2" fmla="*/ 216 w 221"/>
                    <a:gd name="T3" fmla="*/ 52 h 70"/>
                    <a:gd name="T4" fmla="*/ 221 w 221"/>
                    <a:gd name="T5" fmla="*/ 53 h 70"/>
                    <a:gd name="T6" fmla="*/ 184 w 221"/>
                    <a:gd name="T7" fmla="*/ 68 h 70"/>
                    <a:gd name="T8" fmla="*/ 175 w 221"/>
                    <a:gd name="T9" fmla="*/ 62 h 70"/>
                    <a:gd name="T10" fmla="*/ 164 w 221"/>
                    <a:gd name="T11" fmla="*/ 67 h 70"/>
                    <a:gd name="T12" fmla="*/ 128 w 221"/>
                    <a:gd name="T13" fmla="*/ 67 h 70"/>
                    <a:gd name="T14" fmla="*/ 105 w 221"/>
                    <a:gd name="T15" fmla="*/ 61 h 70"/>
                    <a:gd name="T16" fmla="*/ 100 w 221"/>
                    <a:gd name="T17" fmla="*/ 61 h 70"/>
                    <a:gd name="T18" fmla="*/ 87 w 221"/>
                    <a:gd name="T19" fmla="*/ 68 h 70"/>
                    <a:gd name="T20" fmla="*/ 54 w 221"/>
                    <a:gd name="T21" fmla="*/ 48 h 70"/>
                    <a:gd name="T22" fmla="*/ 60 w 221"/>
                    <a:gd name="T23" fmla="*/ 41 h 70"/>
                    <a:gd name="T24" fmla="*/ 42 w 221"/>
                    <a:gd name="T25" fmla="*/ 18 h 70"/>
                    <a:gd name="T26" fmla="*/ 33 w 221"/>
                    <a:gd name="T27" fmla="*/ 22 h 70"/>
                    <a:gd name="T28" fmla="*/ 0 w 221"/>
                    <a:gd name="T29" fmla="*/ 6 h 70"/>
                    <a:gd name="T30" fmla="*/ 14 w 221"/>
                    <a:gd name="T31" fmla="*/ 0 h 70"/>
                    <a:gd name="T32" fmla="*/ 53 w 221"/>
                    <a:gd name="T33" fmla="*/ 16 h 70"/>
                    <a:gd name="T34" fmla="*/ 62 w 221"/>
                    <a:gd name="T35" fmla="*/ 12 h 70"/>
                    <a:gd name="T36" fmla="*/ 70 w 221"/>
                    <a:gd name="T37" fmla="*/ 12 h 70"/>
                    <a:gd name="T38" fmla="*/ 91 w 221"/>
                    <a:gd name="T39" fmla="*/ 25 h 70"/>
                    <a:gd name="T40" fmla="*/ 73 w 221"/>
                    <a:gd name="T41" fmla="*/ 25 h 70"/>
                    <a:gd name="T42" fmla="*/ 94 w 221"/>
                    <a:gd name="T43" fmla="*/ 36 h 70"/>
                    <a:gd name="T44" fmla="*/ 91 w 221"/>
                    <a:gd name="T45" fmla="*/ 38 h 70"/>
                    <a:gd name="T46" fmla="*/ 98 w 221"/>
                    <a:gd name="T47" fmla="*/ 40 h 70"/>
                    <a:gd name="T48" fmla="*/ 129 w 221"/>
                    <a:gd name="T49" fmla="*/ 46 h 70"/>
                    <a:gd name="T50" fmla="*/ 185 w 221"/>
                    <a:gd name="T51" fmla="*/ 34 h 70"/>
                    <a:gd name="T52" fmla="*/ 221 w 221"/>
                    <a:gd name="T53" fmla="*/ 47 h 70"/>
                    <a:gd name="T54" fmla="*/ 217 w 221"/>
                    <a:gd name="T55" fmla="*/ 48 h 70"/>
                    <a:gd name="T56" fmla="*/ 220 w 221"/>
                    <a:gd name="T57" fmla="*/ 4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1" h="70">
                      <a:moveTo>
                        <a:pt x="220" y="46"/>
                      </a:moveTo>
                      <a:cubicBezTo>
                        <a:pt x="218" y="47"/>
                        <a:pt x="216" y="49"/>
                        <a:pt x="216" y="52"/>
                      </a:cubicBezTo>
                      <a:cubicBezTo>
                        <a:pt x="219" y="53"/>
                        <a:pt x="221" y="53"/>
                        <a:pt x="221" y="53"/>
                      </a:cubicBezTo>
                      <a:cubicBezTo>
                        <a:pt x="220" y="68"/>
                        <a:pt x="200" y="68"/>
                        <a:pt x="184" y="68"/>
                      </a:cubicBezTo>
                      <a:cubicBezTo>
                        <a:pt x="178" y="68"/>
                        <a:pt x="176" y="65"/>
                        <a:pt x="175" y="62"/>
                      </a:cubicBezTo>
                      <a:cubicBezTo>
                        <a:pt x="169" y="62"/>
                        <a:pt x="168" y="65"/>
                        <a:pt x="164" y="67"/>
                      </a:cubicBezTo>
                      <a:cubicBezTo>
                        <a:pt x="128" y="67"/>
                        <a:pt x="128" y="67"/>
                        <a:pt x="128" y="67"/>
                      </a:cubicBezTo>
                      <a:cubicBezTo>
                        <a:pt x="118" y="70"/>
                        <a:pt x="104" y="68"/>
                        <a:pt x="105" y="61"/>
                      </a:cubicBezTo>
                      <a:cubicBezTo>
                        <a:pt x="100" y="61"/>
                        <a:pt x="100" y="61"/>
                        <a:pt x="100" y="61"/>
                      </a:cubicBezTo>
                      <a:cubicBezTo>
                        <a:pt x="98" y="63"/>
                        <a:pt x="91" y="68"/>
                        <a:pt x="87" y="68"/>
                      </a:cubicBezTo>
                      <a:cubicBezTo>
                        <a:pt x="77" y="68"/>
                        <a:pt x="54" y="57"/>
                        <a:pt x="54" y="48"/>
                      </a:cubicBezTo>
                      <a:cubicBezTo>
                        <a:pt x="54" y="45"/>
                        <a:pt x="58" y="42"/>
                        <a:pt x="60" y="41"/>
                      </a:cubicBezTo>
                      <a:cubicBezTo>
                        <a:pt x="52" y="33"/>
                        <a:pt x="49" y="25"/>
                        <a:pt x="42" y="18"/>
                      </a:cubicBezTo>
                      <a:cubicBezTo>
                        <a:pt x="39" y="20"/>
                        <a:pt x="36" y="22"/>
                        <a:pt x="33" y="22"/>
                      </a:cubicBezTo>
                      <a:cubicBezTo>
                        <a:pt x="28" y="22"/>
                        <a:pt x="0" y="11"/>
                        <a:pt x="0" y="6"/>
                      </a:cubicBezTo>
                      <a:cubicBezTo>
                        <a:pt x="0" y="0"/>
                        <a:pt x="8" y="0"/>
                        <a:pt x="14" y="0"/>
                      </a:cubicBezTo>
                      <a:cubicBezTo>
                        <a:pt x="34" y="0"/>
                        <a:pt x="38" y="16"/>
                        <a:pt x="53" y="16"/>
                      </a:cubicBezTo>
                      <a:cubicBezTo>
                        <a:pt x="58" y="16"/>
                        <a:pt x="60" y="15"/>
                        <a:pt x="62" y="12"/>
                      </a:cubicBezTo>
                      <a:cubicBezTo>
                        <a:pt x="65" y="12"/>
                        <a:pt x="70" y="12"/>
                        <a:pt x="70" y="12"/>
                      </a:cubicBezTo>
                      <a:cubicBezTo>
                        <a:pt x="67" y="22"/>
                        <a:pt x="87" y="20"/>
                        <a:pt x="91" y="25"/>
                      </a:cubicBezTo>
                      <a:cubicBezTo>
                        <a:pt x="73" y="25"/>
                        <a:pt x="73" y="25"/>
                        <a:pt x="73" y="25"/>
                      </a:cubicBezTo>
                      <a:cubicBezTo>
                        <a:pt x="76" y="38"/>
                        <a:pt x="87" y="31"/>
                        <a:pt x="94" y="36"/>
                      </a:cubicBezTo>
                      <a:cubicBezTo>
                        <a:pt x="93" y="37"/>
                        <a:pt x="91" y="37"/>
                        <a:pt x="91" y="38"/>
                      </a:cubicBezTo>
                      <a:cubicBezTo>
                        <a:pt x="91" y="44"/>
                        <a:pt x="96" y="42"/>
                        <a:pt x="98" y="40"/>
                      </a:cubicBezTo>
                      <a:cubicBezTo>
                        <a:pt x="109" y="43"/>
                        <a:pt x="118" y="46"/>
                        <a:pt x="129" y="46"/>
                      </a:cubicBezTo>
                      <a:cubicBezTo>
                        <a:pt x="154" y="46"/>
                        <a:pt x="162" y="34"/>
                        <a:pt x="185" y="34"/>
                      </a:cubicBezTo>
                      <a:cubicBezTo>
                        <a:pt x="203" y="34"/>
                        <a:pt x="215" y="35"/>
                        <a:pt x="221" y="47"/>
                      </a:cubicBezTo>
                      <a:cubicBezTo>
                        <a:pt x="221" y="48"/>
                        <a:pt x="218" y="48"/>
                        <a:pt x="217" y="48"/>
                      </a:cubicBezTo>
                      <a:lnTo>
                        <a:pt x="220" y="46"/>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9" name="Freeform 63">
                  <a:extLst>
                    <a:ext uri="{FF2B5EF4-FFF2-40B4-BE49-F238E27FC236}">
                      <a16:creationId xmlns:a16="http://schemas.microsoft.com/office/drawing/2014/main" id="{80E713CB-4294-4DAA-9189-F14DA9328748}"/>
                    </a:ext>
                  </a:extLst>
                </p:cNvPr>
                <p:cNvSpPr>
                  <a:spLocks/>
                </p:cNvSpPr>
                <p:nvPr/>
              </p:nvSpPr>
              <p:spPr bwMode="auto">
                <a:xfrm>
                  <a:off x="1577198" y="-7557105"/>
                  <a:ext cx="127001" cy="93663"/>
                </a:xfrm>
                <a:custGeom>
                  <a:avLst/>
                  <a:gdLst>
                    <a:gd name="T0" fmla="*/ 6 w 39"/>
                    <a:gd name="T1" fmla="*/ 10 h 29"/>
                    <a:gd name="T2" fmla="*/ 20 w 39"/>
                    <a:gd name="T3" fmla="*/ 0 h 29"/>
                    <a:gd name="T4" fmla="*/ 39 w 39"/>
                    <a:gd name="T5" fmla="*/ 15 h 29"/>
                    <a:gd name="T6" fmla="*/ 30 w 39"/>
                    <a:gd name="T7" fmla="*/ 29 h 29"/>
                    <a:gd name="T8" fmla="*/ 0 w 39"/>
                    <a:gd name="T9" fmla="*/ 17 h 29"/>
                    <a:gd name="T10" fmla="*/ 6 w 39"/>
                    <a:gd name="T11" fmla="*/ 10 h 29"/>
                  </a:gdLst>
                  <a:ahLst/>
                  <a:cxnLst>
                    <a:cxn ang="0">
                      <a:pos x="T0" y="T1"/>
                    </a:cxn>
                    <a:cxn ang="0">
                      <a:pos x="T2" y="T3"/>
                    </a:cxn>
                    <a:cxn ang="0">
                      <a:pos x="T4" y="T5"/>
                    </a:cxn>
                    <a:cxn ang="0">
                      <a:pos x="T6" y="T7"/>
                    </a:cxn>
                    <a:cxn ang="0">
                      <a:pos x="T8" y="T9"/>
                    </a:cxn>
                    <a:cxn ang="0">
                      <a:pos x="T10" y="T11"/>
                    </a:cxn>
                  </a:cxnLst>
                  <a:rect l="0" t="0" r="r" b="b"/>
                  <a:pathLst>
                    <a:path w="39" h="29">
                      <a:moveTo>
                        <a:pt x="6" y="10"/>
                      </a:moveTo>
                      <a:cubicBezTo>
                        <a:pt x="11" y="10"/>
                        <a:pt x="9" y="0"/>
                        <a:pt x="20" y="0"/>
                      </a:cubicBezTo>
                      <a:cubicBezTo>
                        <a:pt x="28" y="0"/>
                        <a:pt x="39" y="9"/>
                        <a:pt x="39" y="15"/>
                      </a:cubicBezTo>
                      <a:cubicBezTo>
                        <a:pt x="39" y="22"/>
                        <a:pt x="36" y="29"/>
                        <a:pt x="30" y="29"/>
                      </a:cubicBezTo>
                      <a:cubicBezTo>
                        <a:pt x="27" y="29"/>
                        <a:pt x="0" y="17"/>
                        <a:pt x="0" y="17"/>
                      </a:cubicBezTo>
                      <a:cubicBezTo>
                        <a:pt x="0" y="12"/>
                        <a:pt x="5" y="10"/>
                        <a:pt x="6"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0" name="Freeform 64">
                  <a:extLst>
                    <a:ext uri="{FF2B5EF4-FFF2-40B4-BE49-F238E27FC236}">
                      <a16:creationId xmlns:a16="http://schemas.microsoft.com/office/drawing/2014/main" id="{EFCC4E70-DF10-475B-8614-556BD710FA2B}"/>
                    </a:ext>
                  </a:extLst>
                </p:cNvPr>
                <p:cNvSpPr>
                  <a:spLocks/>
                </p:cNvSpPr>
                <p:nvPr/>
              </p:nvSpPr>
              <p:spPr bwMode="auto">
                <a:xfrm>
                  <a:off x="1593074" y="-7742844"/>
                  <a:ext cx="114301" cy="34925"/>
                </a:xfrm>
                <a:custGeom>
                  <a:avLst/>
                  <a:gdLst>
                    <a:gd name="T0" fmla="*/ 29 w 35"/>
                    <a:gd name="T1" fmla="*/ 0 h 11"/>
                    <a:gd name="T2" fmla="*/ 35 w 35"/>
                    <a:gd name="T3" fmla="*/ 0 h 11"/>
                    <a:gd name="T4" fmla="*/ 35 w 35"/>
                    <a:gd name="T5" fmla="*/ 6 h 11"/>
                    <a:gd name="T6" fmla="*/ 28 w 35"/>
                    <a:gd name="T7" fmla="*/ 11 h 11"/>
                    <a:gd name="T8" fmla="*/ 0 w 35"/>
                    <a:gd name="T9" fmla="*/ 6 h 11"/>
                    <a:gd name="T10" fmla="*/ 29 w 35"/>
                    <a:gd name="T11" fmla="*/ 0 h 11"/>
                  </a:gdLst>
                  <a:ahLst/>
                  <a:cxnLst>
                    <a:cxn ang="0">
                      <a:pos x="T0" y="T1"/>
                    </a:cxn>
                    <a:cxn ang="0">
                      <a:pos x="T2" y="T3"/>
                    </a:cxn>
                    <a:cxn ang="0">
                      <a:pos x="T4" y="T5"/>
                    </a:cxn>
                    <a:cxn ang="0">
                      <a:pos x="T6" y="T7"/>
                    </a:cxn>
                    <a:cxn ang="0">
                      <a:pos x="T8" y="T9"/>
                    </a:cxn>
                    <a:cxn ang="0">
                      <a:pos x="T10" y="T11"/>
                    </a:cxn>
                  </a:cxnLst>
                  <a:rect l="0" t="0" r="r" b="b"/>
                  <a:pathLst>
                    <a:path w="35" h="11">
                      <a:moveTo>
                        <a:pt x="29" y="0"/>
                      </a:moveTo>
                      <a:cubicBezTo>
                        <a:pt x="34" y="0"/>
                        <a:pt x="31" y="1"/>
                        <a:pt x="35" y="0"/>
                      </a:cubicBezTo>
                      <a:cubicBezTo>
                        <a:pt x="35" y="3"/>
                        <a:pt x="35" y="5"/>
                        <a:pt x="35" y="6"/>
                      </a:cubicBezTo>
                      <a:cubicBezTo>
                        <a:pt x="35" y="8"/>
                        <a:pt x="32" y="11"/>
                        <a:pt x="28" y="11"/>
                      </a:cubicBezTo>
                      <a:cubicBezTo>
                        <a:pt x="26" y="11"/>
                        <a:pt x="0" y="6"/>
                        <a:pt x="0" y="6"/>
                      </a:cubicBezTo>
                      <a:cubicBezTo>
                        <a:pt x="4" y="1"/>
                        <a:pt x="21" y="0"/>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11" name="Freeform 65">
                  <a:extLst>
                    <a:ext uri="{FF2B5EF4-FFF2-40B4-BE49-F238E27FC236}">
                      <a16:creationId xmlns:a16="http://schemas.microsoft.com/office/drawing/2014/main" id="{8DB33C0F-576B-4A02-9795-DDC8760DD97A}"/>
                    </a:ext>
                  </a:extLst>
                </p:cNvPr>
                <p:cNvSpPr>
                  <a:spLocks/>
                </p:cNvSpPr>
                <p:nvPr/>
              </p:nvSpPr>
              <p:spPr bwMode="auto">
                <a:xfrm>
                  <a:off x="1505760" y="-7853970"/>
                  <a:ext cx="136526" cy="111126"/>
                </a:xfrm>
                <a:custGeom>
                  <a:avLst/>
                  <a:gdLst>
                    <a:gd name="T0" fmla="*/ 10 w 42"/>
                    <a:gd name="T1" fmla="*/ 29 h 34"/>
                    <a:gd name="T2" fmla="*/ 15 w 42"/>
                    <a:gd name="T3" fmla="*/ 24 h 34"/>
                    <a:gd name="T4" fmla="*/ 0 w 42"/>
                    <a:gd name="T5" fmla="*/ 7 h 34"/>
                    <a:gd name="T6" fmla="*/ 10 w 42"/>
                    <a:gd name="T7" fmla="*/ 0 h 34"/>
                    <a:gd name="T8" fmla="*/ 26 w 42"/>
                    <a:gd name="T9" fmla="*/ 7 h 34"/>
                    <a:gd name="T10" fmla="*/ 42 w 42"/>
                    <a:gd name="T11" fmla="*/ 18 h 34"/>
                    <a:gd name="T12" fmla="*/ 42 w 42"/>
                    <a:gd name="T13" fmla="*/ 29 h 34"/>
                    <a:gd name="T14" fmla="*/ 10 w 42"/>
                    <a:gd name="T15" fmla="*/ 29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34">
                      <a:moveTo>
                        <a:pt x="10" y="29"/>
                      </a:moveTo>
                      <a:cubicBezTo>
                        <a:pt x="10" y="27"/>
                        <a:pt x="13" y="25"/>
                        <a:pt x="15" y="24"/>
                      </a:cubicBezTo>
                      <a:cubicBezTo>
                        <a:pt x="9" y="19"/>
                        <a:pt x="0" y="16"/>
                        <a:pt x="0" y="7"/>
                      </a:cubicBezTo>
                      <a:cubicBezTo>
                        <a:pt x="0" y="3"/>
                        <a:pt x="6" y="1"/>
                        <a:pt x="10" y="0"/>
                      </a:cubicBezTo>
                      <a:cubicBezTo>
                        <a:pt x="12" y="4"/>
                        <a:pt x="21" y="7"/>
                        <a:pt x="26" y="7"/>
                      </a:cubicBezTo>
                      <a:cubicBezTo>
                        <a:pt x="26" y="18"/>
                        <a:pt x="42" y="8"/>
                        <a:pt x="42" y="18"/>
                      </a:cubicBezTo>
                      <a:cubicBezTo>
                        <a:pt x="42" y="21"/>
                        <a:pt x="41" y="24"/>
                        <a:pt x="42" y="29"/>
                      </a:cubicBezTo>
                      <a:cubicBezTo>
                        <a:pt x="26" y="33"/>
                        <a:pt x="10" y="34"/>
                        <a:pt x="10"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12" name="Freeform 66">
                  <a:extLst>
                    <a:ext uri="{FF2B5EF4-FFF2-40B4-BE49-F238E27FC236}">
                      <a16:creationId xmlns:a16="http://schemas.microsoft.com/office/drawing/2014/main" id="{2949F070-40C9-4A9C-81B9-C16D218B0989}"/>
                    </a:ext>
                  </a:extLst>
                </p:cNvPr>
                <p:cNvSpPr>
                  <a:spLocks/>
                </p:cNvSpPr>
                <p:nvPr/>
              </p:nvSpPr>
              <p:spPr bwMode="auto">
                <a:xfrm>
                  <a:off x="1453372" y="-7952395"/>
                  <a:ext cx="52388" cy="30163"/>
                </a:xfrm>
                <a:custGeom>
                  <a:avLst/>
                  <a:gdLst>
                    <a:gd name="T0" fmla="*/ 16 w 16"/>
                    <a:gd name="T1" fmla="*/ 0 h 9"/>
                    <a:gd name="T2" fmla="*/ 16 w 16"/>
                    <a:gd name="T3" fmla="*/ 9 h 9"/>
                    <a:gd name="T4" fmla="*/ 8 w 16"/>
                    <a:gd name="T5" fmla="*/ 9 h 9"/>
                    <a:gd name="T6" fmla="*/ 0 w 16"/>
                    <a:gd name="T7" fmla="*/ 0 h 9"/>
                    <a:gd name="T8" fmla="*/ 16 w 16"/>
                    <a:gd name="T9" fmla="*/ 0 h 9"/>
                  </a:gdLst>
                  <a:ahLst/>
                  <a:cxnLst>
                    <a:cxn ang="0">
                      <a:pos x="T0" y="T1"/>
                    </a:cxn>
                    <a:cxn ang="0">
                      <a:pos x="T2" y="T3"/>
                    </a:cxn>
                    <a:cxn ang="0">
                      <a:pos x="T4" y="T5"/>
                    </a:cxn>
                    <a:cxn ang="0">
                      <a:pos x="T6" y="T7"/>
                    </a:cxn>
                    <a:cxn ang="0">
                      <a:pos x="T8" y="T9"/>
                    </a:cxn>
                  </a:cxnLst>
                  <a:rect l="0" t="0" r="r" b="b"/>
                  <a:pathLst>
                    <a:path w="16" h="9">
                      <a:moveTo>
                        <a:pt x="16" y="0"/>
                      </a:moveTo>
                      <a:cubicBezTo>
                        <a:pt x="16" y="9"/>
                        <a:pt x="16" y="9"/>
                        <a:pt x="16" y="9"/>
                      </a:cubicBezTo>
                      <a:cubicBezTo>
                        <a:pt x="8" y="9"/>
                        <a:pt x="8" y="9"/>
                        <a:pt x="8" y="9"/>
                      </a:cubicBezTo>
                      <a:cubicBezTo>
                        <a:pt x="6" y="7"/>
                        <a:pt x="0" y="6"/>
                        <a:pt x="0" y="0"/>
                      </a:cubicBezTo>
                      <a:cubicBezTo>
                        <a:pt x="6" y="0"/>
                        <a:pt x="13" y="0"/>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14" name="Freeform 67">
                  <a:extLst>
                    <a:ext uri="{FF2B5EF4-FFF2-40B4-BE49-F238E27FC236}">
                      <a16:creationId xmlns:a16="http://schemas.microsoft.com/office/drawing/2014/main" id="{B3C5E01E-8158-407E-BB89-2E8BFB0B9F41}"/>
                    </a:ext>
                  </a:extLst>
                </p:cNvPr>
                <p:cNvSpPr>
                  <a:spLocks/>
                </p:cNvSpPr>
                <p:nvPr/>
              </p:nvSpPr>
              <p:spPr bwMode="auto">
                <a:xfrm>
                  <a:off x="1599424" y="-8082571"/>
                  <a:ext cx="458791" cy="306390"/>
                </a:xfrm>
                <a:custGeom>
                  <a:avLst/>
                  <a:gdLst>
                    <a:gd name="T0" fmla="*/ 94 w 141"/>
                    <a:gd name="T1" fmla="*/ 38 h 94"/>
                    <a:gd name="T2" fmla="*/ 99 w 141"/>
                    <a:gd name="T3" fmla="*/ 38 h 94"/>
                    <a:gd name="T4" fmla="*/ 99 w 141"/>
                    <a:gd name="T5" fmla="*/ 32 h 94"/>
                    <a:gd name="T6" fmla="*/ 97 w 141"/>
                    <a:gd name="T7" fmla="*/ 29 h 94"/>
                    <a:gd name="T8" fmla="*/ 102 w 141"/>
                    <a:gd name="T9" fmla="*/ 29 h 94"/>
                    <a:gd name="T10" fmla="*/ 108 w 141"/>
                    <a:gd name="T11" fmla="*/ 37 h 94"/>
                    <a:gd name="T12" fmla="*/ 113 w 141"/>
                    <a:gd name="T13" fmla="*/ 43 h 94"/>
                    <a:gd name="T14" fmla="*/ 110 w 141"/>
                    <a:gd name="T15" fmla="*/ 50 h 94"/>
                    <a:gd name="T16" fmla="*/ 118 w 141"/>
                    <a:gd name="T17" fmla="*/ 50 h 94"/>
                    <a:gd name="T18" fmla="*/ 140 w 141"/>
                    <a:gd name="T19" fmla="*/ 56 h 94"/>
                    <a:gd name="T20" fmla="*/ 139 w 141"/>
                    <a:gd name="T21" fmla="*/ 63 h 94"/>
                    <a:gd name="T22" fmla="*/ 129 w 141"/>
                    <a:gd name="T23" fmla="*/ 65 h 94"/>
                    <a:gd name="T24" fmla="*/ 108 w 141"/>
                    <a:gd name="T25" fmla="*/ 80 h 94"/>
                    <a:gd name="T26" fmla="*/ 100 w 141"/>
                    <a:gd name="T27" fmla="*/ 70 h 94"/>
                    <a:gd name="T28" fmla="*/ 95 w 141"/>
                    <a:gd name="T29" fmla="*/ 77 h 94"/>
                    <a:gd name="T30" fmla="*/ 101 w 141"/>
                    <a:gd name="T31" fmla="*/ 86 h 94"/>
                    <a:gd name="T32" fmla="*/ 93 w 141"/>
                    <a:gd name="T33" fmla="*/ 86 h 94"/>
                    <a:gd name="T34" fmla="*/ 93 w 141"/>
                    <a:gd name="T35" fmla="*/ 92 h 94"/>
                    <a:gd name="T36" fmla="*/ 76 w 141"/>
                    <a:gd name="T37" fmla="*/ 84 h 94"/>
                    <a:gd name="T38" fmla="*/ 66 w 141"/>
                    <a:gd name="T39" fmla="*/ 94 h 94"/>
                    <a:gd name="T40" fmla="*/ 48 w 141"/>
                    <a:gd name="T41" fmla="*/ 86 h 94"/>
                    <a:gd name="T42" fmla="*/ 53 w 141"/>
                    <a:gd name="T43" fmla="*/ 83 h 94"/>
                    <a:gd name="T44" fmla="*/ 33 w 141"/>
                    <a:gd name="T45" fmla="*/ 72 h 94"/>
                    <a:gd name="T46" fmla="*/ 67 w 141"/>
                    <a:gd name="T47" fmla="*/ 63 h 94"/>
                    <a:gd name="T48" fmla="*/ 49 w 141"/>
                    <a:gd name="T49" fmla="*/ 59 h 94"/>
                    <a:gd name="T50" fmla="*/ 35 w 141"/>
                    <a:gd name="T51" fmla="*/ 63 h 94"/>
                    <a:gd name="T52" fmla="*/ 29 w 141"/>
                    <a:gd name="T53" fmla="*/ 57 h 94"/>
                    <a:gd name="T54" fmla="*/ 20 w 141"/>
                    <a:gd name="T55" fmla="*/ 61 h 94"/>
                    <a:gd name="T56" fmla="*/ 16 w 141"/>
                    <a:gd name="T57" fmla="*/ 56 h 94"/>
                    <a:gd name="T58" fmla="*/ 26 w 141"/>
                    <a:gd name="T59" fmla="*/ 50 h 94"/>
                    <a:gd name="T60" fmla="*/ 0 w 141"/>
                    <a:gd name="T61" fmla="*/ 36 h 94"/>
                    <a:gd name="T62" fmla="*/ 7 w 141"/>
                    <a:gd name="T63" fmla="*/ 36 h 94"/>
                    <a:gd name="T64" fmla="*/ 21 w 141"/>
                    <a:gd name="T65" fmla="*/ 40 h 94"/>
                    <a:gd name="T66" fmla="*/ 25 w 141"/>
                    <a:gd name="T67" fmla="*/ 37 h 94"/>
                    <a:gd name="T68" fmla="*/ 5 w 141"/>
                    <a:gd name="T69" fmla="*/ 27 h 94"/>
                    <a:gd name="T70" fmla="*/ 15 w 141"/>
                    <a:gd name="T71" fmla="*/ 22 h 94"/>
                    <a:gd name="T72" fmla="*/ 27 w 141"/>
                    <a:gd name="T73" fmla="*/ 25 h 94"/>
                    <a:gd name="T74" fmla="*/ 32 w 141"/>
                    <a:gd name="T75" fmla="*/ 21 h 94"/>
                    <a:gd name="T76" fmla="*/ 20 w 141"/>
                    <a:gd name="T77" fmla="*/ 21 h 94"/>
                    <a:gd name="T78" fmla="*/ 14 w 141"/>
                    <a:gd name="T79" fmla="*/ 14 h 94"/>
                    <a:gd name="T80" fmla="*/ 31 w 141"/>
                    <a:gd name="T81" fmla="*/ 10 h 94"/>
                    <a:gd name="T82" fmla="*/ 39 w 141"/>
                    <a:gd name="T83" fmla="*/ 10 h 94"/>
                    <a:gd name="T84" fmla="*/ 25 w 141"/>
                    <a:gd name="T85" fmla="*/ 0 h 94"/>
                    <a:gd name="T86" fmla="*/ 53 w 141"/>
                    <a:gd name="T87" fmla="*/ 5 h 94"/>
                    <a:gd name="T88" fmla="*/ 68 w 141"/>
                    <a:gd name="T89" fmla="*/ 24 h 94"/>
                    <a:gd name="T90" fmla="*/ 86 w 141"/>
                    <a:gd name="T91" fmla="*/ 25 h 94"/>
                    <a:gd name="T92" fmla="*/ 94 w 141"/>
                    <a:gd name="T93" fmla="*/ 3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1" h="94">
                      <a:moveTo>
                        <a:pt x="94" y="38"/>
                      </a:moveTo>
                      <a:cubicBezTo>
                        <a:pt x="99" y="38"/>
                        <a:pt x="99" y="38"/>
                        <a:pt x="99" y="38"/>
                      </a:cubicBezTo>
                      <a:cubicBezTo>
                        <a:pt x="99" y="32"/>
                        <a:pt x="99" y="32"/>
                        <a:pt x="99" y="32"/>
                      </a:cubicBezTo>
                      <a:cubicBezTo>
                        <a:pt x="97" y="29"/>
                        <a:pt x="97" y="29"/>
                        <a:pt x="97" y="29"/>
                      </a:cubicBezTo>
                      <a:cubicBezTo>
                        <a:pt x="99" y="29"/>
                        <a:pt x="100" y="29"/>
                        <a:pt x="102" y="29"/>
                      </a:cubicBezTo>
                      <a:cubicBezTo>
                        <a:pt x="108" y="29"/>
                        <a:pt x="108" y="31"/>
                        <a:pt x="108" y="37"/>
                      </a:cubicBezTo>
                      <a:cubicBezTo>
                        <a:pt x="108" y="40"/>
                        <a:pt x="113" y="40"/>
                        <a:pt x="113" y="43"/>
                      </a:cubicBezTo>
                      <a:cubicBezTo>
                        <a:pt x="113" y="47"/>
                        <a:pt x="110" y="47"/>
                        <a:pt x="110" y="50"/>
                      </a:cubicBezTo>
                      <a:cubicBezTo>
                        <a:pt x="110" y="54"/>
                        <a:pt x="117" y="50"/>
                        <a:pt x="118" y="50"/>
                      </a:cubicBezTo>
                      <a:cubicBezTo>
                        <a:pt x="122" y="50"/>
                        <a:pt x="134" y="56"/>
                        <a:pt x="140" y="56"/>
                      </a:cubicBezTo>
                      <a:cubicBezTo>
                        <a:pt x="140" y="59"/>
                        <a:pt x="141" y="61"/>
                        <a:pt x="139" y="63"/>
                      </a:cubicBezTo>
                      <a:cubicBezTo>
                        <a:pt x="137" y="66"/>
                        <a:pt x="132" y="65"/>
                        <a:pt x="129" y="65"/>
                      </a:cubicBezTo>
                      <a:cubicBezTo>
                        <a:pt x="120" y="66"/>
                        <a:pt x="113" y="80"/>
                        <a:pt x="108" y="80"/>
                      </a:cubicBezTo>
                      <a:cubicBezTo>
                        <a:pt x="102" y="80"/>
                        <a:pt x="102" y="75"/>
                        <a:pt x="100" y="70"/>
                      </a:cubicBezTo>
                      <a:cubicBezTo>
                        <a:pt x="98" y="73"/>
                        <a:pt x="97" y="75"/>
                        <a:pt x="95" y="77"/>
                      </a:cubicBezTo>
                      <a:cubicBezTo>
                        <a:pt x="98" y="82"/>
                        <a:pt x="99" y="83"/>
                        <a:pt x="101" y="86"/>
                      </a:cubicBezTo>
                      <a:cubicBezTo>
                        <a:pt x="93" y="86"/>
                        <a:pt x="93" y="86"/>
                        <a:pt x="93" y="86"/>
                      </a:cubicBezTo>
                      <a:cubicBezTo>
                        <a:pt x="93" y="92"/>
                        <a:pt x="93" y="92"/>
                        <a:pt x="93" y="92"/>
                      </a:cubicBezTo>
                      <a:cubicBezTo>
                        <a:pt x="89" y="93"/>
                        <a:pt x="81" y="87"/>
                        <a:pt x="76" y="84"/>
                      </a:cubicBezTo>
                      <a:cubicBezTo>
                        <a:pt x="76" y="92"/>
                        <a:pt x="72" y="94"/>
                        <a:pt x="66" y="94"/>
                      </a:cubicBezTo>
                      <a:cubicBezTo>
                        <a:pt x="58" y="94"/>
                        <a:pt x="48" y="93"/>
                        <a:pt x="48" y="86"/>
                      </a:cubicBezTo>
                      <a:cubicBezTo>
                        <a:pt x="51" y="86"/>
                        <a:pt x="52" y="84"/>
                        <a:pt x="53" y="83"/>
                      </a:cubicBezTo>
                      <a:cubicBezTo>
                        <a:pt x="46" y="83"/>
                        <a:pt x="33" y="79"/>
                        <a:pt x="33" y="72"/>
                      </a:cubicBezTo>
                      <a:cubicBezTo>
                        <a:pt x="33" y="63"/>
                        <a:pt x="61" y="64"/>
                        <a:pt x="67" y="63"/>
                      </a:cubicBezTo>
                      <a:cubicBezTo>
                        <a:pt x="61" y="61"/>
                        <a:pt x="56" y="59"/>
                        <a:pt x="49" y="59"/>
                      </a:cubicBezTo>
                      <a:cubicBezTo>
                        <a:pt x="42" y="59"/>
                        <a:pt x="41" y="63"/>
                        <a:pt x="35" y="63"/>
                      </a:cubicBezTo>
                      <a:cubicBezTo>
                        <a:pt x="31" y="63"/>
                        <a:pt x="30" y="60"/>
                        <a:pt x="29" y="57"/>
                      </a:cubicBezTo>
                      <a:cubicBezTo>
                        <a:pt x="25" y="59"/>
                        <a:pt x="23" y="61"/>
                        <a:pt x="20" y="61"/>
                      </a:cubicBezTo>
                      <a:cubicBezTo>
                        <a:pt x="16" y="61"/>
                        <a:pt x="16" y="59"/>
                        <a:pt x="16" y="56"/>
                      </a:cubicBezTo>
                      <a:cubicBezTo>
                        <a:pt x="21" y="54"/>
                        <a:pt x="24" y="54"/>
                        <a:pt x="26" y="50"/>
                      </a:cubicBezTo>
                      <a:cubicBezTo>
                        <a:pt x="11" y="50"/>
                        <a:pt x="2" y="49"/>
                        <a:pt x="0" y="36"/>
                      </a:cubicBezTo>
                      <a:cubicBezTo>
                        <a:pt x="7" y="36"/>
                        <a:pt x="7" y="36"/>
                        <a:pt x="7" y="36"/>
                      </a:cubicBezTo>
                      <a:cubicBezTo>
                        <a:pt x="9" y="38"/>
                        <a:pt x="16" y="40"/>
                        <a:pt x="21" y="40"/>
                      </a:cubicBezTo>
                      <a:cubicBezTo>
                        <a:pt x="22" y="40"/>
                        <a:pt x="25" y="37"/>
                        <a:pt x="25" y="37"/>
                      </a:cubicBezTo>
                      <a:cubicBezTo>
                        <a:pt x="19" y="35"/>
                        <a:pt x="5" y="32"/>
                        <a:pt x="5" y="27"/>
                      </a:cubicBezTo>
                      <a:cubicBezTo>
                        <a:pt x="5" y="22"/>
                        <a:pt x="11" y="22"/>
                        <a:pt x="15" y="22"/>
                      </a:cubicBezTo>
                      <a:cubicBezTo>
                        <a:pt x="21" y="22"/>
                        <a:pt x="24" y="25"/>
                        <a:pt x="27" y="25"/>
                      </a:cubicBezTo>
                      <a:cubicBezTo>
                        <a:pt x="30" y="25"/>
                        <a:pt x="31" y="22"/>
                        <a:pt x="32" y="21"/>
                      </a:cubicBezTo>
                      <a:cubicBezTo>
                        <a:pt x="28" y="18"/>
                        <a:pt x="22" y="21"/>
                        <a:pt x="20" y="21"/>
                      </a:cubicBezTo>
                      <a:cubicBezTo>
                        <a:pt x="18" y="21"/>
                        <a:pt x="14" y="14"/>
                        <a:pt x="14" y="14"/>
                      </a:cubicBezTo>
                      <a:cubicBezTo>
                        <a:pt x="19" y="10"/>
                        <a:pt x="23" y="8"/>
                        <a:pt x="31" y="10"/>
                      </a:cubicBezTo>
                      <a:cubicBezTo>
                        <a:pt x="39" y="10"/>
                        <a:pt x="39" y="10"/>
                        <a:pt x="39" y="10"/>
                      </a:cubicBezTo>
                      <a:cubicBezTo>
                        <a:pt x="33" y="7"/>
                        <a:pt x="25" y="6"/>
                        <a:pt x="25" y="0"/>
                      </a:cubicBezTo>
                      <a:cubicBezTo>
                        <a:pt x="36" y="1"/>
                        <a:pt x="45" y="2"/>
                        <a:pt x="53" y="5"/>
                      </a:cubicBezTo>
                      <a:cubicBezTo>
                        <a:pt x="63" y="9"/>
                        <a:pt x="61" y="22"/>
                        <a:pt x="68" y="24"/>
                      </a:cubicBezTo>
                      <a:cubicBezTo>
                        <a:pt x="75" y="27"/>
                        <a:pt x="79" y="23"/>
                        <a:pt x="86" y="25"/>
                      </a:cubicBezTo>
                      <a:cubicBezTo>
                        <a:pt x="93" y="28"/>
                        <a:pt x="90" y="34"/>
                        <a:pt x="94" y="3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29" name="Freeform 68">
                  <a:extLst>
                    <a:ext uri="{FF2B5EF4-FFF2-40B4-BE49-F238E27FC236}">
                      <a16:creationId xmlns:a16="http://schemas.microsoft.com/office/drawing/2014/main" id="{DC95222E-1769-4B9B-A62C-FBE82EC541B0}"/>
                    </a:ext>
                  </a:extLst>
                </p:cNvPr>
                <p:cNvSpPr>
                  <a:spLocks/>
                </p:cNvSpPr>
                <p:nvPr/>
              </p:nvSpPr>
              <p:spPr bwMode="auto">
                <a:xfrm>
                  <a:off x="1967727" y="-6801450"/>
                  <a:ext cx="300040" cy="188914"/>
                </a:xfrm>
                <a:custGeom>
                  <a:avLst/>
                  <a:gdLst>
                    <a:gd name="T0" fmla="*/ 7 w 92"/>
                    <a:gd name="T1" fmla="*/ 40 h 58"/>
                    <a:gd name="T2" fmla="*/ 11 w 92"/>
                    <a:gd name="T3" fmla="*/ 34 h 58"/>
                    <a:gd name="T4" fmla="*/ 11 w 92"/>
                    <a:gd name="T5" fmla="*/ 27 h 58"/>
                    <a:gd name="T6" fmla="*/ 26 w 92"/>
                    <a:gd name="T7" fmla="*/ 0 h 58"/>
                    <a:gd name="T8" fmla="*/ 33 w 92"/>
                    <a:gd name="T9" fmla="*/ 13 h 58"/>
                    <a:gd name="T10" fmla="*/ 37 w 92"/>
                    <a:gd name="T11" fmla="*/ 9 h 58"/>
                    <a:gd name="T12" fmla="*/ 69 w 92"/>
                    <a:gd name="T13" fmla="*/ 27 h 58"/>
                    <a:gd name="T14" fmla="*/ 72 w 92"/>
                    <a:gd name="T15" fmla="*/ 35 h 58"/>
                    <a:gd name="T16" fmla="*/ 92 w 92"/>
                    <a:gd name="T17" fmla="*/ 44 h 58"/>
                    <a:gd name="T18" fmla="*/ 77 w 92"/>
                    <a:gd name="T19" fmla="*/ 49 h 58"/>
                    <a:gd name="T20" fmla="*/ 65 w 92"/>
                    <a:gd name="T21" fmla="*/ 49 h 58"/>
                    <a:gd name="T22" fmla="*/ 47 w 92"/>
                    <a:gd name="T23" fmla="*/ 38 h 58"/>
                    <a:gd name="T24" fmla="*/ 26 w 92"/>
                    <a:gd name="T25" fmla="*/ 54 h 58"/>
                    <a:gd name="T26" fmla="*/ 23 w 92"/>
                    <a:gd name="T27" fmla="*/ 58 h 58"/>
                    <a:gd name="T28" fmla="*/ 19 w 92"/>
                    <a:gd name="T29" fmla="*/ 49 h 58"/>
                    <a:gd name="T30" fmla="*/ 0 w 92"/>
                    <a:gd name="T31" fmla="*/ 49 h 58"/>
                    <a:gd name="T32" fmla="*/ 7 w 92"/>
                    <a:gd name="T33" fmla="*/ 4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58">
                      <a:moveTo>
                        <a:pt x="7" y="40"/>
                      </a:moveTo>
                      <a:cubicBezTo>
                        <a:pt x="9" y="38"/>
                        <a:pt x="11" y="37"/>
                        <a:pt x="11" y="34"/>
                      </a:cubicBezTo>
                      <a:cubicBezTo>
                        <a:pt x="11" y="30"/>
                        <a:pt x="11" y="31"/>
                        <a:pt x="11" y="27"/>
                      </a:cubicBezTo>
                      <a:cubicBezTo>
                        <a:pt x="11" y="20"/>
                        <a:pt x="14" y="1"/>
                        <a:pt x="26" y="0"/>
                      </a:cubicBezTo>
                      <a:cubicBezTo>
                        <a:pt x="28" y="7"/>
                        <a:pt x="31" y="8"/>
                        <a:pt x="33" y="13"/>
                      </a:cubicBezTo>
                      <a:cubicBezTo>
                        <a:pt x="34" y="11"/>
                        <a:pt x="36" y="10"/>
                        <a:pt x="37" y="9"/>
                      </a:cubicBezTo>
                      <a:cubicBezTo>
                        <a:pt x="47" y="21"/>
                        <a:pt x="61" y="16"/>
                        <a:pt x="69" y="27"/>
                      </a:cubicBezTo>
                      <a:cubicBezTo>
                        <a:pt x="71" y="30"/>
                        <a:pt x="70" y="34"/>
                        <a:pt x="72" y="35"/>
                      </a:cubicBezTo>
                      <a:cubicBezTo>
                        <a:pt x="79" y="41"/>
                        <a:pt x="88" y="38"/>
                        <a:pt x="92" y="44"/>
                      </a:cubicBezTo>
                      <a:cubicBezTo>
                        <a:pt x="87" y="47"/>
                        <a:pt x="83" y="49"/>
                        <a:pt x="77" y="49"/>
                      </a:cubicBezTo>
                      <a:cubicBezTo>
                        <a:pt x="71" y="49"/>
                        <a:pt x="69" y="49"/>
                        <a:pt x="65" y="49"/>
                      </a:cubicBezTo>
                      <a:cubicBezTo>
                        <a:pt x="65" y="49"/>
                        <a:pt x="50" y="38"/>
                        <a:pt x="47" y="38"/>
                      </a:cubicBezTo>
                      <a:cubicBezTo>
                        <a:pt x="47" y="48"/>
                        <a:pt x="33" y="57"/>
                        <a:pt x="26" y="54"/>
                      </a:cubicBezTo>
                      <a:cubicBezTo>
                        <a:pt x="25" y="57"/>
                        <a:pt x="25" y="58"/>
                        <a:pt x="23" y="58"/>
                      </a:cubicBezTo>
                      <a:cubicBezTo>
                        <a:pt x="17" y="58"/>
                        <a:pt x="19" y="53"/>
                        <a:pt x="19" y="49"/>
                      </a:cubicBezTo>
                      <a:cubicBezTo>
                        <a:pt x="12" y="47"/>
                        <a:pt x="4" y="48"/>
                        <a:pt x="0" y="49"/>
                      </a:cubicBezTo>
                      <a:cubicBezTo>
                        <a:pt x="0" y="41"/>
                        <a:pt x="6" y="42"/>
                        <a:pt x="7" y="4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30" name="Freeform 69">
                  <a:extLst>
                    <a:ext uri="{FF2B5EF4-FFF2-40B4-BE49-F238E27FC236}">
                      <a16:creationId xmlns:a16="http://schemas.microsoft.com/office/drawing/2014/main" id="{252024BA-6D0C-4788-8F01-7A6B3CE63E84}"/>
                    </a:ext>
                  </a:extLst>
                </p:cNvPr>
                <p:cNvSpPr>
                  <a:spLocks/>
                </p:cNvSpPr>
                <p:nvPr/>
              </p:nvSpPr>
              <p:spPr bwMode="auto">
                <a:xfrm>
                  <a:off x="2391593" y="-6987188"/>
                  <a:ext cx="90488" cy="92076"/>
                </a:xfrm>
                <a:custGeom>
                  <a:avLst/>
                  <a:gdLst>
                    <a:gd name="T0" fmla="*/ 28 w 28"/>
                    <a:gd name="T1" fmla="*/ 18 h 28"/>
                    <a:gd name="T2" fmla="*/ 11 w 28"/>
                    <a:gd name="T3" fmla="*/ 28 h 28"/>
                    <a:gd name="T4" fmla="*/ 0 w 28"/>
                    <a:gd name="T5" fmla="*/ 18 h 28"/>
                    <a:gd name="T6" fmla="*/ 28 w 28"/>
                    <a:gd name="T7" fmla="*/ 18 h 28"/>
                  </a:gdLst>
                  <a:ahLst/>
                  <a:cxnLst>
                    <a:cxn ang="0">
                      <a:pos x="T0" y="T1"/>
                    </a:cxn>
                    <a:cxn ang="0">
                      <a:pos x="T2" y="T3"/>
                    </a:cxn>
                    <a:cxn ang="0">
                      <a:pos x="T4" y="T5"/>
                    </a:cxn>
                    <a:cxn ang="0">
                      <a:pos x="T6" y="T7"/>
                    </a:cxn>
                  </a:cxnLst>
                  <a:rect l="0" t="0" r="r" b="b"/>
                  <a:pathLst>
                    <a:path w="28" h="28">
                      <a:moveTo>
                        <a:pt x="28" y="18"/>
                      </a:moveTo>
                      <a:cubicBezTo>
                        <a:pt x="28" y="24"/>
                        <a:pt x="17" y="28"/>
                        <a:pt x="11" y="28"/>
                      </a:cubicBezTo>
                      <a:cubicBezTo>
                        <a:pt x="5" y="28"/>
                        <a:pt x="0" y="23"/>
                        <a:pt x="0" y="18"/>
                      </a:cubicBezTo>
                      <a:cubicBezTo>
                        <a:pt x="0" y="0"/>
                        <a:pt x="28" y="3"/>
                        <a:pt x="28" y="1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44" name="Freeform 70">
                  <a:extLst>
                    <a:ext uri="{FF2B5EF4-FFF2-40B4-BE49-F238E27FC236}">
                      <a16:creationId xmlns:a16="http://schemas.microsoft.com/office/drawing/2014/main" id="{2180E6AD-7707-452B-9494-5676612D00B1}"/>
                    </a:ext>
                  </a:extLst>
                </p:cNvPr>
                <p:cNvSpPr>
                  <a:spLocks/>
                </p:cNvSpPr>
                <p:nvPr/>
              </p:nvSpPr>
              <p:spPr bwMode="auto">
                <a:xfrm>
                  <a:off x="2120128" y="-6603011"/>
                  <a:ext cx="73026" cy="55563"/>
                </a:xfrm>
                <a:custGeom>
                  <a:avLst/>
                  <a:gdLst>
                    <a:gd name="T0" fmla="*/ 9 w 22"/>
                    <a:gd name="T1" fmla="*/ 0 h 17"/>
                    <a:gd name="T2" fmla="*/ 22 w 22"/>
                    <a:gd name="T3" fmla="*/ 2 h 17"/>
                    <a:gd name="T4" fmla="*/ 0 w 22"/>
                    <a:gd name="T5" fmla="*/ 17 h 17"/>
                    <a:gd name="T6" fmla="*/ 0 w 22"/>
                    <a:gd name="T7" fmla="*/ 11 h 17"/>
                    <a:gd name="T8" fmla="*/ 9 w 22"/>
                    <a:gd name="T9" fmla="*/ 0 h 17"/>
                  </a:gdLst>
                  <a:ahLst/>
                  <a:cxnLst>
                    <a:cxn ang="0">
                      <a:pos x="T0" y="T1"/>
                    </a:cxn>
                    <a:cxn ang="0">
                      <a:pos x="T2" y="T3"/>
                    </a:cxn>
                    <a:cxn ang="0">
                      <a:pos x="T4" y="T5"/>
                    </a:cxn>
                    <a:cxn ang="0">
                      <a:pos x="T6" y="T7"/>
                    </a:cxn>
                    <a:cxn ang="0">
                      <a:pos x="T8" y="T9"/>
                    </a:cxn>
                  </a:cxnLst>
                  <a:rect l="0" t="0" r="r" b="b"/>
                  <a:pathLst>
                    <a:path w="22" h="17">
                      <a:moveTo>
                        <a:pt x="9" y="0"/>
                      </a:moveTo>
                      <a:cubicBezTo>
                        <a:pt x="18" y="0"/>
                        <a:pt x="17" y="0"/>
                        <a:pt x="22" y="2"/>
                      </a:cubicBezTo>
                      <a:cubicBezTo>
                        <a:pt x="18" y="7"/>
                        <a:pt x="7" y="16"/>
                        <a:pt x="0" y="17"/>
                      </a:cubicBezTo>
                      <a:cubicBezTo>
                        <a:pt x="0" y="11"/>
                        <a:pt x="0" y="11"/>
                        <a:pt x="0" y="11"/>
                      </a:cubicBezTo>
                      <a:cubicBezTo>
                        <a:pt x="3" y="7"/>
                        <a:pt x="9" y="3"/>
                        <a:pt x="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45" name="Freeform 71">
                  <a:extLst>
                    <a:ext uri="{FF2B5EF4-FFF2-40B4-BE49-F238E27FC236}">
                      <a16:creationId xmlns:a16="http://schemas.microsoft.com/office/drawing/2014/main" id="{C3A65160-DF71-4DB6-9C35-FC2982DD1A3E}"/>
                    </a:ext>
                  </a:extLst>
                </p:cNvPr>
                <p:cNvSpPr>
                  <a:spLocks/>
                </p:cNvSpPr>
                <p:nvPr/>
              </p:nvSpPr>
              <p:spPr bwMode="auto">
                <a:xfrm>
                  <a:off x="2237604" y="-7398354"/>
                  <a:ext cx="200027" cy="88901"/>
                </a:xfrm>
                <a:custGeom>
                  <a:avLst/>
                  <a:gdLst>
                    <a:gd name="T0" fmla="*/ 22 w 61"/>
                    <a:gd name="T1" fmla="*/ 27 h 27"/>
                    <a:gd name="T2" fmla="*/ 9 w 61"/>
                    <a:gd name="T3" fmla="*/ 17 h 27"/>
                    <a:gd name="T4" fmla="*/ 0 w 61"/>
                    <a:gd name="T5" fmla="*/ 7 h 27"/>
                    <a:gd name="T6" fmla="*/ 7 w 61"/>
                    <a:gd name="T7" fmla="*/ 0 h 27"/>
                    <a:gd name="T8" fmla="*/ 30 w 61"/>
                    <a:gd name="T9" fmla="*/ 4 h 27"/>
                    <a:gd name="T10" fmla="*/ 61 w 61"/>
                    <a:gd name="T11" fmla="*/ 18 h 27"/>
                    <a:gd name="T12" fmla="*/ 52 w 61"/>
                    <a:gd name="T13" fmla="*/ 25 h 27"/>
                    <a:gd name="T14" fmla="*/ 39 w 61"/>
                    <a:gd name="T15" fmla="*/ 22 h 27"/>
                    <a:gd name="T16" fmla="*/ 22 w 61"/>
                    <a:gd name="T1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27">
                      <a:moveTo>
                        <a:pt x="22" y="27"/>
                      </a:moveTo>
                      <a:cubicBezTo>
                        <a:pt x="13" y="27"/>
                        <a:pt x="5" y="24"/>
                        <a:pt x="9" y="17"/>
                      </a:cubicBezTo>
                      <a:cubicBezTo>
                        <a:pt x="5" y="14"/>
                        <a:pt x="0" y="12"/>
                        <a:pt x="0" y="7"/>
                      </a:cubicBezTo>
                      <a:cubicBezTo>
                        <a:pt x="0" y="3"/>
                        <a:pt x="4" y="0"/>
                        <a:pt x="7" y="0"/>
                      </a:cubicBezTo>
                      <a:cubicBezTo>
                        <a:pt x="17" y="0"/>
                        <a:pt x="20" y="4"/>
                        <a:pt x="30" y="4"/>
                      </a:cubicBezTo>
                      <a:cubicBezTo>
                        <a:pt x="42" y="4"/>
                        <a:pt x="52" y="14"/>
                        <a:pt x="61" y="18"/>
                      </a:cubicBezTo>
                      <a:cubicBezTo>
                        <a:pt x="59" y="22"/>
                        <a:pt x="56" y="25"/>
                        <a:pt x="52" y="25"/>
                      </a:cubicBezTo>
                      <a:cubicBezTo>
                        <a:pt x="47" y="25"/>
                        <a:pt x="44" y="22"/>
                        <a:pt x="39" y="22"/>
                      </a:cubicBezTo>
                      <a:cubicBezTo>
                        <a:pt x="34" y="22"/>
                        <a:pt x="30" y="27"/>
                        <a:pt x="22" y="2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47" name="Freeform 72">
                  <a:extLst>
                    <a:ext uri="{FF2B5EF4-FFF2-40B4-BE49-F238E27FC236}">
                      <a16:creationId xmlns:a16="http://schemas.microsoft.com/office/drawing/2014/main" id="{EAC4FC06-2E5A-4838-B31F-4B840C398C4E}"/>
                    </a:ext>
                  </a:extLst>
                </p:cNvPr>
                <p:cNvSpPr>
                  <a:spLocks/>
                </p:cNvSpPr>
                <p:nvPr/>
              </p:nvSpPr>
              <p:spPr bwMode="auto">
                <a:xfrm>
                  <a:off x="2255067" y="-6566498"/>
                  <a:ext cx="47625" cy="49213"/>
                </a:xfrm>
                <a:custGeom>
                  <a:avLst/>
                  <a:gdLst>
                    <a:gd name="T0" fmla="*/ 15 w 15"/>
                    <a:gd name="T1" fmla="*/ 5 h 15"/>
                    <a:gd name="T2" fmla="*/ 7 w 15"/>
                    <a:gd name="T3" fmla="*/ 15 h 15"/>
                    <a:gd name="T4" fmla="*/ 0 w 15"/>
                    <a:gd name="T5" fmla="*/ 8 h 15"/>
                    <a:gd name="T6" fmla="*/ 15 w 15"/>
                    <a:gd name="T7" fmla="*/ 5 h 15"/>
                  </a:gdLst>
                  <a:ahLst/>
                  <a:cxnLst>
                    <a:cxn ang="0">
                      <a:pos x="T0" y="T1"/>
                    </a:cxn>
                    <a:cxn ang="0">
                      <a:pos x="T2" y="T3"/>
                    </a:cxn>
                    <a:cxn ang="0">
                      <a:pos x="T4" y="T5"/>
                    </a:cxn>
                    <a:cxn ang="0">
                      <a:pos x="T6" y="T7"/>
                    </a:cxn>
                  </a:cxnLst>
                  <a:rect l="0" t="0" r="r" b="b"/>
                  <a:pathLst>
                    <a:path w="15" h="15">
                      <a:moveTo>
                        <a:pt x="15" y="5"/>
                      </a:moveTo>
                      <a:cubicBezTo>
                        <a:pt x="12" y="9"/>
                        <a:pt x="11" y="15"/>
                        <a:pt x="7" y="15"/>
                      </a:cubicBezTo>
                      <a:cubicBezTo>
                        <a:pt x="6" y="15"/>
                        <a:pt x="0" y="8"/>
                        <a:pt x="0" y="8"/>
                      </a:cubicBezTo>
                      <a:cubicBezTo>
                        <a:pt x="0" y="0"/>
                        <a:pt x="10" y="0"/>
                        <a:pt x="15" y="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50" name="Freeform 73">
                  <a:extLst>
                    <a:ext uri="{FF2B5EF4-FFF2-40B4-BE49-F238E27FC236}">
                      <a16:creationId xmlns:a16="http://schemas.microsoft.com/office/drawing/2014/main" id="{82C193CA-FEB0-4793-9994-CEF43922BF47}"/>
                    </a:ext>
                  </a:extLst>
                </p:cNvPr>
                <p:cNvSpPr>
                  <a:spLocks/>
                </p:cNvSpPr>
                <p:nvPr/>
              </p:nvSpPr>
              <p:spPr bwMode="auto">
                <a:xfrm>
                  <a:off x="2496369" y="-6961788"/>
                  <a:ext cx="47625" cy="26988"/>
                </a:xfrm>
                <a:custGeom>
                  <a:avLst/>
                  <a:gdLst>
                    <a:gd name="T0" fmla="*/ 6 w 15"/>
                    <a:gd name="T1" fmla="*/ 8 h 8"/>
                    <a:gd name="T2" fmla="*/ 0 w 15"/>
                    <a:gd name="T3" fmla="*/ 4 h 8"/>
                    <a:gd name="T4" fmla="*/ 6 w 15"/>
                    <a:gd name="T5" fmla="*/ 0 h 8"/>
                    <a:gd name="T6" fmla="*/ 15 w 15"/>
                    <a:gd name="T7" fmla="*/ 7 h 8"/>
                    <a:gd name="T8" fmla="*/ 6 w 15"/>
                    <a:gd name="T9" fmla="*/ 8 h 8"/>
                  </a:gdLst>
                  <a:ahLst/>
                  <a:cxnLst>
                    <a:cxn ang="0">
                      <a:pos x="T0" y="T1"/>
                    </a:cxn>
                    <a:cxn ang="0">
                      <a:pos x="T2" y="T3"/>
                    </a:cxn>
                    <a:cxn ang="0">
                      <a:pos x="T4" y="T5"/>
                    </a:cxn>
                    <a:cxn ang="0">
                      <a:pos x="T6" y="T7"/>
                    </a:cxn>
                    <a:cxn ang="0">
                      <a:pos x="T8" y="T9"/>
                    </a:cxn>
                  </a:cxnLst>
                  <a:rect l="0" t="0" r="r" b="b"/>
                  <a:pathLst>
                    <a:path w="15" h="8">
                      <a:moveTo>
                        <a:pt x="6" y="8"/>
                      </a:moveTo>
                      <a:cubicBezTo>
                        <a:pt x="3" y="8"/>
                        <a:pt x="0" y="7"/>
                        <a:pt x="0" y="4"/>
                      </a:cubicBezTo>
                      <a:cubicBezTo>
                        <a:pt x="0" y="3"/>
                        <a:pt x="5" y="0"/>
                        <a:pt x="6" y="0"/>
                      </a:cubicBezTo>
                      <a:cubicBezTo>
                        <a:pt x="10" y="0"/>
                        <a:pt x="14" y="5"/>
                        <a:pt x="15" y="7"/>
                      </a:cubicBezTo>
                      <a:cubicBezTo>
                        <a:pt x="10" y="8"/>
                        <a:pt x="11" y="8"/>
                        <a:pt x="6"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51" name="Freeform 74">
                  <a:extLst>
                    <a:ext uri="{FF2B5EF4-FFF2-40B4-BE49-F238E27FC236}">
                      <a16:creationId xmlns:a16="http://schemas.microsoft.com/office/drawing/2014/main" id="{BA43488E-78DC-4A8B-A46D-3C88FA5CA75B}"/>
                    </a:ext>
                  </a:extLst>
                </p:cNvPr>
                <p:cNvSpPr>
                  <a:spLocks/>
                </p:cNvSpPr>
                <p:nvPr/>
              </p:nvSpPr>
              <p:spPr bwMode="auto">
                <a:xfrm>
                  <a:off x="2286817" y="-7049101"/>
                  <a:ext cx="52388" cy="36513"/>
                </a:xfrm>
                <a:custGeom>
                  <a:avLst/>
                  <a:gdLst>
                    <a:gd name="T0" fmla="*/ 6 w 16"/>
                    <a:gd name="T1" fmla="*/ 11 h 11"/>
                    <a:gd name="T2" fmla="*/ 16 w 16"/>
                    <a:gd name="T3" fmla="*/ 0 h 11"/>
                    <a:gd name="T4" fmla="*/ 6 w 16"/>
                    <a:gd name="T5" fmla="*/ 11 h 11"/>
                  </a:gdLst>
                  <a:ahLst/>
                  <a:cxnLst>
                    <a:cxn ang="0">
                      <a:pos x="T0" y="T1"/>
                    </a:cxn>
                    <a:cxn ang="0">
                      <a:pos x="T2" y="T3"/>
                    </a:cxn>
                    <a:cxn ang="0">
                      <a:pos x="T4" y="T5"/>
                    </a:cxn>
                  </a:cxnLst>
                  <a:rect l="0" t="0" r="r" b="b"/>
                  <a:pathLst>
                    <a:path w="16" h="11">
                      <a:moveTo>
                        <a:pt x="6" y="11"/>
                      </a:moveTo>
                      <a:cubicBezTo>
                        <a:pt x="0" y="11"/>
                        <a:pt x="11" y="0"/>
                        <a:pt x="16" y="0"/>
                      </a:cubicBezTo>
                      <a:cubicBezTo>
                        <a:pt x="15" y="6"/>
                        <a:pt x="11" y="11"/>
                        <a:pt x="6"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53" name="Freeform 75">
                  <a:extLst>
                    <a:ext uri="{FF2B5EF4-FFF2-40B4-BE49-F238E27FC236}">
                      <a16:creationId xmlns:a16="http://schemas.microsoft.com/office/drawing/2014/main" id="{F6548037-1D0C-4E80-B927-498915157F8A}"/>
                    </a:ext>
                  </a:extLst>
                </p:cNvPr>
                <p:cNvSpPr>
                  <a:spLocks/>
                </p:cNvSpPr>
                <p:nvPr/>
              </p:nvSpPr>
              <p:spPr bwMode="auto">
                <a:xfrm>
                  <a:off x="1847076" y="-7401529"/>
                  <a:ext cx="1209685" cy="874719"/>
                </a:xfrm>
                <a:custGeom>
                  <a:avLst/>
                  <a:gdLst>
                    <a:gd name="T0" fmla="*/ 342 w 371"/>
                    <a:gd name="T1" fmla="*/ 201 h 268"/>
                    <a:gd name="T2" fmla="*/ 287 w 371"/>
                    <a:gd name="T3" fmla="*/ 176 h 268"/>
                    <a:gd name="T4" fmla="*/ 296 w 371"/>
                    <a:gd name="T5" fmla="*/ 182 h 268"/>
                    <a:gd name="T6" fmla="*/ 290 w 371"/>
                    <a:gd name="T7" fmla="*/ 189 h 268"/>
                    <a:gd name="T8" fmla="*/ 306 w 371"/>
                    <a:gd name="T9" fmla="*/ 206 h 268"/>
                    <a:gd name="T10" fmla="*/ 326 w 371"/>
                    <a:gd name="T11" fmla="*/ 211 h 268"/>
                    <a:gd name="T12" fmla="*/ 334 w 371"/>
                    <a:gd name="T13" fmla="*/ 231 h 268"/>
                    <a:gd name="T14" fmla="*/ 285 w 371"/>
                    <a:gd name="T15" fmla="*/ 231 h 268"/>
                    <a:gd name="T16" fmla="*/ 311 w 371"/>
                    <a:gd name="T17" fmla="*/ 262 h 268"/>
                    <a:gd name="T18" fmla="*/ 302 w 371"/>
                    <a:gd name="T19" fmla="*/ 262 h 268"/>
                    <a:gd name="T20" fmla="*/ 239 w 371"/>
                    <a:gd name="T21" fmla="*/ 232 h 268"/>
                    <a:gd name="T22" fmla="*/ 195 w 371"/>
                    <a:gd name="T23" fmla="*/ 216 h 268"/>
                    <a:gd name="T24" fmla="*/ 174 w 371"/>
                    <a:gd name="T25" fmla="*/ 219 h 268"/>
                    <a:gd name="T26" fmla="*/ 172 w 371"/>
                    <a:gd name="T27" fmla="*/ 194 h 268"/>
                    <a:gd name="T28" fmla="*/ 212 w 371"/>
                    <a:gd name="T29" fmla="*/ 188 h 268"/>
                    <a:gd name="T30" fmla="*/ 215 w 371"/>
                    <a:gd name="T31" fmla="*/ 172 h 268"/>
                    <a:gd name="T32" fmla="*/ 190 w 371"/>
                    <a:gd name="T33" fmla="*/ 118 h 268"/>
                    <a:gd name="T34" fmla="*/ 172 w 371"/>
                    <a:gd name="T35" fmla="*/ 118 h 268"/>
                    <a:gd name="T36" fmla="*/ 150 w 371"/>
                    <a:gd name="T37" fmla="*/ 87 h 268"/>
                    <a:gd name="T38" fmla="*/ 125 w 371"/>
                    <a:gd name="T39" fmla="*/ 94 h 268"/>
                    <a:gd name="T40" fmla="*/ 43 w 371"/>
                    <a:gd name="T41" fmla="*/ 85 h 268"/>
                    <a:gd name="T42" fmla="*/ 11 w 371"/>
                    <a:gd name="T43" fmla="*/ 71 h 268"/>
                    <a:gd name="T44" fmla="*/ 32 w 371"/>
                    <a:gd name="T45" fmla="*/ 67 h 268"/>
                    <a:gd name="T46" fmla="*/ 0 w 371"/>
                    <a:gd name="T47" fmla="*/ 50 h 268"/>
                    <a:gd name="T48" fmla="*/ 12 w 371"/>
                    <a:gd name="T49" fmla="*/ 17 h 268"/>
                    <a:gd name="T50" fmla="*/ 63 w 371"/>
                    <a:gd name="T51" fmla="*/ 5 h 268"/>
                    <a:gd name="T52" fmla="*/ 47 w 371"/>
                    <a:gd name="T53" fmla="*/ 33 h 268"/>
                    <a:gd name="T54" fmla="*/ 52 w 371"/>
                    <a:gd name="T55" fmla="*/ 49 h 268"/>
                    <a:gd name="T56" fmla="*/ 56 w 371"/>
                    <a:gd name="T57" fmla="*/ 28 h 268"/>
                    <a:gd name="T58" fmla="*/ 123 w 371"/>
                    <a:gd name="T59" fmla="*/ 31 h 268"/>
                    <a:gd name="T60" fmla="*/ 132 w 371"/>
                    <a:gd name="T61" fmla="*/ 35 h 268"/>
                    <a:gd name="T62" fmla="*/ 160 w 371"/>
                    <a:gd name="T63" fmla="*/ 28 h 268"/>
                    <a:gd name="T64" fmla="*/ 222 w 371"/>
                    <a:gd name="T65" fmla="*/ 58 h 268"/>
                    <a:gd name="T66" fmla="*/ 248 w 371"/>
                    <a:gd name="T67" fmla="*/ 67 h 268"/>
                    <a:gd name="T68" fmla="*/ 280 w 371"/>
                    <a:gd name="T69" fmla="*/ 87 h 268"/>
                    <a:gd name="T70" fmla="*/ 300 w 371"/>
                    <a:gd name="T71" fmla="*/ 98 h 268"/>
                    <a:gd name="T72" fmla="*/ 298 w 371"/>
                    <a:gd name="T73" fmla="*/ 105 h 268"/>
                    <a:gd name="T74" fmla="*/ 290 w 371"/>
                    <a:gd name="T75" fmla="*/ 120 h 268"/>
                    <a:gd name="T76" fmla="*/ 325 w 371"/>
                    <a:gd name="T77" fmla="*/ 139 h 268"/>
                    <a:gd name="T78" fmla="*/ 351 w 371"/>
                    <a:gd name="T79" fmla="*/ 157 h 268"/>
                    <a:gd name="T80" fmla="*/ 371 w 371"/>
                    <a:gd name="T81" fmla="*/ 170 h 268"/>
                    <a:gd name="T82" fmla="*/ 357 w 371"/>
                    <a:gd name="T83" fmla="*/ 183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1" h="268">
                      <a:moveTo>
                        <a:pt x="347" y="189"/>
                      </a:moveTo>
                      <a:cubicBezTo>
                        <a:pt x="347" y="194"/>
                        <a:pt x="347" y="201"/>
                        <a:pt x="342" y="201"/>
                      </a:cubicBezTo>
                      <a:cubicBezTo>
                        <a:pt x="319" y="201"/>
                        <a:pt x="318" y="171"/>
                        <a:pt x="296" y="171"/>
                      </a:cubicBezTo>
                      <a:cubicBezTo>
                        <a:pt x="294" y="171"/>
                        <a:pt x="288" y="176"/>
                        <a:pt x="287" y="176"/>
                      </a:cubicBezTo>
                      <a:cubicBezTo>
                        <a:pt x="292" y="178"/>
                        <a:pt x="292" y="177"/>
                        <a:pt x="296" y="176"/>
                      </a:cubicBezTo>
                      <a:cubicBezTo>
                        <a:pt x="296" y="182"/>
                        <a:pt x="296" y="182"/>
                        <a:pt x="296" y="182"/>
                      </a:cubicBezTo>
                      <a:cubicBezTo>
                        <a:pt x="294" y="183"/>
                        <a:pt x="292" y="183"/>
                        <a:pt x="290" y="182"/>
                      </a:cubicBezTo>
                      <a:cubicBezTo>
                        <a:pt x="290" y="189"/>
                        <a:pt x="290" y="189"/>
                        <a:pt x="290" y="189"/>
                      </a:cubicBezTo>
                      <a:cubicBezTo>
                        <a:pt x="296" y="189"/>
                        <a:pt x="296" y="189"/>
                        <a:pt x="296" y="189"/>
                      </a:cubicBezTo>
                      <a:cubicBezTo>
                        <a:pt x="296" y="194"/>
                        <a:pt x="302" y="204"/>
                        <a:pt x="306" y="206"/>
                      </a:cubicBezTo>
                      <a:cubicBezTo>
                        <a:pt x="314" y="209"/>
                        <a:pt x="317" y="204"/>
                        <a:pt x="318" y="211"/>
                      </a:cubicBezTo>
                      <a:cubicBezTo>
                        <a:pt x="323" y="211"/>
                        <a:pt x="323" y="211"/>
                        <a:pt x="326" y="211"/>
                      </a:cubicBezTo>
                      <a:cubicBezTo>
                        <a:pt x="325" y="218"/>
                        <a:pt x="325" y="218"/>
                        <a:pt x="326" y="220"/>
                      </a:cubicBezTo>
                      <a:cubicBezTo>
                        <a:pt x="326" y="223"/>
                        <a:pt x="334" y="226"/>
                        <a:pt x="334" y="231"/>
                      </a:cubicBezTo>
                      <a:cubicBezTo>
                        <a:pt x="334" y="235"/>
                        <a:pt x="329" y="244"/>
                        <a:pt x="327" y="249"/>
                      </a:cubicBezTo>
                      <a:cubicBezTo>
                        <a:pt x="319" y="248"/>
                        <a:pt x="290" y="237"/>
                        <a:pt x="285" y="231"/>
                      </a:cubicBezTo>
                      <a:cubicBezTo>
                        <a:pt x="278" y="231"/>
                        <a:pt x="278" y="231"/>
                        <a:pt x="278" y="231"/>
                      </a:cubicBezTo>
                      <a:cubicBezTo>
                        <a:pt x="286" y="240"/>
                        <a:pt x="311" y="250"/>
                        <a:pt x="311" y="262"/>
                      </a:cubicBezTo>
                      <a:cubicBezTo>
                        <a:pt x="311" y="265"/>
                        <a:pt x="309" y="268"/>
                        <a:pt x="307" y="268"/>
                      </a:cubicBezTo>
                      <a:cubicBezTo>
                        <a:pt x="305" y="268"/>
                        <a:pt x="304" y="263"/>
                        <a:pt x="302" y="262"/>
                      </a:cubicBezTo>
                      <a:cubicBezTo>
                        <a:pt x="289" y="256"/>
                        <a:pt x="281" y="259"/>
                        <a:pt x="269" y="252"/>
                      </a:cubicBezTo>
                      <a:cubicBezTo>
                        <a:pt x="259" y="246"/>
                        <a:pt x="232" y="246"/>
                        <a:pt x="239" y="232"/>
                      </a:cubicBezTo>
                      <a:cubicBezTo>
                        <a:pt x="224" y="225"/>
                        <a:pt x="217" y="217"/>
                        <a:pt x="204" y="209"/>
                      </a:cubicBezTo>
                      <a:cubicBezTo>
                        <a:pt x="202" y="212"/>
                        <a:pt x="199" y="216"/>
                        <a:pt x="195" y="216"/>
                      </a:cubicBezTo>
                      <a:cubicBezTo>
                        <a:pt x="190" y="216"/>
                        <a:pt x="191" y="213"/>
                        <a:pt x="187" y="213"/>
                      </a:cubicBezTo>
                      <a:cubicBezTo>
                        <a:pt x="182" y="213"/>
                        <a:pt x="179" y="219"/>
                        <a:pt x="174" y="219"/>
                      </a:cubicBezTo>
                      <a:cubicBezTo>
                        <a:pt x="169" y="219"/>
                        <a:pt x="154" y="213"/>
                        <a:pt x="154" y="207"/>
                      </a:cubicBezTo>
                      <a:cubicBezTo>
                        <a:pt x="154" y="202"/>
                        <a:pt x="166" y="194"/>
                        <a:pt x="172" y="194"/>
                      </a:cubicBezTo>
                      <a:cubicBezTo>
                        <a:pt x="181" y="194"/>
                        <a:pt x="188" y="194"/>
                        <a:pt x="192" y="194"/>
                      </a:cubicBezTo>
                      <a:cubicBezTo>
                        <a:pt x="196" y="194"/>
                        <a:pt x="207" y="192"/>
                        <a:pt x="212" y="188"/>
                      </a:cubicBezTo>
                      <a:cubicBezTo>
                        <a:pt x="210" y="187"/>
                        <a:pt x="204" y="182"/>
                        <a:pt x="204" y="179"/>
                      </a:cubicBezTo>
                      <a:cubicBezTo>
                        <a:pt x="204" y="171"/>
                        <a:pt x="212" y="175"/>
                        <a:pt x="215" y="172"/>
                      </a:cubicBezTo>
                      <a:cubicBezTo>
                        <a:pt x="219" y="168"/>
                        <a:pt x="229" y="158"/>
                        <a:pt x="229" y="152"/>
                      </a:cubicBezTo>
                      <a:cubicBezTo>
                        <a:pt x="229" y="140"/>
                        <a:pt x="200" y="118"/>
                        <a:pt x="190" y="118"/>
                      </a:cubicBezTo>
                      <a:cubicBezTo>
                        <a:pt x="185" y="118"/>
                        <a:pt x="182" y="123"/>
                        <a:pt x="176" y="123"/>
                      </a:cubicBezTo>
                      <a:cubicBezTo>
                        <a:pt x="174" y="123"/>
                        <a:pt x="172" y="119"/>
                        <a:pt x="172" y="118"/>
                      </a:cubicBezTo>
                      <a:cubicBezTo>
                        <a:pt x="172" y="113"/>
                        <a:pt x="181" y="112"/>
                        <a:pt x="183" y="112"/>
                      </a:cubicBezTo>
                      <a:cubicBezTo>
                        <a:pt x="179" y="108"/>
                        <a:pt x="155" y="87"/>
                        <a:pt x="150" y="87"/>
                      </a:cubicBezTo>
                      <a:cubicBezTo>
                        <a:pt x="144" y="87"/>
                        <a:pt x="137" y="104"/>
                        <a:pt x="129" y="104"/>
                      </a:cubicBezTo>
                      <a:cubicBezTo>
                        <a:pt x="123" y="104"/>
                        <a:pt x="125" y="97"/>
                        <a:pt x="125" y="94"/>
                      </a:cubicBezTo>
                      <a:cubicBezTo>
                        <a:pt x="111" y="93"/>
                        <a:pt x="77" y="94"/>
                        <a:pt x="56" y="94"/>
                      </a:cubicBezTo>
                      <a:cubicBezTo>
                        <a:pt x="53" y="94"/>
                        <a:pt x="46" y="88"/>
                        <a:pt x="43" y="85"/>
                      </a:cubicBezTo>
                      <a:cubicBezTo>
                        <a:pt x="21" y="85"/>
                        <a:pt x="21" y="85"/>
                        <a:pt x="21" y="85"/>
                      </a:cubicBezTo>
                      <a:cubicBezTo>
                        <a:pt x="19" y="79"/>
                        <a:pt x="12" y="78"/>
                        <a:pt x="11" y="71"/>
                      </a:cubicBezTo>
                      <a:cubicBezTo>
                        <a:pt x="17" y="69"/>
                        <a:pt x="24" y="72"/>
                        <a:pt x="32" y="73"/>
                      </a:cubicBezTo>
                      <a:cubicBezTo>
                        <a:pt x="32" y="67"/>
                        <a:pt x="32" y="67"/>
                        <a:pt x="32" y="67"/>
                      </a:cubicBezTo>
                      <a:cubicBezTo>
                        <a:pt x="28" y="64"/>
                        <a:pt x="7" y="62"/>
                        <a:pt x="7" y="62"/>
                      </a:cubicBezTo>
                      <a:cubicBezTo>
                        <a:pt x="7" y="62"/>
                        <a:pt x="0" y="54"/>
                        <a:pt x="0" y="50"/>
                      </a:cubicBezTo>
                      <a:cubicBezTo>
                        <a:pt x="0" y="37"/>
                        <a:pt x="2" y="35"/>
                        <a:pt x="9" y="30"/>
                      </a:cubicBezTo>
                      <a:cubicBezTo>
                        <a:pt x="13" y="27"/>
                        <a:pt x="10" y="19"/>
                        <a:pt x="12" y="17"/>
                      </a:cubicBezTo>
                      <a:cubicBezTo>
                        <a:pt x="21" y="8"/>
                        <a:pt x="33" y="0"/>
                        <a:pt x="48" y="0"/>
                      </a:cubicBezTo>
                      <a:cubicBezTo>
                        <a:pt x="48" y="0"/>
                        <a:pt x="63" y="5"/>
                        <a:pt x="63" y="5"/>
                      </a:cubicBezTo>
                      <a:cubicBezTo>
                        <a:pt x="59" y="14"/>
                        <a:pt x="44" y="15"/>
                        <a:pt x="44" y="28"/>
                      </a:cubicBezTo>
                      <a:cubicBezTo>
                        <a:pt x="44" y="31"/>
                        <a:pt x="45" y="33"/>
                        <a:pt x="47" y="33"/>
                      </a:cubicBezTo>
                      <a:cubicBezTo>
                        <a:pt x="47" y="36"/>
                        <a:pt x="47" y="41"/>
                        <a:pt x="47" y="41"/>
                      </a:cubicBezTo>
                      <a:cubicBezTo>
                        <a:pt x="47" y="45"/>
                        <a:pt x="47" y="49"/>
                        <a:pt x="52" y="49"/>
                      </a:cubicBezTo>
                      <a:cubicBezTo>
                        <a:pt x="55" y="49"/>
                        <a:pt x="61" y="43"/>
                        <a:pt x="61" y="40"/>
                      </a:cubicBezTo>
                      <a:cubicBezTo>
                        <a:pt x="61" y="35"/>
                        <a:pt x="56" y="32"/>
                        <a:pt x="56" y="28"/>
                      </a:cubicBezTo>
                      <a:cubicBezTo>
                        <a:pt x="56" y="10"/>
                        <a:pt x="87" y="5"/>
                        <a:pt x="105" y="5"/>
                      </a:cubicBezTo>
                      <a:cubicBezTo>
                        <a:pt x="116" y="5"/>
                        <a:pt x="123" y="21"/>
                        <a:pt x="123" y="31"/>
                      </a:cubicBezTo>
                      <a:cubicBezTo>
                        <a:pt x="123" y="33"/>
                        <a:pt x="121" y="40"/>
                        <a:pt x="123" y="40"/>
                      </a:cubicBezTo>
                      <a:cubicBezTo>
                        <a:pt x="125" y="40"/>
                        <a:pt x="127" y="35"/>
                        <a:pt x="132" y="35"/>
                      </a:cubicBezTo>
                      <a:cubicBezTo>
                        <a:pt x="137" y="35"/>
                        <a:pt x="138" y="40"/>
                        <a:pt x="142" y="40"/>
                      </a:cubicBezTo>
                      <a:cubicBezTo>
                        <a:pt x="150" y="40"/>
                        <a:pt x="152" y="28"/>
                        <a:pt x="160" y="28"/>
                      </a:cubicBezTo>
                      <a:cubicBezTo>
                        <a:pt x="169" y="28"/>
                        <a:pt x="188" y="31"/>
                        <a:pt x="194" y="35"/>
                      </a:cubicBezTo>
                      <a:cubicBezTo>
                        <a:pt x="204" y="42"/>
                        <a:pt x="207" y="58"/>
                        <a:pt x="222" y="58"/>
                      </a:cubicBezTo>
                      <a:cubicBezTo>
                        <a:pt x="229" y="58"/>
                        <a:pt x="230" y="58"/>
                        <a:pt x="233" y="58"/>
                      </a:cubicBezTo>
                      <a:cubicBezTo>
                        <a:pt x="238" y="58"/>
                        <a:pt x="250" y="59"/>
                        <a:pt x="248" y="67"/>
                      </a:cubicBezTo>
                      <a:cubicBezTo>
                        <a:pt x="260" y="71"/>
                        <a:pt x="267" y="78"/>
                        <a:pt x="280" y="79"/>
                      </a:cubicBezTo>
                      <a:cubicBezTo>
                        <a:pt x="280" y="87"/>
                        <a:pt x="280" y="87"/>
                        <a:pt x="280" y="87"/>
                      </a:cubicBezTo>
                      <a:cubicBezTo>
                        <a:pt x="283" y="87"/>
                        <a:pt x="287" y="87"/>
                        <a:pt x="287" y="87"/>
                      </a:cubicBezTo>
                      <a:cubicBezTo>
                        <a:pt x="294" y="87"/>
                        <a:pt x="297" y="92"/>
                        <a:pt x="300" y="98"/>
                      </a:cubicBezTo>
                      <a:cubicBezTo>
                        <a:pt x="294" y="99"/>
                        <a:pt x="288" y="99"/>
                        <a:pt x="284" y="104"/>
                      </a:cubicBezTo>
                      <a:cubicBezTo>
                        <a:pt x="292" y="105"/>
                        <a:pt x="294" y="105"/>
                        <a:pt x="298" y="105"/>
                      </a:cubicBezTo>
                      <a:cubicBezTo>
                        <a:pt x="300" y="105"/>
                        <a:pt x="303" y="107"/>
                        <a:pt x="305" y="109"/>
                      </a:cubicBezTo>
                      <a:cubicBezTo>
                        <a:pt x="297" y="113"/>
                        <a:pt x="294" y="113"/>
                        <a:pt x="290" y="120"/>
                      </a:cubicBezTo>
                      <a:cubicBezTo>
                        <a:pt x="294" y="122"/>
                        <a:pt x="296" y="123"/>
                        <a:pt x="302" y="123"/>
                      </a:cubicBezTo>
                      <a:cubicBezTo>
                        <a:pt x="303" y="134"/>
                        <a:pt x="315" y="138"/>
                        <a:pt x="325" y="139"/>
                      </a:cubicBezTo>
                      <a:cubicBezTo>
                        <a:pt x="326" y="147"/>
                        <a:pt x="328" y="155"/>
                        <a:pt x="335" y="155"/>
                      </a:cubicBezTo>
                      <a:cubicBezTo>
                        <a:pt x="345" y="155"/>
                        <a:pt x="347" y="148"/>
                        <a:pt x="351" y="157"/>
                      </a:cubicBezTo>
                      <a:cubicBezTo>
                        <a:pt x="353" y="159"/>
                        <a:pt x="357" y="159"/>
                        <a:pt x="359" y="159"/>
                      </a:cubicBezTo>
                      <a:cubicBezTo>
                        <a:pt x="367" y="159"/>
                        <a:pt x="371" y="162"/>
                        <a:pt x="371" y="170"/>
                      </a:cubicBezTo>
                      <a:cubicBezTo>
                        <a:pt x="371" y="176"/>
                        <a:pt x="363" y="177"/>
                        <a:pt x="357" y="177"/>
                      </a:cubicBezTo>
                      <a:cubicBezTo>
                        <a:pt x="358" y="182"/>
                        <a:pt x="357" y="181"/>
                        <a:pt x="357" y="183"/>
                      </a:cubicBezTo>
                      <a:cubicBezTo>
                        <a:pt x="357" y="185"/>
                        <a:pt x="356" y="189"/>
                        <a:pt x="347" y="18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55" name="Freeform 76">
                  <a:extLst>
                    <a:ext uri="{FF2B5EF4-FFF2-40B4-BE49-F238E27FC236}">
                      <a16:creationId xmlns:a16="http://schemas.microsoft.com/office/drawing/2014/main" id="{2584CCEF-7AEA-4F76-84FF-178565C1DA34}"/>
                    </a:ext>
                  </a:extLst>
                </p:cNvPr>
                <p:cNvSpPr>
                  <a:spLocks/>
                </p:cNvSpPr>
                <p:nvPr/>
              </p:nvSpPr>
              <p:spPr bwMode="auto">
                <a:xfrm>
                  <a:off x="2342380" y="-6647461"/>
                  <a:ext cx="33338" cy="31750"/>
                </a:xfrm>
                <a:custGeom>
                  <a:avLst/>
                  <a:gdLst>
                    <a:gd name="T0" fmla="*/ 10 w 10"/>
                    <a:gd name="T1" fmla="*/ 6 h 10"/>
                    <a:gd name="T2" fmla="*/ 0 w 10"/>
                    <a:gd name="T3" fmla="*/ 6 h 10"/>
                    <a:gd name="T4" fmla="*/ 10 w 10"/>
                    <a:gd name="T5" fmla="*/ 6 h 10"/>
                  </a:gdLst>
                  <a:ahLst/>
                  <a:cxnLst>
                    <a:cxn ang="0">
                      <a:pos x="T0" y="T1"/>
                    </a:cxn>
                    <a:cxn ang="0">
                      <a:pos x="T2" y="T3"/>
                    </a:cxn>
                    <a:cxn ang="0">
                      <a:pos x="T4" y="T5"/>
                    </a:cxn>
                  </a:cxnLst>
                  <a:rect l="0" t="0" r="r" b="b"/>
                  <a:pathLst>
                    <a:path w="10" h="10">
                      <a:moveTo>
                        <a:pt x="10" y="6"/>
                      </a:moveTo>
                      <a:cubicBezTo>
                        <a:pt x="6" y="10"/>
                        <a:pt x="5" y="10"/>
                        <a:pt x="0" y="6"/>
                      </a:cubicBezTo>
                      <a:cubicBezTo>
                        <a:pt x="5" y="0"/>
                        <a:pt x="5" y="3"/>
                        <a:pt x="10"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56" name="Freeform 77">
                  <a:extLst>
                    <a:ext uri="{FF2B5EF4-FFF2-40B4-BE49-F238E27FC236}">
                      <a16:creationId xmlns:a16="http://schemas.microsoft.com/office/drawing/2014/main" id="{47FBCC53-7412-4274-9BFB-07FF9096A338}"/>
                    </a:ext>
                  </a:extLst>
                </p:cNvPr>
                <p:cNvSpPr>
                  <a:spLocks/>
                </p:cNvSpPr>
                <p:nvPr/>
              </p:nvSpPr>
              <p:spPr bwMode="auto">
                <a:xfrm>
                  <a:off x="2094728" y="-6817325"/>
                  <a:ext cx="33338" cy="31750"/>
                </a:xfrm>
                <a:custGeom>
                  <a:avLst/>
                  <a:gdLst>
                    <a:gd name="T0" fmla="*/ 1 w 10"/>
                    <a:gd name="T1" fmla="*/ 3 h 10"/>
                    <a:gd name="T2" fmla="*/ 10 w 10"/>
                    <a:gd name="T3" fmla="*/ 10 h 10"/>
                    <a:gd name="T4" fmla="*/ 1 w 10"/>
                    <a:gd name="T5" fmla="*/ 3 h 10"/>
                  </a:gdLst>
                  <a:ahLst/>
                  <a:cxnLst>
                    <a:cxn ang="0">
                      <a:pos x="T0" y="T1"/>
                    </a:cxn>
                    <a:cxn ang="0">
                      <a:pos x="T2" y="T3"/>
                    </a:cxn>
                    <a:cxn ang="0">
                      <a:pos x="T4" y="T5"/>
                    </a:cxn>
                  </a:cxnLst>
                  <a:rect l="0" t="0" r="r" b="b"/>
                  <a:pathLst>
                    <a:path w="10" h="10">
                      <a:moveTo>
                        <a:pt x="1" y="3"/>
                      </a:moveTo>
                      <a:cubicBezTo>
                        <a:pt x="7" y="0"/>
                        <a:pt x="7" y="6"/>
                        <a:pt x="10" y="10"/>
                      </a:cubicBezTo>
                      <a:cubicBezTo>
                        <a:pt x="4" y="10"/>
                        <a:pt x="0" y="6"/>
                        <a:pt x="1"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57" name="Freeform 78">
                  <a:extLst>
                    <a:ext uri="{FF2B5EF4-FFF2-40B4-BE49-F238E27FC236}">
                      <a16:creationId xmlns:a16="http://schemas.microsoft.com/office/drawing/2014/main" id="{61E16BAA-6340-4B3D-BDBE-6D7365E9DEA3}"/>
                    </a:ext>
                  </a:extLst>
                </p:cNvPr>
                <p:cNvSpPr>
                  <a:spLocks/>
                </p:cNvSpPr>
                <p:nvPr/>
              </p:nvSpPr>
              <p:spPr bwMode="auto">
                <a:xfrm>
                  <a:off x="1772463" y="-8274660"/>
                  <a:ext cx="1290649" cy="677867"/>
                </a:xfrm>
                <a:custGeom>
                  <a:avLst/>
                  <a:gdLst>
                    <a:gd name="T0" fmla="*/ 315 w 396"/>
                    <a:gd name="T1" fmla="*/ 16 h 208"/>
                    <a:gd name="T2" fmla="*/ 359 w 396"/>
                    <a:gd name="T3" fmla="*/ 9 h 208"/>
                    <a:gd name="T4" fmla="*/ 396 w 396"/>
                    <a:gd name="T5" fmla="*/ 28 h 208"/>
                    <a:gd name="T6" fmla="*/ 321 w 396"/>
                    <a:gd name="T7" fmla="*/ 52 h 208"/>
                    <a:gd name="T8" fmla="*/ 303 w 396"/>
                    <a:gd name="T9" fmla="*/ 75 h 208"/>
                    <a:gd name="T10" fmla="*/ 237 w 396"/>
                    <a:gd name="T11" fmla="*/ 111 h 208"/>
                    <a:gd name="T12" fmla="*/ 222 w 396"/>
                    <a:gd name="T13" fmla="*/ 120 h 208"/>
                    <a:gd name="T14" fmla="*/ 222 w 396"/>
                    <a:gd name="T15" fmla="*/ 139 h 208"/>
                    <a:gd name="T16" fmla="*/ 179 w 396"/>
                    <a:gd name="T17" fmla="*/ 160 h 208"/>
                    <a:gd name="T18" fmla="*/ 163 w 396"/>
                    <a:gd name="T19" fmla="*/ 188 h 208"/>
                    <a:gd name="T20" fmla="*/ 181 w 396"/>
                    <a:gd name="T21" fmla="*/ 192 h 208"/>
                    <a:gd name="T22" fmla="*/ 130 w 396"/>
                    <a:gd name="T23" fmla="*/ 201 h 208"/>
                    <a:gd name="T24" fmla="*/ 83 w 396"/>
                    <a:gd name="T25" fmla="*/ 205 h 208"/>
                    <a:gd name="T26" fmla="*/ 34 w 396"/>
                    <a:gd name="T27" fmla="*/ 201 h 208"/>
                    <a:gd name="T28" fmla="*/ 63 w 396"/>
                    <a:gd name="T29" fmla="*/ 179 h 208"/>
                    <a:gd name="T30" fmla="*/ 59 w 396"/>
                    <a:gd name="T31" fmla="*/ 161 h 208"/>
                    <a:gd name="T32" fmla="*/ 95 w 396"/>
                    <a:gd name="T33" fmla="*/ 174 h 208"/>
                    <a:gd name="T34" fmla="*/ 68 w 396"/>
                    <a:gd name="T35" fmla="*/ 151 h 208"/>
                    <a:gd name="T36" fmla="*/ 57 w 396"/>
                    <a:gd name="T37" fmla="*/ 154 h 208"/>
                    <a:gd name="T38" fmla="*/ 70 w 396"/>
                    <a:gd name="T39" fmla="*/ 134 h 208"/>
                    <a:gd name="T40" fmla="*/ 65 w 396"/>
                    <a:gd name="T41" fmla="*/ 99 h 208"/>
                    <a:gd name="T42" fmla="*/ 69 w 396"/>
                    <a:gd name="T43" fmla="*/ 90 h 208"/>
                    <a:gd name="T44" fmla="*/ 100 w 396"/>
                    <a:gd name="T45" fmla="*/ 91 h 208"/>
                    <a:gd name="T46" fmla="*/ 111 w 396"/>
                    <a:gd name="T47" fmla="*/ 92 h 208"/>
                    <a:gd name="T48" fmla="*/ 137 w 396"/>
                    <a:gd name="T49" fmla="*/ 88 h 208"/>
                    <a:gd name="T50" fmla="*/ 152 w 396"/>
                    <a:gd name="T51" fmla="*/ 75 h 208"/>
                    <a:gd name="T52" fmla="*/ 102 w 396"/>
                    <a:gd name="T53" fmla="*/ 82 h 208"/>
                    <a:gd name="T54" fmla="*/ 75 w 396"/>
                    <a:gd name="T55" fmla="*/ 78 h 208"/>
                    <a:gd name="T56" fmla="*/ 59 w 396"/>
                    <a:gd name="T57" fmla="*/ 82 h 208"/>
                    <a:gd name="T58" fmla="*/ 46 w 396"/>
                    <a:gd name="T59" fmla="*/ 68 h 208"/>
                    <a:gd name="T60" fmla="*/ 53 w 396"/>
                    <a:gd name="T61" fmla="*/ 54 h 208"/>
                    <a:gd name="T62" fmla="*/ 26 w 396"/>
                    <a:gd name="T63" fmla="*/ 61 h 208"/>
                    <a:gd name="T64" fmla="*/ 31 w 396"/>
                    <a:gd name="T65" fmla="*/ 50 h 208"/>
                    <a:gd name="T66" fmla="*/ 10 w 396"/>
                    <a:gd name="T67" fmla="*/ 53 h 208"/>
                    <a:gd name="T68" fmla="*/ 46 w 396"/>
                    <a:gd name="T69" fmla="*/ 36 h 208"/>
                    <a:gd name="T70" fmla="*/ 59 w 396"/>
                    <a:gd name="T71" fmla="*/ 32 h 208"/>
                    <a:gd name="T72" fmla="*/ 107 w 396"/>
                    <a:gd name="T73" fmla="*/ 32 h 208"/>
                    <a:gd name="T74" fmla="*/ 139 w 396"/>
                    <a:gd name="T75" fmla="*/ 11 h 208"/>
                    <a:gd name="T76" fmla="*/ 201 w 396"/>
                    <a:gd name="T77" fmla="*/ 5 h 208"/>
                    <a:gd name="T78" fmla="*/ 224 w 396"/>
                    <a:gd name="T79" fmla="*/ 8 h 208"/>
                    <a:gd name="T80" fmla="*/ 252 w 396"/>
                    <a:gd name="T81" fmla="*/ 3 h 208"/>
                    <a:gd name="T82" fmla="*/ 323 w 396"/>
                    <a:gd name="T83" fmla="*/ 1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6" h="208">
                      <a:moveTo>
                        <a:pt x="323" y="11"/>
                      </a:moveTo>
                      <a:cubicBezTo>
                        <a:pt x="320" y="14"/>
                        <a:pt x="319" y="15"/>
                        <a:pt x="315" y="16"/>
                      </a:cubicBezTo>
                      <a:cubicBezTo>
                        <a:pt x="351" y="5"/>
                        <a:pt x="351" y="5"/>
                        <a:pt x="351" y="5"/>
                      </a:cubicBezTo>
                      <a:cubicBezTo>
                        <a:pt x="354" y="7"/>
                        <a:pt x="356" y="8"/>
                        <a:pt x="359" y="9"/>
                      </a:cubicBezTo>
                      <a:cubicBezTo>
                        <a:pt x="364" y="10"/>
                        <a:pt x="364" y="14"/>
                        <a:pt x="367" y="17"/>
                      </a:cubicBezTo>
                      <a:cubicBezTo>
                        <a:pt x="372" y="22"/>
                        <a:pt x="396" y="20"/>
                        <a:pt x="396" y="28"/>
                      </a:cubicBezTo>
                      <a:cubicBezTo>
                        <a:pt x="396" y="34"/>
                        <a:pt x="388" y="32"/>
                        <a:pt x="385" y="35"/>
                      </a:cubicBezTo>
                      <a:cubicBezTo>
                        <a:pt x="367" y="48"/>
                        <a:pt x="345" y="40"/>
                        <a:pt x="321" y="52"/>
                      </a:cubicBezTo>
                      <a:cubicBezTo>
                        <a:pt x="325" y="56"/>
                        <a:pt x="343" y="53"/>
                        <a:pt x="355" y="53"/>
                      </a:cubicBezTo>
                      <a:cubicBezTo>
                        <a:pt x="344" y="64"/>
                        <a:pt x="319" y="70"/>
                        <a:pt x="303" y="75"/>
                      </a:cubicBezTo>
                      <a:cubicBezTo>
                        <a:pt x="285" y="81"/>
                        <a:pt x="274" y="99"/>
                        <a:pt x="261" y="109"/>
                      </a:cubicBezTo>
                      <a:cubicBezTo>
                        <a:pt x="255" y="114"/>
                        <a:pt x="245" y="108"/>
                        <a:pt x="237" y="111"/>
                      </a:cubicBezTo>
                      <a:cubicBezTo>
                        <a:pt x="227" y="114"/>
                        <a:pt x="216" y="115"/>
                        <a:pt x="209" y="120"/>
                      </a:cubicBezTo>
                      <a:cubicBezTo>
                        <a:pt x="222" y="120"/>
                        <a:pt x="222" y="120"/>
                        <a:pt x="222" y="120"/>
                      </a:cubicBezTo>
                      <a:cubicBezTo>
                        <a:pt x="222" y="130"/>
                        <a:pt x="217" y="129"/>
                        <a:pt x="208" y="129"/>
                      </a:cubicBezTo>
                      <a:cubicBezTo>
                        <a:pt x="214" y="131"/>
                        <a:pt x="219" y="133"/>
                        <a:pt x="222" y="139"/>
                      </a:cubicBezTo>
                      <a:cubicBezTo>
                        <a:pt x="212" y="144"/>
                        <a:pt x="209" y="155"/>
                        <a:pt x="201" y="160"/>
                      </a:cubicBezTo>
                      <a:cubicBezTo>
                        <a:pt x="182" y="160"/>
                        <a:pt x="182" y="160"/>
                        <a:pt x="179" y="160"/>
                      </a:cubicBezTo>
                      <a:cubicBezTo>
                        <a:pt x="180" y="163"/>
                        <a:pt x="182" y="164"/>
                        <a:pt x="182" y="167"/>
                      </a:cubicBezTo>
                      <a:cubicBezTo>
                        <a:pt x="182" y="181"/>
                        <a:pt x="163" y="173"/>
                        <a:pt x="163" y="188"/>
                      </a:cubicBezTo>
                      <a:cubicBezTo>
                        <a:pt x="170" y="188"/>
                        <a:pt x="171" y="188"/>
                        <a:pt x="174" y="188"/>
                      </a:cubicBezTo>
                      <a:cubicBezTo>
                        <a:pt x="176" y="188"/>
                        <a:pt x="181" y="188"/>
                        <a:pt x="181" y="192"/>
                      </a:cubicBezTo>
                      <a:cubicBezTo>
                        <a:pt x="181" y="199"/>
                        <a:pt x="155" y="208"/>
                        <a:pt x="145" y="208"/>
                      </a:cubicBezTo>
                      <a:cubicBezTo>
                        <a:pt x="134" y="208"/>
                        <a:pt x="139" y="201"/>
                        <a:pt x="130" y="201"/>
                      </a:cubicBezTo>
                      <a:cubicBezTo>
                        <a:pt x="117" y="201"/>
                        <a:pt x="107" y="201"/>
                        <a:pt x="96" y="201"/>
                      </a:cubicBezTo>
                      <a:cubicBezTo>
                        <a:pt x="92" y="201"/>
                        <a:pt x="89" y="205"/>
                        <a:pt x="83" y="205"/>
                      </a:cubicBezTo>
                      <a:cubicBezTo>
                        <a:pt x="68" y="205"/>
                        <a:pt x="56" y="201"/>
                        <a:pt x="40" y="196"/>
                      </a:cubicBezTo>
                      <a:cubicBezTo>
                        <a:pt x="38" y="199"/>
                        <a:pt x="37" y="201"/>
                        <a:pt x="34" y="201"/>
                      </a:cubicBezTo>
                      <a:cubicBezTo>
                        <a:pt x="31" y="201"/>
                        <a:pt x="30" y="199"/>
                        <a:pt x="30" y="197"/>
                      </a:cubicBezTo>
                      <a:cubicBezTo>
                        <a:pt x="30" y="179"/>
                        <a:pt x="53" y="186"/>
                        <a:pt x="63" y="179"/>
                      </a:cubicBezTo>
                      <a:cubicBezTo>
                        <a:pt x="57" y="175"/>
                        <a:pt x="48" y="174"/>
                        <a:pt x="48" y="166"/>
                      </a:cubicBezTo>
                      <a:cubicBezTo>
                        <a:pt x="48" y="159"/>
                        <a:pt x="55" y="161"/>
                        <a:pt x="59" y="161"/>
                      </a:cubicBezTo>
                      <a:cubicBezTo>
                        <a:pt x="74" y="161"/>
                        <a:pt x="79" y="169"/>
                        <a:pt x="87" y="174"/>
                      </a:cubicBezTo>
                      <a:cubicBezTo>
                        <a:pt x="95" y="174"/>
                        <a:pt x="95" y="174"/>
                        <a:pt x="95" y="174"/>
                      </a:cubicBezTo>
                      <a:cubicBezTo>
                        <a:pt x="89" y="167"/>
                        <a:pt x="75" y="162"/>
                        <a:pt x="75" y="151"/>
                      </a:cubicBezTo>
                      <a:cubicBezTo>
                        <a:pt x="68" y="151"/>
                        <a:pt x="68" y="151"/>
                        <a:pt x="68" y="151"/>
                      </a:cubicBezTo>
                      <a:cubicBezTo>
                        <a:pt x="65" y="153"/>
                        <a:pt x="65" y="153"/>
                        <a:pt x="64" y="154"/>
                      </a:cubicBezTo>
                      <a:cubicBezTo>
                        <a:pt x="57" y="154"/>
                        <a:pt x="57" y="154"/>
                        <a:pt x="57" y="154"/>
                      </a:cubicBezTo>
                      <a:cubicBezTo>
                        <a:pt x="57" y="149"/>
                        <a:pt x="57" y="149"/>
                        <a:pt x="57" y="149"/>
                      </a:cubicBezTo>
                      <a:cubicBezTo>
                        <a:pt x="60" y="141"/>
                        <a:pt x="64" y="136"/>
                        <a:pt x="70" y="134"/>
                      </a:cubicBezTo>
                      <a:cubicBezTo>
                        <a:pt x="82" y="130"/>
                        <a:pt x="95" y="134"/>
                        <a:pt x="95" y="122"/>
                      </a:cubicBezTo>
                      <a:cubicBezTo>
                        <a:pt x="95" y="107"/>
                        <a:pt x="65" y="107"/>
                        <a:pt x="65" y="99"/>
                      </a:cubicBezTo>
                      <a:cubicBezTo>
                        <a:pt x="65" y="95"/>
                        <a:pt x="71" y="96"/>
                        <a:pt x="76" y="96"/>
                      </a:cubicBezTo>
                      <a:cubicBezTo>
                        <a:pt x="71" y="96"/>
                        <a:pt x="70" y="94"/>
                        <a:pt x="69" y="90"/>
                      </a:cubicBezTo>
                      <a:cubicBezTo>
                        <a:pt x="71" y="89"/>
                        <a:pt x="74" y="90"/>
                        <a:pt x="76" y="90"/>
                      </a:cubicBezTo>
                      <a:cubicBezTo>
                        <a:pt x="81" y="90"/>
                        <a:pt x="91" y="88"/>
                        <a:pt x="100" y="91"/>
                      </a:cubicBezTo>
                      <a:cubicBezTo>
                        <a:pt x="111" y="95"/>
                        <a:pt x="115" y="108"/>
                        <a:pt x="128" y="106"/>
                      </a:cubicBezTo>
                      <a:cubicBezTo>
                        <a:pt x="125" y="104"/>
                        <a:pt x="111" y="95"/>
                        <a:pt x="111" y="92"/>
                      </a:cubicBezTo>
                      <a:cubicBezTo>
                        <a:pt x="111" y="91"/>
                        <a:pt x="113" y="89"/>
                        <a:pt x="114" y="88"/>
                      </a:cubicBezTo>
                      <a:cubicBezTo>
                        <a:pt x="137" y="88"/>
                        <a:pt x="137" y="88"/>
                        <a:pt x="137" y="88"/>
                      </a:cubicBezTo>
                      <a:cubicBezTo>
                        <a:pt x="145" y="84"/>
                        <a:pt x="153" y="82"/>
                        <a:pt x="158" y="75"/>
                      </a:cubicBezTo>
                      <a:cubicBezTo>
                        <a:pt x="152" y="75"/>
                        <a:pt x="152" y="75"/>
                        <a:pt x="152" y="75"/>
                      </a:cubicBezTo>
                      <a:cubicBezTo>
                        <a:pt x="143" y="83"/>
                        <a:pt x="132" y="86"/>
                        <a:pt x="118" y="86"/>
                      </a:cubicBezTo>
                      <a:cubicBezTo>
                        <a:pt x="109" y="86"/>
                        <a:pt x="107" y="82"/>
                        <a:pt x="102" y="82"/>
                      </a:cubicBezTo>
                      <a:cubicBezTo>
                        <a:pt x="98" y="82"/>
                        <a:pt x="97" y="87"/>
                        <a:pt x="93" y="87"/>
                      </a:cubicBezTo>
                      <a:cubicBezTo>
                        <a:pt x="84" y="87"/>
                        <a:pt x="72" y="83"/>
                        <a:pt x="75" y="78"/>
                      </a:cubicBezTo>
                      <a:cubicBezTo>
                        <a:pt x="69" y="78"/>
                        <a:pt x="69" y="78"/>
                        <a:pt x="69" y="78"/>
                      </a:cubicBezTo>
                      <a:cubicBezTo>
                        <a:pt x="66" y="80"/>
                        <a:pt x="63" y="82"/>
                        <a:pt x="59" y="82"/>
                      </a:cubicBezTo>
                      <a:cubicBezTo>
                        <a:pt x="50" y="82"/>
                        <a:pt x="37" y="77"/>
                        <a:pt x="34" y="73"/>
                      </a:cubicBezTo>
                      <a:cubicBezTo>
                        <a:pt x="37" y="70"/>
                        <a:pt x="41" y="68"/>
                        <a:pt x="46" y="68"/>
                      </a:cubicBezTo>
                      <a:cubicBezTo>
                        <a:pt x="38" y="68"/>
                        <a:pt x="29" y="67"/>
                        <a:pt x="25" y="68"/>
                      </a:cubicBezTo>
                      <a:cubicBezTo>
                        <a:pt x="30" y="56"/>
                        <a:pt x="42" y="57"/>
                        <a:pt x="53" y="54"/>
                      </a:cubicBezTo>
                      <a:cubicBezTo>
                        <a:pt x="49" y="53"/>
                        <a:pt x="48" y="53"/>
                        <a:pt x="44" y="53"/>
                      </a:cubicBezTo>
                      <a:cubicBezTo>
                        <a:pt x="35" y="53"/>
                        <a:pt x="35" y="61"/>
                        <a:pt x="26" y="61"/>
                      </a:cubicBezTo>
                      <a:cubicBezTo>
                        <a:pt x="24" y="61"/>
                        <a:pt x="19" y="58"/>
                        <a:pt x="18" y="57"/>
                      </a:cubicBezTo>
                      <a:cubicBezTo>
                        <a:pt x="23" y="53"/>
                        <a:pt x="25" y="51"/>
                        <a:pt x="31" y="50"/>
                      </a:cubicBezTo>
                      <a:cubicBezTo>
                        <a:pt x="17" y="50"/>
                        <a:pt x="17" y="50"/>
                        <a:pt x="17" y="50"/>
                      </a:cubicBezTo>
                      <a:cubicBezTo>
                        <a:pt x="14" y="51"/>
                        <a:pt x="12" y="52"/>
                        <a:pt x="10" y="53"/>
                      </a:cubicBezTo>
                      <a:cubicBezTo>
                        <a:pt x="9" y="53"/>
                        <a:pt x="3" y="53"/>
                        <a:pt x="0" y="53"/>
                      </a:cubicBezTo>
                      <a:cubicBezTo>
                        <a:pt x="3" y="41"/>
                        <a:pt x="33" y="36"/>
                        <a:pt x="46" y="36"/>
                      </a:cubicBezTo>
                      <a:cubicBezTo>
                        <a:pt x="51" y="36"/>
                        <a:pt x="55" y="36"/>
                        <a:pt x="56" y="36"/>
                      </a:cubicBezTo>
                      <a:cubicBezTo>
                        <a:pt x="57" y="36"/>
                        <a:pt x="59" y="34"/>
                        <a:pt x="59" y="32"/>
                      </a:cubicBezTo>
                      <a:cubicBezTo>
                        <a:pt x="74" y="32"/>
                        <a:pt x="68" y="23"/>
                        <a:pt x="77" y="23"/>
                      </a:cubicBezTo>
                      <a:cubicBezTo>
                        <a:pt x="86" y="23"/>
                        <a:pt x="103" y="31"/>
                        <a:pt x="107" y="32"/>
                      </a:cubicBezTo>
                      <a:cubicBezTo>
                        <a:pt x="111" y="22"/>
                        <a:pt x="117" y="12"/>
                        <a:pt x="130" y="12"/>
                      </a:cubicBezTo>
                      <a:cubicBezTo>
                        <a:pt x="138" y="12"/>
                        <a:pt x="133" y="16"/>
                        <a:pt x="139" y="11"/>
                      </a:cubicBezTo>
                      <a:cubicBezTo>
                        <a:pt x="141" y="7"/>
                        <a:pt x="145" y="5"/>
                        <a:pt x="149" y="5"/>
                      </a:cubicBezTo>
                      <a:cubicBezTo>
                        <a:pt x="173" y="5"/>
                        <a:pt x="178" y="5"/>
                        <a:pt x="201" y="5"/>
                      </a:cubicBezTo>
                      <a:cubicBezTo>
                        <a:pt x="202" y="4"/>
                        <a:pt x="204" y="2"/>
                        <a:pt x="207" y="2"/>
                      </a:cubicBezTo>
                      <a:cubicBezTo>
                        <a:pt x="215" y="2"/>
                        <a:pt x="217" y="8"/>
                        <a:pt x="224" y="8"/>
                      </a:cubicBezTo>
                      <a:cubicBezTo>
                        <a:pt x="230" y="8"/>
                        <a:pt x="232" y="0"/>
                        <a:pt x="238" y="0"/>
                      </a:cubicBezTo>
                      <a:cubicBezTo>
                        <a:pt x="245" y="0"/>
                        <a:pt x="248" y="3"/>
                        <a:pt x="252" y="3"/>
                      </a:cubicBezTo>
                      <a:cubicBezTo>
                        <a:pt x="257" y="3"/>
                        <a:pt x="260" y="3"/>
                        <a:pt x="264" y="3"/>
                      </a:cubicBezTo>
                      <a:cubicBezTo>
                        <a:pt x="275" y="3"/>
                        <a:pt x="314" y="2"/>
                        <a:pt x="323"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60" name="Freeform 79">
                  <a:extLst>
                    <a:ext uri="{FF2B5EF4-FFF2-40B4-BE49-F238E27FC236}">
                      <a16:creationId xmlns:a16="http://schemas.microsoft.com/office/drawing/2014/main" id="{B63DDFB2-A14E-4410-9743-B0A037EB1337}"/>
                    </a:ext>
                  </a:extLst>
                </p:cNvPr>
                <p:cNvSpPr>
                  <a:spLocks/>
                </p:cNvSpPr>
                <p:nvPr/>
              </p:nvSpPr>
              <p:spPr bwMode="auto">
                <a:xfrm>
                  <a:off x="2583682" y="-8336573"/>
                  <a:ext cx="2522559" cy="1916126"/>
                </a:xfrm>
                <a:custGeom>
                  <a:avLst/>
                  <a:gdLst>
                    <a:gd name="T0" fmla="*/ 286 w 774"/>
                    <a:gd name="T1" fmla="*/ 380 h 588"/>
                    <a:gd name="T2" fmla="*/ 273 w 774"/>
                    <a:gd name="T3" fmla="*/ 367 h 588"/>
                    <a:gd name="T4" fmla="*/ 233 w 774"/>
                    <a:gd name="T5" fmla="*/ 343 h 588"/>
                    <a:gd name="T6" fmla="*/ 219 w 774"/>
                    <a:gd name="T7" fmla="*/ 308 h 588"/>
                    <a:gd name="T8" fmla="*/ 111 w 774"/>
                    <a:gd name="T9" fmla="*/ 223 h 588"/>
                    <a:gd name="T10" fmla="*/ 74 w 774"/>
                    <a:gd name="T11" fmla="*/ 227 h 588"/>
                    <a:gd name="T12" fmla="*/ 43 w 774"/>
                    <a:gd name="T13" fmla="*/ 221 h 588"/>
                    <a:gd name="T14" fmla="*/ 19 w 774"/>
                    <a:gd name="T15" fmla="*/ 206 h 588"/>
                    <a:gd name="T16" fmla="*/ 52 w 774"/>
                    <a:gd name="T17" fmla="*/ 194 h 588"/>
                    <a:gd name="T18" fmla="*/ 65 w 774"/>
                    <a:gd name="T19" fmla="*/ 184 h 588"/>
                    <a:gd name="T20" fmla="*/ 0 w 774"/>
                    <a:gd name="T21" fmla="*/ 169 h 588"/>
                    <a:gd name="T22" fmla="*/ 85 w 774"/>
                    <a:gd name="T23" fmla="*/ 143 h 588"/>
                    <a:gd name="T24" fmla="*/ 73 w 774"/>
                    <a:gd name="T25" fmla="*/ 103 h 588"/>
                    <a:gd name="T26" fmla="*/ 147 w 774"/>
                    <a:gd name="T27" fmla="*/ 60 h 588"/>
                    <a:gd name="T28" fmla="*/ 242 w 774"/>
                    <a:gd name="T29" fmla="*/ 56 h 588"/>
                    <a:gd name="T30" fmla="*/ 266 w 774"/>
                    <a:gd name="T31" fmla="*/ 54 h 588"/>
                    <a:gd name="T32" fmla="*/ 280 w 774"/>
                    <a:gd name="T33" fmla="*/ 38 h 588"/>
                    <a:gd name="T34" fmla="*/ 316 w 774"/>
                    <a:gd name="T35" fmla="*/ 36 h 588"/>
                    <a:gd name="T36" fmla="*/ 363 w 774"/>
                    <a:gd name="T37" fmla="*/ 14 h 588"/>
                    <a:gd name="T38" fmla="*/ 400 w 774"/>
                    <a:gd name="T39" fmla="*/ 12 h 588"/>
                    <a:gd name="T40" fmla="*/ 546 w 774"/>
                    <a:gd name="T41" fmla="*/ 0 h 588"/>
                    <a:gd name="T42" fmla="*/ 607 w 774"/>
                    <a:gd name="T43" fmla="*/ 48 h 588"/>
                    <a:gd name="T44" fmla="*/ 583 w 774"/>
                    <a:gd name="T45" fmla="*/ 76 h 588"/>
                    <a:gd name="T46" fmla="*/ 617 w 774"/>
                    <a:gd name="T47" fmla="*/ 103 h 588"/>
                    <a:gd name="T48" fmla="*/ 699 w 774"/>
                    <a:gd name="T49" fmla="*/ 66 h 588"/>
                    <a:gd name="T50" fmla="*/ 746 w 774"/>
                    <a:gd name="T51" fmla="*/ 51 h 588"/>
                    <a:gd name="T52" fmla="*/ 718 w 774"/>
                    <a:gd name="T53" fmla="*/ 96 h 588"/>
                    <a:gd name="T54" fmla="*/ 707 w 774"/>
                    <a:gd name="T55" fmla="*/ 116 h 588"/>
                    <a:gd name="T56" fmla="*/ 668 w 774"/>
                    <a:gd name="T57" fmla="*/ 153 h 588"/>
                    <a:gd name="T58" fmla="*/ 692 w 774"/>
                    <a:gd name="T59" fmla="*/ 181 h 588"/>
                    <a:gd name="T60" fmla="*/ 672 w 774"/>
                    <a:gd name="T61" fmla="*/ 206 h 588"/>
                    <a:gd name="T62" fmla="*/ 684 w 774"/>
                    <a:gd name="T63" fmla="*/ 240 h 588"/>
                    <a:gd name="T64" fmla="*/ 688 w 774"/>
                    <a:gd name="T65" fmla="*/ 265 h 588"/>
                    <a:gd name="T66" fmla="*/ 647 w 774"/>
                    <a:gd name="T67" fmla="*/ 301 h 588"/>
                    <a:gd name="T68" fmla="*/ 652 w 774"/>
                    <a:gd name="T69" fmla="*/ 311 h 588"/>
                    <a:gd name="T70" fmla="*/ 614 w 774"/>
                    <a:gd name="T71" fmla="*/ 303 h 588"/>
                    <a:gd name="T72" fmla="*/ 647 w 774"/>
                    <a:gd name="T73" fmla="*/ 365 h 588"/>
                    <a:gd name="T74" fmla="*/ 610 w 774"/>
                    <a:gd name="T75" fmla="*/ 354 h 588"/>
                    <a:gd name="T76" fmla="*/ 630 w 774"/>
                    <a:gd name="T77" fmla="*/ 383 h 588"/>
                    <a:gd name="T78" fmla="*/ 530 w 774"/>
                    <a:gd name="T79" fmla="*/ 416 h 588"/>
                    <a:gd name="T80" fmla="*/ 494 w 774"/>
                    <a:gd name="T81" fmla="*/ 454 h 588"/>
                    <a:gd name="T82" fmla="*/ 453 w 774"/>
                    <a:gd name="T83" fmla="*/ 459 h 588"/>
                    <a:gd name="T84" fmla="*/ 411 w 774"/>
                    <a:gd name="T85" fmla="*/ 495 h 588"/>
                    <a:gd name="T86" fmla="*/ 392 w 774"/>
                    <a:gd name="T87" fmla="*/ 534 h 588"/>
                    <a:gd name="T88" fmla="*/ 370 w 774"/>
                    <a:gd name="T89" fmla="*/ 583 h 588"/>
                    <a:gd name="T90" fmla="*/ 320 w 774"/>
                    <a:gd name="T91" fmla="*/ 572 h 588"/>
                    <a:gd name="T92" fmla="*/ 276 w 774"/>
                    <a:gd name="T93" fmla="*/ 509 h 588"/>
                    <a:gd name="T94" fmla="*/ 261 w 774"/>
                    <a:gd name="T95" fmla="*/ 485 h 588"/>
                    <a:gd name="T96" fmla="*/ 242 w 774"/>
                    <a:gd name="T97" fmla="*/ 448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74" h="588">
                      <a:moveTo>
                        <a:pt x="260" y="412"/>
                      </a:moveTo>
                      <a:cubicBezTo>
                        <a:pt x="266" y="408"/>
                        <a:pt x="266" y="408"/>
                        <a:pt x="273" y="411"/>
                      </a:cubicBezTo>
                      <a:cubicBezTo>
                        <a:pt x="275" y="397"/>
                        <a:pt x="282" y="393"/>
                        <a:pt x="286" y="380"/>
                      </a:cubicBezTo>
                      <a:cubicBezTo>
                        <a:pt x="272" y="375"/>
                        <a:pt x="239" y="373"/>
                        <a:pt x="237" y="361"/>
                      </a:cubicBezTo>
                      <a:cubicBezTo>
                        <a:pt x="242" y="359"/>
                        <a:pt x="242" y="361"/>
                        <a:pt x="246" y="361"/>
                      </a:cubicBezTo>
                      <a:cubicBezTo>
                        <a:pt x="255" y="361"/>
                        <a:pt x="262" y="367"/>
                        <a:pt x="273" y="367"/>
                      </a:cubicBezTo>
                      <a:cubicBezTo>
                        <a:pt x="277" y="367"/>
                        <a:pt x="277" y="363"/>
                        <a:pt x="277" y="361"/>
                      </a:cubicBezTo>
                      <a:cubicBezTo>
                        <a:pt x="263" y="356"/>
                        <a:pt x="259" y="335"/>
                        <a:pt x="244" y="335"/>
                      </a:cubicBezTo>
                      <a:cubicBezTo>
                        <a:pt x="240" y="335"/>
                        <a:pt x="239" y="343"/>
                        <a:pt x="233" y="343"/>
                      </a:cubicBezTo>
                      <a:cubicBezTo>
                        <a:pt x="225" y="343"/>
                        <a:pt x="221" y="342"/>
                        <a:pt x="221" y="335"/>
                      </a:cubicBezTo>
                      <a:cubicBezTo>
                        <a:pt x="221" y="325"/>
                        <a:pt x="231" y="326"/>
                        <a:pt x="231" y="315"/>
                      </a:cubicBezTo>
                      <a:cubicBezTo>
                        <a:pt x="231" y="309"/>
                        <a:pt x="223" y="308"/>
                        <a:pt x="219" y="308"/>
                      </a:cubicBezTo>
                      <a:cubicBezTo>
                        <a:pt x="219" y="301"/>
                        <a:pt x="219" y="301"/>
                        <a:pt x="219" y="301"/>
                      </a:cubicBezTo>
                      <a:cubicBezTo>
                        <a:pt x="207" y="262"/>
                        <a:pt x="175" y="223"/>
                        <a:pt x="125" y="223"/>
                      </a:cubicBezTo>
                      <a:cubicBezTo>
                        <a:pt x="117" y="223"/>
                        <a:pt x="115" y="223"/>
                        <a:pt x="111" y="223"/>
                      </a:cubicBezTo>
                      <a:cubicBezTo>
                        <a:pt x="105" y="223"/>
                        <a:pt x="103" y="229"/>
                        <a:pt x="97" y="229"/>
                      </a:cubicBezTo>
                      <a:cubicBezTo>
                        <a:pt x="93" y="229"/>
                        <a:pt x="89" y="225"/>
                        <a:pt x="83" y="225"/>
                      </a:cubicBezTo>
                      <a:cubicBezTo>
                        <a:pt x="78" y="225"/>
                        <a:pt x="76" y="226"/>
                        <a:pt x="74" y="227"/>
                      </a:cubicBezTo>
                      <a:cubicBezTo>
                        <a:pt x="75" y="228"/>
                        <a:pt x="77" y="230"/>
                        <a:pt x="79" y="231"/>
                      </a:cubicBezTo>
                      <a:cubicBezTo>
                        <a:pt x="76" y="233"/>
                        <a:pt x="76" y="232"/>
                        <a:pt x="73" y="232"/>
                      </a:cubicBezTo>
                      <a:cubicBezTo>
                        <a:pt x="63" y="232"/>
                        <a:pt x="49" y="228"/>
                        <a:pt x="43" y="221"/>
                      </a:cubicBezTo>
                      <a:cubicBezTo>
                        <a:pt x="48" y="218"/>
                        <a:pt x="51" y="218"/>
                        <a:pt x="52" y="214"/>
                      </a:cubicBezTo>
                      <a:cubicBezTo>
                        <a:pt x="45" y="211"/>
                        <a:pt x="40" y="206"/>
                        <a:pt x="34" y="206"/>
                      </a:cubicBezTo>
                      <a:cubicBezTo>
                        <a:pt x="24" y="206"/>
                        <a:pt x="27" y="209"/>
                        <a:pt x="19" y="206"/>
                      </a:cubicBezTo>
                      <a:cubicBezTo>
                        <a:pt x="20" y="200"/>
                        <a:pt x="29" y="197"/>
                        <a:pt x="32" y="197"/>
                      </a:cubicBezTo>
                      <a:cubicBezTo>
                        <a:pt x="37" y="197"/>
                        <a:pt x="40" y="197"/>
                        <a:pt x="43" y="197"/>
                      </a:cubicBezTo>
                      <a:cubicBezTo>
                        <a:pt x="48" y="197"/>
                        <a:pt x="49" y="197"/>
                        <a:pt x="52" y="194"/>
                      </a:cubicBezTo>
                      <a:cubicBezTo>
                        <a:pt x="77" y="194"/>
                        <a:pt x="77" y="194"/>
                        <a:pt x="77" y="194"/>
                      </a:cubicBezTo>
                      <a:cubicBezTo>
                        <a:pt x="82" y="190"/>
                        <a:pt x="82" y="189"/>
                        <a:pt x="83" y="184"/>
                      </a:cubicBezTo>
                      <a:cubicBezTo>
                        <a:pt x="65" y="184"/>
                        <a:pt x="65" y="184"/>
                        <a:pt x="65" y="184"/>
                      </a:cubicBezTo>
                      <a:cubicBezTo>
                        <a:pt x="64" y="186"/>
                        <a:pt x="63" y="188"/>
                        <a:pt x="61" y="188"/>
                      </a:cubicBezTo>
                      <a:cubicBezTo>
                        <a:pt x="53" y="188"/>
                        <a:pt x="51" y="188"/>
                        <a:pt x="45" y="188"/>
                      </a:cubicBezTo>
                      <a:cubicBezTo>
                        <a:pt x="43" y="188"/>
                        <a:pt x="0" y="176"/>
                        <a:pt x="0" y="169"/>
                      </a:cubicBezTo>
                      <a:cubicBezTo>
                        <a:pt x="0" y="155"/>
                        <a:pt x="15" y="160"/>
                        <a:pt x="25" y="157"/>
                      </a:cubicBezTo>
                      <a:cubicBezTo>
                        <a:pt x="34" y="154"/>
                        <a:pt x="38" y="149"/>
                        <a:pt x="47" y="146"/>
                      </a:cubicBezTo>
                      <a:cubicBezTo>
                        <a:pt x="59" y="142"/>
                        <a:pt x="75" y="149"/>
                        <a:pt x="85" y="143"/>
                      </a:cubicBezTo>
                      <a:cubicBezTo>
                        <a:pt x="93" y="139"/>
                        <a:pt x="98" y="130"/>
                        <a:pt x="98" y="119"/>
                      </a:cubicBezTo>
                      <a:cubicBezTo>
                        <a:pt x="89" y="118"/>
                        <a:pt x="64" y="119"/>
                        <a:pt x="64" y="110"/>
                      </a:cubicBezTo>
                      <a:cubicBezTo>
                        <a:pt x="64" y="106"/>
                        <a:pt x="70" y="104"/>
                        <a:pt x="73" y="103"/>
                      </a:cubicBezTo>
                      <a:cubicBezTo>
                        <a:pt x="88" y="98"/>
                        <a:pt x="108" y="88"/>
                        <a:pt x="117" y="79"/>
                      </a:cubicBezTo>
                      <a:cubicBezTo>
                        <a:pt x="121" y="81"/>
                        <a:pt x="125" y="82"/>
                        <a:pt x="129" y="82"/>
                      </a:cubicBezTo>
                      <a:cubicBezTo>
                        <a:pt x="145" y="82"/>
                        <a:pt x="133" y="61"/>
                        <a:pt x="147" y="60"/>
                      </a:cubicBezTo>
                      <a:cubicBezTo>
                        <a:pt x="165" y="57"/>
                        <a:pt x="172" y="53"/>
                        <a:pt x="189" y="53"/>
                      </a:cubicBezTo>
                      <a:cubicBezTo>
                        <a:pt x="202" y="50"/>
                        <a:pt x="211" y="42"/>
                        <a:pt x="223" y="42"/>
                      </a:cubicBezTo>
                      <a:cubicBezTo>
                        <a:pt x="231" y="42"/>
                        <a:pt x="233" y="56"/>
                        <a:pt x="242" y="56"/>
                      </a:cubicBezTo>
                      <a:cubicBezTo>
                        <a:pt x="242" y="53"/>
                        <a:pt x="240" y="50"/>
                        <a:pt x="240" y="47"/>
                      </a:cubicBezTo>
                      <a:cubicBezTo>
                        <a:pt x="244" y="42"/>
                        <a:pt x="244" y="42"/>
                        <a:pt x="244" y="42"/>
                      </a:cubicBezTo>
                      <a:cubicBezTo>
                        <a:pt x="249" y="51"/>
                        <a:pt x="257" y="50"/>
                        <a:pt x="266" y="54"/>
                      </a:cubicBezTo>
                      <a:cubicBezTo>
                        <a:pt x="268" y="54"/>
                        <a:pt x="273" y="54"/>
                        <a:pt x="273" y="54"/>
                      </a:cubicBezTo>
                      <a:cubicBezTo>
                        <a:pt x="271" y="50"/>
                        <a:pt x="269" y="47"/>
                        <a:pt x="269" y="44"/>
                      </a:cubicBezTo>
                      <a:cubicBezTo>
                        <a:pt x="269" y="38"/>
                        <a:pt x="276" y="38"/>
                        <a:pt x="280" y="38"/>
                      </a:cubicBezTo>
                      <a:cubicBezTo>
                        <a:pt x="299" y="38"/>
                        <a:pt x="310" y="48"/>
                        <a:pt x="321" y="54"/>
                      </a:cubicBezTo>
                      <a:cubicBezTo>
                        <a:pt x="341" y="54"/>
                        <a:pt x="341" y="54"/>
                        <a:pt x="341" y="54"/>
                      </a:cubicBezTo>
                      <a:cubicBezTo>
                        <a:pt x="334" y="50"/>
                        <a:pt x="316" y="44"/>
                        <a:pt x="316" y="36"/>
                      </a:cubicBezTo>
                      <a:cubicBezTo>
                        <a:pt x="316" y="29"/>
                        <a:pt x="330" y="31"/>
                        <a:pt x="334" y="30"/>
                      </a:cubicBezTo>
                      <a:cubicBezTo>
                        <a:pt x="330" y="27"/>
                        <a:pt x="327" y="27"/>
                        <a:pt x="325" y="23"/>
                      </a:cubicBezTo>
                      <a:cubicBezTo>
                        <a:pt x="337" y="18"/>
                        <a:pt x="348" y="14"/>
                        <a:pt x="363" y="14"/>
                      </a:cubicBezTo>
                      <a:cubicBezTo>
                        <a:pt x="374" y="14"/>
                        <a:pt x="381" y="14"/>
                        <a:pt x="391" y="18"/>
                      </a:cubicBezTo>
                      <a:cubicBezTo>
                        <a:pt x="400" y="18"/>
                        <a:pt x="400" y="18"/>
                        <a:pt x="400" y="18"/>
                      </a:cubicBezTo>
                      <a:cubicBezTo>
                        <a:pt x="400" y="12"/>
                        <a:pt x="400" y="12"/>
                        <a:pt x="400" y="12"/>
                      </a:cubicBezTo>
                      <a:cubicBezTo>
                        <a:pt x="407" y="11"/>
                        <a:pt x="411" y="12"/>
                        <a:pt x="418" y="12"/>
                      </a:cubicBezTo>
                      <a:cubicBezTo>
                        <a:pt x="440" y="12"/>
                        <a:pt x="457" y="0"/>
                        <a:pt x="480" y="0"/>
                      </a:cubicBezTo>
                      <a:cubicBezTo>
                        <a:pt x="506" y="0"/>
                        <a:pt x="523" y="0"/>
                        <a:pt x="546" y="0"/>
                      </a:cubicBezTo>
                      <a:cubicBezTo>
                        <a:pt x="572" y="0"/>
                        <a:pt x="592" y="17"/>
                        <a:pt x="613" y="26"/>
                      </a:cubicBezTo>
                      <a:cubicBezTo>
                        <a:pt x="626" y="31"/>
                        <a:pt x="641" y="28"/>
                        <a:pt x="653" y="30"/>
                      </a:cubicBezTo>
                      <a:cubicBezTo>
                        <a:pt x="650" y="46"/>
                        <a:pt x="620" y="44"/>
                        <a:pt x="607" y="48"/>
                      </a:cubicBezTo>
                      <a:cubicBezTo>
                        <a:pt x="508" y="54"/>
                        <a:pt x="508" y="54"/>
                        <a:pt x="508" y="54"/>
                      </a:cubicBezTo>
                      <a:cubicBezTo>
                        <a:pt x="516" y="60"/>
                        <a:pt x="592" y="51"/>
                        <a:pt x="600" y="54"/>
                      </a:cubicBezTo>
                      <a:cubicBezTo>
                        <a:pt x="599" y="57"/>
                        <a:pt x="579" y="76"/>
                        <a:pt x="583" y="76"/>
                      </a:cubicBezTo>
                      <a:cubicBezTo>
                        <a:pt x="594" y="76"/>
                        <a:pt x="621" y="51"/>
                        <a:pt x="636" y="51"/>
                      </a:cubicBezTo>
                      <a:cubicBezTo>
                        <a:pt x="644" y="51"/>
                        <a:pt x="647" y="57"/>
                        <a:pt x="647" y="64"/>
                      </a:cubicBezTo>
                      <a:cubicBezTo>
                        <a:pt x="647" y="68"/>
                        <a:pt x="618" y="99"/>
                        <a:pt x="617" y="103"/>
                      </a:cubicBezTo>
                      <a:cubicBezTo>
                        <a:pt x="628" y="100"/>
                        <a:pt x="651" y="70"/>
                        <a:pt x="658" y="65"/>
                      </a:cubicBezTo>
                      <a:cubicBezTo>
                        <a:pt x="670" y="65"/>
                        <a:pt x="689" y="65"/>
                        <a:pt x="689" y="65"/>
                      </a:cubicBezTo>
                      <a:cubicBezTo>
                        <a:pt x="689" y="65"/>
                        <a:pt x="697" y="67"/>
                        <a:pt x="699" y="66"/>
                      </a:cubicBezTo>
                      <a:cubicBezTo>
                        <a:pt x="707" y="63"/>
                        <a:pt x="709" y="61"/>
                        <a:pt x="716" y="57"/>
                      </a:cubicBezTo>
                      <a:cubicBezTo>
                        <a:pt x="737" y="57"/>
                        <a:pt x="737" y="57"/>
                        <a:pt x="737" y="57"/>
                      </a:cubicBezTo>
                      <a:cubicBezTo>
                        <a:pt x="739" y="52"/>
                        <a:pt x="742" y="51"/>
                        <a:pt x="746" y="51"/>
                      </a:cubicBezTo>
                      <a:cubicBezTo>
                        <a:pt x="752" y="51"/>
                        <a:pt x="774" y="61"/>
                        <a:pt x="774" y="67"/>
                      </a:cubicBezTo>
                      <a:cubicBezTo>
                        <a:pt x="774" y="73"/>
                        <a:pt x="765" y="77"/>
                        <a:pt x="762" y="78"/>
                      </a:cubicBezTo>
                      <a:cubicBezTo>
                        <a:pt x="747" y="83"/>
                        <a:pt x="738" y="96"/>
                        <a:pt x="718" y="96"/>
                      </a:cubicBezTo>
                      <a:cubicBezTo>
                        <a:pt x="723" y="98"/>
                        <a:pt x="723" y="98"/>
                        <a:pt x="727" y="96"/>
                      </a:cubicBezTo>
                      <a:cubicBezTo>
                        <a:pt x="727" y="108"/>
                        <a:pt x="715" y="108"/>
                        <a:pt x="707" y="110"/>
                      </a:cubicBezTo>
                      <a:cubicBezTo>
                        <a:pt x="710" y="116"/>
                        <a:pt x="707" y="111"/>
                        <a:pt x="707" y="116"/>
                      </a:cubicBezTo>
                      <a:cubicBezTo>
                        <a:pt x="707" y="123"/>
                        <a:pt x="695" y="125"/>
                        <a:pt x="686" y="127"/>
                      </a:cubicBezTo>
                      <a:cubicBezTo>
                        <a:pt x="687" y="132"/>
                        <a:pt x="686" y="132"/>
                        <a:pt x="686" y="134"/>
                      </a:cubicBezTo>
                      <a:cubicBezTo>
                        <a:pt x="686" y="144"/>
                        <a:pt x="677" y="147"/>
                        <a:pt x="668" y="153"/>
                      </a:cubicBezTo>
                      <a:cubicBezTo>
                        <a:pt x="663" y="157"/>
                        <a:pt x="663" y="168"/>
                        <a:pt x="661" y="172"/>
                      </a:cubicBezTo>
                      <a:cubicBezTo>
                        <a:pt x="666" y="175"/>
                        <a:pt x="669" y="172"/>
                        <a:pt x="674" y="172"/>
                      </a:cubicBezTo>
                      <a:cubicBezTo>
                        <a:pt x="682" y="172"/>
                        <a:pt x="688" y="177"/>
                        <a:pt x="692" y="181"/>
                      </a:cubicBezTo>
                      <a:cubicBezTo>
                        <a:pt x="690" y="182"/>
                        <a:pt x="687" y="184"/>
                        <a:pt x="684" y="184"/>
                      </a:cubicBezTo>
                      <a:cubicBezTo>
                        <a:pt x="686" y="191"/>
                        <a:pt x="704" y="189"/>
                        <a:pt x="704" y="199"/>
                      </a:cubicBezTo>
                      <a:cubicBezTo>
                        <a:pt x="704" y="210"/>
                        <a:pt x="680" y="206"/>
                        <a:pt x="672" y="206"/>
                      </a:cubicBezTo>
                      <a:cubicBezTo>
                        <a:pt x="667" y="206"/>
                        <a:pt x="663" y="210"/>
                        <a:pt x="663" y="213"/>
                      </a:cubicBezTo>
                      <a:cubicBezTo>
                        <a:pt x="663" y="221"/>
                        <a:pt x="671" y="221"/>
                        <a:pt x="677" y="221"/>
                      </a:cubicBezTo>
                      <a:cubicBezTo>
                        <a:pt x="677" y="231"/>
                        <a:pt x="684" y="233"/>
                        <a:pt x="684" y="240"/>
                      </a:cubicBezTo>
                      <a:cubicBezTo>
                        <a:pt x="684" y="244"/>
                        <a:pt x="682" y="247"/>
                        <a:pt x="684" y="250"/>
                      </a:cubicBezTo>
                      <a:cubicBezTo>
                        <a:pt x="677" y="250"/>
                        <a:pt x="670" y="250"/>
                        <a:pt x="670" y="256"/>
                      </a:cubicBezTo>
                      <a:cubicBezTo>
                        <a:pt x="670" y="264"/>
                        <a:pt x="682" y="263"/>
                        <a:pt x="688" y="265"/>
                      </a:cubicBezTo>
                      <a:cubicBezTo>
                        <a:pt x="685" y="272"/>
                        <a:pt x="676" y="276"/>
                        <a:pt x="668" y="277"/>
                      </a:cubicBezTo>
                      <a:cubicBezTo>
                        <a:pt x="668" y="280"/>
                        <a:pt x="670" y="283"/>
                        <a:pt x="672" y="284"/>
                      </a:cubicBezTo>
                      <a:cubicBezTo>
                        <a:pt x="669" y="297"/>
                        <a:pt x="651" y="292"/>
                        <a:pt x="647" y="301"/>
                      </a:cubicBezTo>
                      <a:cubicBezTo>
                        <a:pt x="642" y="298"/>
                        <a:pt x="637" y="296"/>
                        <a:pt x="634" y="291"/>
                      </a:cubicBezTo>
                      <a:cubicBezTo>
                        <a:pt x="627" y="291"/>
                        <a:pt x="627" y="291"/>
                        <a:pt x="627" y="291"/>
                      </a:cubicBezTo>
                      <a:cubicBezTo>
                        <a:pt x="631" y="303"/>
                        <a:pt x="652" y="299"/>
                        <a:pt x="652" y="311"/>
                      </a:cubicBezTo>
                      <a:cubicBezTo>
                        <a:pt x="652" y="316"/>
                        <a:pt x="650" y="324"/>
                        <a:pt x="645" y="324"/>
                      </a:cubicBezTo>
                      <a:cubicBezTo>
                        <a:pt x="637" y="324"/>
                        <a:pt x="623" y="312"/>
                        <a:pt x="620" y="303"/>
                      </a:cubicBezTo>
                      <a:cubicBezTo>
                        <a:pt x="617" y="304"/>
                        <a:pt x="615" y="303"/>
                        <a:pt x="614" y="303"/>
                      </a:cubicBezTo>
                      <a:cubicBezTo>
                        <a:pt x="614" y="310"/>
                        <a:pt x="614" y="310"/>
                        <a:pt x="614" y="310"/>
                      </a:cubicBezTo>
                      <a:cubicBezTo>
                        <a:pt x="631" y="326"/>
                        <a:pt x="659" y="334"/>
                        <a:pt x="659" y="360"/>
                      </a:cubicBezTo>
                      <a:cubicBezTo>
                        <a:pt x="659" y="365"/>
                        <a:pt x="652" y="365"/>
                        <a:pt x="647" y="365"/>
                      </a:cubicBezTo>
                      <a:cubicBezTo>
                        <a:pt x="626" y="365"/>
                        <a:pt x="631" y="343"/>
                        <a:pt x="612" y="343"/>
                      </a:cubicBezTo>
                      <a:cubicBezTo>
                        <a:pt x="610" y="343"/>
                        <a:pt x="607" y="344"/>
                        <a:pt x="605" y="343"/>
                      </a:cubicBezTo>
                      <a:cubicBezTo>
                        <a:pt x="605" y="349"/>
                        <a:pt x="610" y="350"/>
                        <a:pt x="610" y="354"/>
                      </a:cubicBezTo>
                      <a:cubicBezTo>
                        <a:pt x="610" y="358"/>
                        <a:pt x="602" y="359"/>
                        <a:pt x="600" y="360"/>
                      </a:cubicBezTo>
                      <a:cubicBezTo>
                        <a:pt x="600" y="373"/>
                        <a:pt x="640" y="371"/>
                        <a:pt x="649" y="375"/>
                      </a:cubicBezTo>
                      <a:cubicBezTo>
                        <a:pt x="643" y="380"/>
                        <a:pt x="638" y="380"/>
                        <a:pt x="630" y="383"/>
                      </a:cubicBezTo>
                      <a:cubicBezTo>
                        <a:pt x="615" y="388"/>
                        <a:pt x="611" y="401"/>
                        <a:pt x="598" y="405"/>
                      </a:cubicBezTo>
                      <a:cubicBezTo>
                        <a:pt x="581" y="410"/>
                        <a:pt x="568" y="409"/>
                        <a:pt x="551" y="416"/>
                      </a:cubicBezTo>
                      <a:cubicBezTo>
                        <a:pt x="530" y="416"/>
                        <a:pt x="530" y="416"/>
                        <a:pt x="530" y="416"/>
                      </a:cubicBezTo>
                      <a:cubicBezTo>
                        <a:pt x="525" y="419"/>
                        <a:pt x="521" y="420"/>
                        <a:pt x="521" y="424"/>
                      </a:cubicBezTo>
                      <a:cubicBezTo>
                        <a:pt x="510" y="432"/>
                        <a:pt x="510" y="432"/>
                        <a:pt x="510" y="432"/>
                      </a:cubicBezTo>
                      <a:cubicBezTo>
                        <a:pt x="501" y="439"/>
                        <a:pt x="501" y="448"/>
                        <a:pt x="494" y="454"/>
                      </a:cubicBezTo>
                      <a:cubicBezTo>
                        <a:pt x="485" y="463"/>
                        <a:pt x="469" y="461"/>
                        <a:pt x="460" y="468"/>
                      </a:cubicBezTo>
                      <a:cubicBezTo>
                        <a:pt x="453" y="468"/>
                        <a:pt x="453" y="468"/>
                        <a:pt x="453" y="468"/>
                      </a:cubicBezTo>
                      <a:cubicBezTo>
                        <a:pt x="453" y="459"/>
                        <a:pt x="453" y="459"/>
                        <a:pt x="453" y="459"/>
                      </a:cubicBezTo>
                      <a:cubicBezTo>
                        <a:pt x="446" y="462"/>
                        <a:pt x="448" y="466"/>
                        <a:pt x="444" y="470"/>
                      </a:cubicBezTo>
                      <a:cubicBezTo>
                        <a:pt x="435" y="480"/>
                        <a:pt x="410" y="476"/>
                        <a:pt x="410" y="491"/>
                      </a:cubicBezTo>
                      <a:cubicBezTo>
                        <a:pt x="410" y="492"/>
                        <a:pt x="411" y="494"/>
                        <a:pt x="411" y="495"/>
                      </a:cubicBezTo>
                      <a:cubicBezTo>
                        <a:pt x="410" y="497"/>
                        <a:pt x="408" y="498"/>
                        <a:pt x="408" y="500"/>
                      </a:cubicBezTo>
                      <a:cubicBezTo>
                        <a:pt x="408" y="504"/>
                        <a:pt x="413" y="506"/>
                        <a:pt x="413" y="511"/>
                      </a:cubicBezTo>
                      <a:cubicBezTo>
                        <a:pt x="413" y="526"/>
                        <a:pt x="392" y="521"/>
                        <a:pt x="392" y="534"/>
                      </a:cubicBezTo>
                      <a:cubicBezTo>
                        <a:pt x="392" y="542"/>
                        <a:pt x="391" y="554"/>
                        <a:pt x="392" y="559"/>
                      </a:cubicBezTo>
                      <a:cubicBezTo>
                        <a:pt x="382" y="564"/>
                        <a:pt x="387" y="588"/>
                        <a:pt x="375" y="588"/>
                      </a:cubicBezTo>
                      <a:cubicBezTo>
                        <a:pt x="372" y="588"/>
                        <a:pt x="371" y="586"/>
                        <a:pt x="370" y="583"/>
                      </a:cubicBezTo>
                      <a:cubicBezTo>
                        <a:pt x="364" y="584"/>
                        <a:pt x="363" y="586"/>
                        <a:pt x="361" y="586"/>
                      </a:cubicBezTo>
                      <a:cubicBezTo>
                        <a:pt x="349" y="586"/>
                        <a:pt x="350" y="566"/>
                        <a:pt x="339" y="566"/>
                      </a:cubicBezTo>
                      <a:cubicBezTo>
                        <a:pt x="333" y="566"/>
                        <a:pt x="325" y="571"/>
                        <a:pt x="320" y="572"/>
                      </a:cubicBezTo>
                      <a:cubicBezTo>
                        <a:pt x="317" y="561"/>
                        <a:pt x="312" y="565"/>
                        <a:pt x="305" y="559"/>
                      </a:cubicBezTo>
                      <a:cubicBezTo>
                        <a:pt x="302" y="557"/>
                        <a:pt x="303" y="551"/>
                        <a:pt x="302" y="550"/>
                      </a:cubicBezTo>
                      <a:cubicBezTo>
                        <a:pt x="293" y="543"/>
                        <a:pt x="276" y="523"/>
                        <a:pt x="276" y="509"/>
                      </a:cubicBezTo>
                      <a:cubicBezTo>
                        <a:pt x="276" y="504"/>
                        <a:pt x="279" y="504"/>
                        <a:pt x="283" y="501"/>
                      </a:cubicBezTo>
                      <a:cubicBezTo>
                        <a:pt x="276" y="492"/>
                        <a:pt x="274" y="504"/>
                        <a:pt x="266" y="500"/>
                      </a:cubicBezTo>
                      <a:cubicBezTo>
                        <a:pt x="264" y="498"/>
                        <a:pt x="263" y="489"/>
                        <a:pt x="261" y="485"/>
                      </a:cubicBezTo>
                      <a:cubicBezTo>
                        <a:pt x="259" y="476"/>
                        <a:pt x="246" y="471"/>
                        <a:pt x="246" y="459"/>
                      </a:cubicBezTo>
                      <a:cubicBezTo>
                        <a:pt x="246" y="454"/>
                        <a:pt x="250" y="452"/>
                        <a:pt x="251" y="448"/>
                      </a:cubicBezTo>
                      <a:cubicBezTo>
                        <a:pt x="248" y="446"/>
                        <a:pt x="245" y="445"/>
                        <a:pt x="242" y="448"/>
                      </a:cubicBezTo>
                      <a:cubicBezTo>
                        <a:pt x="242" y="437"/>
                        <a:pt x="242" y="437"/>
                        <a:pt x="242" y="437"/>
                      </a:cubicBezTo>
                      <a:cubicBezTo>
                        <a:pt x="248" y="429"/>
                        <a:pt x="251" y="420"/>
                        <a:pt x="260" y="41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63" name="Freeform 80">
                  <a:extLst>
                    <a:ext uri="{FF2B5EF4-FFF2-40B4-BE49-F238E27FC236}">
                      <a16:creationId xmlns:a16="http://schemas.microsoft.com/office/drawing/2014/main" id="{5A0E9BA2-3004-423C-AD3B-987E4BA8024B}"/>
                    </a:ext>
                  </a:extLst>
                </p:cNvPr>
                <p:cNvSpPr>
                  <a:spLocks/>
                </p:cNvSpPr>
                <p:nvPr/>
              </p:nvSpPr>
              <p:spPr bwMode="auto">
                <a:xfrm>
                  <a:off x="3332989" y="-7130064"/>
                  <a:ext cx="120651" cy="77788"/>
                </a:xfrm>
                <a:custGeom>
                  <a:avLst/>
                  <a:gdLst>
                    <a:gd name="T0" fmla="*/ 9 w 37"/>
                    <a:gd name="T1" fmla="*/ 24 h 24"/>
                    <a:gd name="T2" fmla="*/ 0 w 37"/>
                    <a:gd name="T3" fmla="*/ 9 h 24"/>
                    <a:gd name="T4" fmla="*/ 10 w 37"/>
                    <a:gd name="T5" fmla="*/ 0 h 24"/>
                    <a:gd name="T6" fmla="*/ 37 w 37"/>
                    <a:gd name="T7" fmla="*/ 15 h 24"/>
                    <a:gd name="T8" fmla="*/ 19 w 37"/>
                    <a:gd name="T9" fmla="*/ 24 h 24"/>
                    <a:gd name="T10" fmla="*/ 9 w 37"/>
                    <a:gd name="T11" fmla="*/ 24 h 24"/>
                  </a:gdLst>
                  <a:ahLst/>
                  <a:cxnLst>
                    <a:cxn ang="0">
                      <a:pos x="T0" y="T1"/>
                    </a:cxn>
                    <a:cxn ang="0">
                      <a:pos x="T2" y="T3"/>
                    </a:cxn>
                    <a:cxn ang="0">
                      <a:pos x="T4" y="T5"/>
                    </a:cxn>
                    <a:cxn ang="0">
                      <a:pos x="T6" y="T7"/>
                    </a:cxn>
                    <a:cxn ang="0">
                      <a:pos x="T8" y="T9"/>
                    </a:cxn>
                    <a:cxn ang="0">
                      <a:pos x="T10" y="T11"/>
                    </a:cxn>
                  </a:cxnLst>
                  <a:rect l="0" t="0" r="r" b="b"/>
                  <a:pathLst>
                    <a:path w="37" h="24">
                      <a:moveTo>
                        <a:pt x="9" y="24"/>
                      </a:moveTo>
                      <a:cubicBezTo>
                        <a:pt x="5" y="24"/>
                        <a:pt x="0" y="14"/>
                        <a:pt x="0" y="9"/>
                      </a:cubicBezTo>
                      <a:cubicBezTo>
                        <a:pt x="0" y="2"/>
                        <a:pt x="6" y="0"/>
                        <a:pt x="10" y="0"/>
                      </a:cubicBezTo>
                      <a:cubicBezTo>
                        <a:pt x="21" y="0"/>
                        <a:pt x="25" y="12"/>
                        <a:pt x="37" y="15"/>
                      </a:cubicBezTo>
                      <a:cubicBezTo>
                        <a:pt x="36" y="23"/>
                        <a:pt x="26" y="24"/>
                        <a:pt x="19" y="24"/>
                      </a:cubicBezTo>
                      <a:lnTo>
                        <a:pt x="9" y="24"/>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66" name="Freeform 81">
                  <a:extLst>
                    <a:ext uri="{FF2B5EF4-FFF2-40B4-BE49-F238E27FC236}">
                      <a16:creationId xmlns:a16="http://schemas.microsoft.com/office/drawing/2014/main" id="{A5812F14-C2A0-4405-A8E4-0770D2EEED4C}"/>
                    </a:ext>
                  </a:extLst>
                </p:cNvPr>
                <p:cNvSpPr>
                  <a:spLocks/>
                </p:cNvSpPr>
                <p:nvPr/>
              </p:nvSpPr>
              <p:spPr bwMode="auto">
                <a:xfrm>
                  <a:off x="4834776" y="-7544405"/>
                  <a:ext cx="65088" cy="42863"/>
                </a:xfrm>
                <a:custGeom>
                  <a:avLst/>
                  <a:gdLst>
                    <a:gd name="T0" fmla="*/ 6 w 20"/>
                    <a:gd name="T1" fmla="*/ 13 h 13"/>
                    <a:gd name="T2" fmla="*/ 0 w 20"/>
                    <a:gd name="T3" fmla="*/ 6 h 13"/>
                    <a:gd name="T4" fmla="*/ 5 w 20"/>
                    <a:gd name="T5" fmla="*/ 0 h 13"/>
                    <a:gd name="T6" fmla="*/ 13 w 20"/>
                    <a:gd name="T7" fmla="*/ 0 h 13"/>
                    <a:gd name="T8" fmla="*/ 13 w 20"/>
                    <a:gd name="T9" fmla="*/ 6 h 13"/>
                    <a:gd name="T10" fmla="*/ 20 w 20"/>
                    <a:gd name="T11" fmla="*/ 6 h 13"/>
                    <a:gd name="T12" fmla="*/ 6 w 20"/>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20" h="13">
                      <a:moveTo>
                        <a:pt x="6" y="13"/>
                      </a:moveTo>
                      <a:cubicBezTo>
                        <a:pt x="3" y="13"/>
                        <a:pt x="0" y="8"/>
                        <a:pt x="0" y="6"/>
                      </a:cubicBezTo>
                      <a:cubicBezTo>
                        <a:pt x="0" y="3"/>
                        <a:pt x="3" y="2"/>
                        <a:pt x="5" y="0"/>
                      </a:cubicBezTo>
                      <a:cubicBezTo>
                        <a:pt x="13" y="0"/>
                        <a:pt x="13" y="0"/>
                        <a:pt x="13" y="0"/>
                      </a:cubicBezTo>
                      <a:cubicBezTo>
                        <a:pt x="13" y="3"/>
                        <a:pt x="13" y="4"/>
                        <a:pt x="13" y="6"/>
                      </a:cubicBezTo>
                      <a:cubicBezTo>
                        <a:pt x="20" y="6"/>
                        <a:pt x="20" y="6"/>
                        <a:pt x="20" y="6"/>
                      </a:cubicBezTo>
                      <a:cubicBezTo>
                        <a:pt x="18" y="7"/>
                        <a:pt x="10" y="13"/>
                        <a:pt x="6" y="1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68" name="Freeform 82">
                  <a:extLst>
                    <a:ext uri="{FF2B5EF4-FFF2-40B4-BE49-F238E27FC236}">
                      <a16:creationId xmlns:a16="http://schemas.microsoft.com/office/drawing/2014/main" id="{881594A6-A339-4FD9-B3A8-61CB3F6E3D5A}"/>
                    </a:ext>
                  </a:extLst>
                </p:cNvPr>
                <p:cNvSpPr>
                  <a:spLocks/>
                </p:cNvSpPr>
                <p:nvPr/>
              </p:nvSpPr>
              <p:spPr bwMode="auto">
                <a:xfrm>
                  <a:off x="3150424" y="-5914031"/>
                  <a:ext cx="273052" cy="266702"/>
                </a:xfrm>
                <a:custGeom>
                  <a:avLst/>
                  <a:gdLst>
                    <a:gd name="T0" fmla="*/ 5 w 84"/>
                    <a:gd name="T1" fmla="*/ 68 h 82"/>
                    <a:gd name="T2" fmla="*/ 0 w 84"/>
                    <a:gd name="T3" fmla="*/ 64 h 82"/>
                    <a:gd name="T4" fmla="*/ 8 w 84"/>
                    <a:gd name="T5" fmla="*/ 55 h 82"/>
                    <a:gd name="T6" fmla="*/ 8 w 84"/>
                    <a:gd name="T7" fmla="*/ 53 h 82"/>
                    <a:gd name="T8" fmla="*/ 5 w 84"/>
                    <a:gd name="T9" fmla="*/ 50 h 82"/>
                    <a:gd name="T10" fmla="*/ 29 w 84"/>
                    <a:gd name="T11" fmla="*/ 13 h 82"/>
                    <a:gd name="T12" fmla="*/ 43 w 84"/>
                    <a:gd name="T13" fmla="*/ 0 h 82"/>
                    <a:gd name="T14" fmla="*/ 46 w 84"/>
                    <a:gd name="T15" fmla="*/ 4 h 82"/>
                    <a:gd name="T16" fmla="*/ 34 w 84"/>
                    <a:gd name="T17" fmla="*/ 27 h 82"/>
                    <a:gd name="T18" fmla="*/ 34 w 84"/>
                    <a:gd name="T19" fmla="*/ 31 h 82"/>
                    <a:gd name="T20" fmla="*/ 40 w 84"/>
                    <a:gd name="T21" fmla="*/ 28 h 82"/>
                    <a:gd name="T22" fmla="*/ 48 w 84"/>
                    <a:gd name="T23" fmla="*/ 30 h 82"/>
                    <a:gd name="T24" fmla="*/ 45 w 84"/>
                    <a:gd name="T25" fmla="*/ 32 h 82"/>
                    <a:gd name="T26" fmla="*/ 45 w 84"/>
                    <a:gd name="T27" fmla="*/ 36 h 82"/>
                    <a:gd name="T28" fmla="*/ 54 w 84"/>
                    <a:gd name="T29" fmla="*/ 36 h 82"/>
                    <a:gd name="T30" fmla="*/ 54 w 84"/>
                    <a:gd name="T31" fmla="*/ 39 h 82"/>
                    <a:gd name="T32" fmla="*/ 59 w 84"/>
                    <a:gd name="T33" fmla="*/ 37 h 82"/>
                    <a:gd name="T34" fmla="*/ 72 w 84"/>
                    <a:gd name="T35" fmla="*/ 37 h 82"/>
                    <a:gd name="T36" fmla="*/ 72 w 84"/>
                    <a:gd name="T37" fmla="*/ 52 h 82"/>
                    <a:gd name="T38" fmla="*/ 77 w 84"/>
                    <a:gd name="T39" fmla="*/ 50 h 82"/>
                    <a:gd name="T40" fmla="*/ 72 w 84"/>
                    <a:gd name="T41" fmla="*/ 57 h 82"/>
                    <a:gd name="T42" fmla="*/ 75 w 84"/>
                    <a:gd name="T43" fmla="*/ 64 h 82"/>
                    <a:gd name="T44" fmla="*/ 81 w 84"/>
                    <a:gd name="T45" fmla="*/ 62 h 82"/>
                    <a:gd name="T46" fmla="*/ 84 w 84"/>
                    <a:gd name="T47" fmla="*/ 71 h 82"/>
                    <a:gd name="T48" fmla="*/ 77 w 84"/>
                    <a:gd name="T49" fmla="*/ 82 h 82"/>
                    <a:gd name="T50" fmla="*/ 73 w 84"/>
                    <a:gd name="T51" fmla="*/ 77 h 82"/>
                    <a:gd name="T52" fmla="*/ 69 w 84"/>
                    <a:gd name="T53" fmla="*/ 76 h 82"/>
                    <a:gd name="T54" fmla="*/ 65 w 84"/>
                    <a:gd name="T55" fmla="*/ 63 h 82"/>
                    <a:gd name="T56" fmla="*/ 52 w 84"/>
                    <a:gd name="T57" fmla="*/ 76 h 82"/>
                    <a:gd name="T58" fmla="*/ 49 w 84"/>
                    <a:gd name="T59" fmla="*/ 76 h 82"/>
                    <a:gd name="T60" fmla="*/ 54 w 84"/>
                    <a:gd name="T61" fmla="*/ 68 h 82"/>
                    <a:gd name="T62" fmla="*/ 41 w 84"/>
                    <a:gd name="T63" fmla="*/ 67 h 82"/>
                    <a:gd name="T64" fmla="*/ 32 w 84"/>
                    <a:gd name="T65" fmla="*/ 69 h 82"/>
                    <a:gd name="T66" fmla="*/ 19 w 84"/>
                    <a:gd name="T67" fmla="*/ 66 h 82"/>
                    <a:gd name="T68" fmla="*/ 5 w 84"/>
                    <a:gd name="T69" fmla="*/ 6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4" h="82">
                      <a:moveTo>
                        <a:pt x="5" y="68"/>
                      </a:moveTo>
                      <a:cubicBezTo>
                        <a:pt x="3" y="68"/>
                        <a:pt x="0" y="65"/>
                        <a:pt x="0" y="64"/>
                      </a:cubicBezTo>
                      <a:cubicBezTo>
                        <a:pt x="0" y="62"/>
                        <a:pt x="8" y="56"/>
                        <a:pt x="8" y="55"/>
                      </a:cubicBezTo>
                      <a:cubicBezTo>
                        <a:pt x="8" y="53"/>
                        <a:pt x="8" y="53"/>
                        <a:pt x="8" y="53"/>
                      </a:cubicBezTo>
                      <a:cubicBezTo>
                        <a:pt x="7" y="53"/>
                        <a:pt x="5" y="52"/>
                        <a:pt x="5" y="50"/>
                      </a:cubicBezTo>
                      <a:cubicBezTo>
                        <a:pt x="17" y="44"/>
                        <a:pt x="22" y="24"/>
                        <a:pt x="29" y="13"/>
                      </a:cubicBezTo>
                      <a:cubicBezTo>
                        <a:pt x="33" y="7"/>
                        <a:pt x="36" y="0"/>
                        <a:pt x="43" y="0"/>
                      </a:cubicBezTo>
                      <a:cubicBezTo>
                        <a:pt x="45" y="0"/>
                        <a:pt x="46" y="3"/>
                        <a:pt x="46" y="4"/>
                      </a:cubicBezTo>
                      <a:cubicBezTo>
                        <a:pt x="46" y="14"/>
                        <a:pt x="36" y="19"/>
                        <a:pt x="34" y="27"/>
                      </a:cubicBezTo>
                      <a:cubicBezTo>
                        <a:pt x="34" y="31"/>
                        <a:pt x="34" y="31"/>
                        <a:pt x="34" y="31"/>
                      </a:cubicBezTo>
                      <a:cubicBezTo>
                        <a:pt x="37" y="30"/>
                        <a:pt x="37" y="28"/>
                        <a:pt x="40" y="28"/>
                      </a:cubicBezTo>
                      <a:cubicBezTo>
                        <a:pt x="43" y="28"/>
                        <a:pt x="46" y="28"/>
                        <a:pt x="48" y="30"/>
                      </a:cubicBezTo>
                      <a:cubicBezTo>
                        <a:pt x="45" y="32"/>
                        <a:pt x="45" y="32"/>
                        <a:pt x="45" y="32"/>
                      </a:cubicBezTo>
                      <a:cubicBezTo>
                        <a:pt x="45" y="36"/>
                        <a:pt x="45" y="36"/>
                        <a:pt x="45" y="36"/>
                      </a:cubicBezTo>
                      <a:cubicBezTo>
                        <a:pt x="54" y="36"/>
                        <a:pt x="54" y="36"/>
                        <a:pt x="54" y="36"/>
                      </a:cubicBezTo>
                      <a:cubicBezTo>
                        <a:pt x="54" y="37"/>
                        <a:pt x="54" y="39"/>
                        <a:pt x="54" y="39"/>
                      </a:cubicBezTo>
                      <a:cubicBezTo>
                        <a:pt x="59" y="37"/>
                        <a:pt x="59" y="37"/>
                        <a:pt x="59" y="37"/>
                      </a:cubicBezTo>
                      <a:cubicBezTo>
                        <a:pt x="64" y="38"/>
                        <a:pt x="70" y="38"/>
                        <a:pt x="72" y="37"/>
                      </a:cubicBezTo>
                      <a:cubicBezTo>
                        <a:pt x="72" y="41"/>
                        <a:pt x="72" y="45"/>
                        <a:pt x="72" y="52"/>
                      </a:cubicBezTo>
                      <a:cubicBezTo>
                        <a:pt x="72" y="51"/>
                        <a:pt x="75" y="50"/>
                        <a:pt x="77" y="50"/>
                      </a:cubicBezTo>
                      <a:cubicBezTo>
                        <a:pt x="76" y="54"/>
                        <a:pt x="72" y="55"/>
                        <a:pt x="72" y="57"/>
                      </a:cubicBezTo>
                      <a:cubicBezTo>
                        <a:pt x="72" y="59"/>
                        <a:pt x="75" y="61"/>
                        <a:pt x="75" y="64"/>
                      </a:cubicBezTo>
                      <a:cubicBezTo>
                        <a:pt x="80" y="64"/>
                        <a:pt x="78" y="63"/>
                        <a:pt x="81" y="62"/>
                      </a:cubicBezTo>
                      <a:cubicBezTo>
                        <a:pt x="81" y="67"/>
                        <a:pt x="84" y="67"/>
                        <a:pt x="84" y="71"/>
                      </a:cubicBezTo>
                      <a:cubicBezTo>
                        <a:pt x="84" y="77"/>
                        <a:pt x="82" y="82"/>
                        <a:pt x="77" y="82"/>
                      </a:cubicBezTo>
                      <a:cubicBezTo>
                        <a:pt x="74" y="82"/>
                        <a:pt x="73" y="78"/>
                        <a:pt x="73" y="77"/>
                      </a:cubicBezTo>
                      <a:cubicBezTo>
                        <a:pt x="72" y="77"/>
                        <a:pt x="71" y="76"/>
                        <a:pt x="69" y="76"/>
                      </a:cubicBezTo>
                      <a:cubicBezTo>
                        <a:pt x="66" y="76"/>
                        <a:pt x="68" y="67"/>
                        <a:pt x="65" y="63"/>
                      </a:cubicBezTo>
                      <a:cubicBezTo>
                        <a:pt x="61" y="69"/>
                        <a:pt x="57" y="76"/>
                        <a:pt x="52" y="76"/>
                      </a:cubicBezTo>
                      <a:cubicBezTo>
                        <a:pt x="51" y="76"/>
                        <a:pt x="49" y="77"/>
                        <a:pt x="49" y="76"/>
                      </a:cubicBezTo>
                      <a:cubicBezTo>
                        <a:pt x="49" y="71"/>
                        <a:pt x="53" y="71"/>
                        <a:pt x="54" y="68"/>
                      </a:cubicBezTo>
                      <a:cubicBezTo>
                        <a:pt x="49" y="68"/>
                        <a:pt x="44" y="71"/>
                        <a:pt x="41" y="67"/>
                      </a:cubicBezTo>
                      <a:cubicBezTo>
                        <a:pt x="38" y="68"/>
                        <a:pt x="36" y="69"/>
                        <a:pt x="32" y="69"/>
                      </a:cubicBezTo>
                      <a:cubicBezTo>
                        <a:pt x="26" y="69"/>
                        <a:pt x="24" y="66"/>
                        <a:pt x="19" y="66"/>
                      </a:cubicBezTo>
                      <a:cubicBezTo>
                        <a:pt x="12" y="66"/>
                        <a:pt x="10" y="68"/>
                        <a:pt x="5" y="6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69" name="Freeform 83">
                  <a:extLst>
                    <a:ext uri="{FF2B5EF4-FFF2-40B4-BE49-F238E27FC236}">
                      <a16:creationId xmlns:a16="http://schemas.microsoft.com/office/drawing/2014/main" id="{3629345D-E2D0-4654-901A-040CB1FF57EA}"/>
                    </a:ext>
                  </a:extLst>
                </p:cNvPr>
                <p:cNvSpPr>
                  <a:spLocks/>
                </p:cNvSpPr>
                <p:nvPr/>
              </p:nvSpPr>
              <p:spPr bwMode="auto">
                <a:xfrm>
                  <a:off x="723116" y="-4945649"/>
                  <a:ext cx="1678002" cy="1127133"/>
                </a:xfrm>
                <a:custGeom>
                  <a:avLst/>
                  <a:gdLst>
                    <a:gd name="T0" fmla="*/ 256 w 515"/>
                    <a:gd name="T1" fmla="*/ 100 h 346"/>
                    <a:gd name="T2" fmla="*/ 251 w 515"/>
                    <a:gd name="T3" fmla="*/ 144 h 346"/>
                    <a:gd name="T4" fmla="*/ 256 w 515"/>
                    <a:gd name="T5" fmla="*/ 164 h 346"/>
                    <a:gd name="T6" fmla="*/ 287 w 515"/>
                    <a:gd name="T7" fmla="*/ 196 h 346"/>
                    <a:gd name="T8" fmla="*/ 319 w 515"/>
                    <a:gd name="T9" fmla="*/ 195 h 346"/>
                    <a:gd name="T10" fmla="*/ 334 w 515"/>
                    <a:gd name="T11" fmla="*/ 191 h 346"/>
                    <a:gd name="T12" fmla="*/ 371 w 515"/>
                    <a:gd name="T13" fmla="*/ 155 h 346"/>
                    <a:gd name="T14" fmla="*/ 390 w 515"/>
                    <a:gd name="T15" fmla="*/ 157 h 346"/>
                    <a:gd name="T16" fmla="*/ 382 w 515"/>
                    <a:gd name="T17" fmla="*/ 184 h 346"/>
                    <a:gd name="T18" fmla="*/ 377 w 515"/>
                    <a:gd name="T19" fmla="*/ 196 h 346"/>
                    <a:gd name="T20" fmla="*/ 373 w 515"/>
                    <a:gd name="T21" fmla="*/ 218 h 346"/>
                    <a:gd name="T22" fmla="*/ 365 w 515"/>
                    <a:gd name="T23" fmla="*/ 229 h 346"/>
                    <a:gd name="T24" fmla="*/ 414 w 515"/>
                    <a:gd name="T25" fmla="*/ 231 h 346"/>
                    <a:gd name="T26" fmla="*/ 435 w 515"/>
                    <a:gd name="T27" fmla="*/ 247 h 346"/>
                    <a:gd name="T28" fmla="*/ 432 w 515"/>
                    <a:gd name="T29" fmla="*/ 295 h 346"/>
                    <a:gd name="T30" fmla="*/ 461 w 515"/>
                    <a:gd name="T31" fmla="*/ 323 h 346"/>
                    <a:gd name="T32" fmla="*/ 515 w 515"/>
                    <a:gd name="T33" fmla="*/ 329 h 346"/>
                    <a:gd name="T34" fmla="*/ 499 w 515"/>
                    <a:gd name="T35" fmla="*/ 336 h 346"/>
                    <a:gd name="T36" fmla="*/ 490 w 515"/>
                    <a:gd name="T37" fmla="*/ 323 h 346"/>
                    <a:gd name="T38" fmla="*/ 478 w 515"/>
                    <a:gd name="T39" fmla="*/ 339 h 346"/>
                    <a:gd name="T40" fmla="*/ 456 w 515"/>
                    <a:gd name="T41" fmla="*/ 334 h 346"/>
                    <a:gd name="T42" fmla="*/ 440 w 515"/>
                    <a:gd name="T43" fmla="*/ 331 h 346"/>
                    <a:gd name="T44" fmla="*/ 415 w 515"/>
                    <a:gd name="T45" fmla="*/ 309 h 346"/>
                    <a:gd name="T46" fmla="*/ 410 w 515"/>
                    <a:gd name="T47" fmla="*/ 313 h 346"/>
                    <a:gd name="T48" fmla="*/ 400 w 515"/>
                    <a:gd name="T49" fmla="*/ 288 h 346"/>
                    <a:gd name="T50" fmla="*/ 380 w 515"/>
                    <a:gd name="T51" fmla="*/ 266 h 346"/>
                    <a:gd name="T52" fmla="*/ 352 w 515"/>
                    <a:gd name="T53" fmla="*/ 260 h 346"/>
                    <a:gd name="T54" fmla="*/ 300 w 515"/>
                    <a:gd name="T55" fmla="*/ 231 h 346"/>
                    <a:gd name="T56" fmla="*/ 288 w 515"/>
                    <a:gd name="T57" fmla="*/ 227 h 346"/>
                    <a:gd name="T58" fmla="*/ 262 w 515"/>
                    <a:gd name="T59" fmla="*/ 232 h 346"/>
                    <a:gd name="T60" fmla="*/ 226 w 515"/>
                    <a:gd name="T61" fmla="*/ 218 h 346"/>
                    <a:gd name="T62" fmla="*/ 199 w 515"/>
                    <a:gd name="T63" fmla="*/ 207 h 346"/>
                    <a:gd name="T64" fmla="*/ 179 w 515"/>
                    <a:gd name="T65" fmla="*/ 199 h 346"/>
                    <a:gd name="T66" fmla="*/ 151 w 515"/>
                    <a:gd name="T67" fmla="*/ 176 h 346"/>
                    <a:gd name="T68" fmla="*/ 151 w 515"/>
                    <a:gd name="T69" fmla="*/ 153 h 346"/>
                    <a:gd name="T70" fmla="*/ 104 w 515"/>
                    <a:gd name="T71" fmla="*/ 103 h 346"/>
                    <a:gd name="T72" fmla="*/ 84 w 515"/>
                    <a:gd name="T73" fmla="*/ 70 h 346"/>
                    <a:gd name="T74" fmla="*/ 63 w 515"/>
                    <a:gd name="T75" fmla="*/ 54 h 346"/>
                    <a:gd name="T76" fmla="*/ 50 w 515"/>
                    <a:gd name="T77" fmla="*/ 22 h 346"/>
                    <a:gd name="T78" fmla="*/ 28 w 515"/>
                    <a:gd name="T79" fmla="*/ 19 h 346"/>
                    <a:gd name="T80" fmla="*/ 50 w 515"/>
                    <a:gd name="T81" fmla="*/ 53 h 346"/>
                    <a:gd name="T82" fmla="*/ 75 w 515"/>
                    <a:gd name="T83" fmla="*/ 97 h 346"/>
                    <a:gd name="T84" fmla="*/ 98 w 515"/>
                    <a:gd name="T85" fmla="*/ 132 h 346"/>
                    <a:gd name="T86" fmla="*/ 88 w 515"/>
                    <a:gd name="T87" fmla="*/ 130 h 346"/>
                    <a:gd name="T88" fmla="*/ 66 w 515"/>
                    <a:gd name="T89" fmla="*/ 112 h 346"/>
                    <a:gd name="T90" fmla="*/ 53 w 515"/>
                    <a:gd name="T91" fmla="*/ 85 h 346"/>
                    <a:gd name="T92" fmla="*/ 41 w 515"/>
                    <a:gd name="T93" fmla="*/ 70 h 346"/>
                    <a:gd name="T94" fmla="*/ 11 w 515"/>
                    <a:gd name="T95" fmla="*/ 24 h 346"/>
                    <a:gd name="T96" fmla="*/ 0 w 515"/>
                    <a:gd name="T97" fmla="*/ 0 h 346"/>
                    <a:gd name="T98" fmla="*/ 77 w 515"/>
                    <a:gd name="T99" fmla="*/ 16 h 346"/>
                    <a:gd name="T100" fmla="*/ 115 w 515"/>
                    <a:gd name="T101" fmla="*/ 10 h 346"/>
                    <a:gd name="T102" fmla="*/ 156 w 515"/>
                    <a:gd name="T103" fmla="*/ 29 h 346"/>
                    <a:gd name="T104" fmla="*/ 192 w 515"/>
                    <a:gd name="T105" fmla="*/ 38 h 346"/>
                    <a:gd name="T106" fmla="*/ 255 w 515"/>
                    <a:gd name="T107" fmla="*/ 92 h 346"/>
                    <a:gd name="T108" fmla="*/ 253 w 515"/>
                    <a:gd name="T109" fmla="*/ 8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15" h="346">
                      <a:moveTo>
                        <a:pt x="254" y="93"/>
                      </a:moveTo>
                      <a:cubicBezTo>
                        <a:pt x="255" y="96"/>
                        <a:pt x="256" y="98"/>
                        <a:pt x="256" y="100"/>
                      </a:cubicBezTo>
                      <a:cubicBezTo>
                        <a:pt x="256" y="108"/>
                        <a:pt x="253" y="112"/>
                        <a:pt x="251" y="118"/>
                      </a:cubicBezTo>
                      <a:cubicBezTo>
                        <a:pt x="251" y="144"/>
                        <a:pt x="251" y="144"/>
                        <a:pt x="251" y="144"/>
                      </a:cubicBezTo>
                      <a:cubicBezTo>
                        <a:pt x="250" y="147"/>
                        <a:pt x="254" y="151"/>
                        <a:pt x="255" y="153"/>
                      </a:cubicBezTo>
                      <a:cubicBezTo>
                        <a:pt x="257" y="157"/>
                        <a:pt x="254" y="159"/>
                        <a:pt x="256" y="164"/>
                      </a:cubicBezTo>
                      <a:cubicBezTo>
                        <a:pt x="258" y="167"/>
                        <a:pt x="264" y="173"/>
                        <a:pt x="267" y="177"/>
                      </a:cubicBezTo>
                      <a:cubicBezTo>
                        <a:pt x="275" y="185"/>
                        <a:pt x="275" y="192"/>
                        <a:pt x="287" y="196"/>
                      </a:cubicBezTo>
                      <a:cubicBezTo>
                        <a:pt x="291" y="197"/>
                        <a:pt x="291" y="201"/>
                        <a:pt x="294" y="201"/>
                      </a:cubicBezTo>
                      <a:cubicBezTo>
                        <a:pt x="303" y="201"/>
                        <a:pt x="310" y="195"/>
                        <a:pt x="319" y="195"/>
                      </a:cubicBezTo>
                      <a:cubicBezTo>
                        <a:pt x="324" y="195"/>
                        <a:pt x="326" y="198"/>
                        <a:pt x="328" y="198"/>
                      </a:cubicBezTo>
                      <a:cubicBezTo>
                        <a:pt x="332" y="198"/>
                        <a:pt x="334" y="192"/>
                        <a:pt x="334" y="191"/>
                      </a:cubicBezTo>
                      <a:cubicBezTo>
                        <a:pt x="336" y="185"/>
                        <a:pt x="344" y="179"/>
                        <a:pt x="344" y="173"/>
                      </a:cubicBezTo>
                      <a:cubicBezTo>
                        <a:pt x="344" y="159"/>
                        <a:pt x="359" y="155"/>
                        <a:pt x="371" y="155"/>
                      </a:cubicBezTo>
                      <a:cubicBezTo>
                        <a:pt x="375" y="155"/>
                        <a:pt x="378" y="155"/>
                        <a:pt x="380" y="156"/>
                      </a:cubicBezTo>
                      <a:cubicBezTo>
                        <a:pt x="382" y="157"/>
                        <a:pt x="387" y="157"/>
                        <a:pt x="390" y="157"/>
                      </a:cubicBezTo>
                      <a:cubicBezTo>
                        <a:pt x="390" y="159"/>
                        <a:pt x="390" y="160"/>
                        <a:pt x="390" y="161"/>
                      </a:cubicBezTo>
                      <a:cubicBezTo>
                        <a:pt x="390" y="168"/>
                        <a:pt x="382" y="176"/>
                        <a:pt x="382" y="184"/>
                      </a:cubicBezTo>
                      <a:cubicBezTo>
                        <a:pt x="382" y="192"/>
                        <a:pt x="380" y="195"/>
                        <a:pt x="377" y="199"/>
                      </a:cubicBezTo>
                      <a:cubicBezTo>
                        <a:pt x="377" y="198"/>
                        <a:pt x="377" y="197"/>
                        <a:pt x="377" y="196"/>
                      </a:cubicBezTo>
                      <a:cubicBezTo>
                        <a:pt x="376" y="196"/>
                        <a:pt x="375" y="196"/>
                        <a:pt x="373" y="196"/>
                      </a:cubicBezTo>
                      <a:cubicBezTo>
                        <a:pt x="373" y="201"/>
                        <a:pt x="373" y="211"/>
                        <a:pt x="373" y="218"/>
                      </a:cubicBezTo>
                      <a:cubicBezTo>
                        <a:pt x="373" y="222"/>
                        <a:pt x="368" y="224"/>
                        <a:pt x="365" y="227"/>
                      </a:cubicBezTo>
                      <a:cubicBezTo>
                        <a:pt x="365" y="228"/>
                        <a:pt x="365" y="228"/>
                        <a:pt x="365" y="229"/>
                      </a:cubicBezTo>
                      <a:cubicBezTo>
                        <a:pt x="365" y="232"/>
                        <a:pt x="368" y="234"/>
                        <a:pt x="371" y="234"/>
                      </a:cubicBezTo>
                      <a:cubicBezTo>
                        <a:pt x="386" y="234"/>
                        <a:pt x="398" y="231"/>
                        <a:pt x="414" y="231"/>
                      </a:cubicBezTo>
                      <a:cubicBezTo>
                        <a:pt x="424" y="231"/>
                        <a:pt x="427" y="239"/>
                        <a:pt x="435" y="241"/>
                      </a:cubicBezTo>
                      <a:cubicBezTo>
                        <a:pt x="435" y="243"/>
                        <a:pt x="435" y="245"/>
                        <a:pt x="435" y="247"/>
                      </a:cubicBezTo>
                      <a:cubicBezTo>
                        <a:pt x="435" y="252"/>
                        <a:pt x="435" y="263"/>
                        <a:pt x="432" y="267"/>
                      </a:cubicBezTo>
                      <a:cubicBezTo>
                        <a:pt x="432" y="278"/>
                        <a:pt x="432" y="288"/>
                        <a:pt x="432" y="295"/>
                      </a:cubicBezTo>
                      <a:cubicBezTo>
                        <a:pt x="432" y="305"/>
                        <a:pt x="442" y="309"/>
                        <a:pt x="449" y="312"/>
                      </a:cubicBezTo>
                      <a:cubicBezTo>
                        <a:pt x="454" y="315"/>
                        <a:pt x="454" y="323"/>
                        <a:pt x="461" y="323"/>
                      </a:cubicBezTo>
                      <a:cubicBezTo>
                        <a:pt x="473" y="323"/>
                        <a:pt x="479" y="314"/>
                        <a:pt x="490" y="314"/>
                      </a:cubicBezTo>
                      <a:cubicBezTo>
                        <a:pt x="503" y="314"/>
                        <a:pt x="508" y="323"/>
                        <a:pt x="515" y="329"/>
                      </a:cubicBezTo>
                      <a:cubicBezTo>
                        <a:pt x="515" y="330"/>
                        <a:pt x="505" y="340"/>
                        <a:pt x="504" y="339"/>
                      </a:cubicBezTo>
                      <a:cubicBezTo>
                        <a:pt x="503" y="339"/>
                        <a:pt x="499" y="337"/>
                        <a:pt x="499" y="336"/>
                      </a:cubicBezTo>
                      <a:cubicBezTo>
                        <a:pt x="499" y="334"/>
                        <a:pt x="501" y="333"/>
                        <a:pt x="502" y="331"/>
                      </a:cubicBezTo>
                      <a:cubicBezTo>
                        <a:pt x="497" y="329"/>
                        <a:pt x="495" y="323"/>
                        <a:pt x="490" y="323"/>
                      </a:cubicBezTo>
                      <a:cubicBezTo>
                        <a:pt x="487" y="323"/>
                        <a:pt x="475" y="332"/>
                        <a:pt x="475" y="335"/>
                      </a:cubicBezTo>
                      <a:cubicBezTo>
                        <a:pt x="475" y="337"/>
                        <a:pt x="477" y="339"/>
                        <a:pt x="478" y="339"/>
                      </a:cubicBezTo>
                      <a:cubicBezTo>
                        <a:pt x="477" y="344"/>
                        <a:pt x="475" y="346"/>
                        <a:pt x="471" y="346"/>
                      </a:cubicBezTo>
                      <a:cubicBezTo>
                        <a:pt x="464" y="346"/>
                        <a:pt x="460" y="337"/>
                        <a:pt x="456" y="334"/>
                      </a:cubicBezTo>
                      <a:cubicBezTo>
                        <a:pt x="453" y="331"/>
                        <a:pt x="446" y="333"/>
                        <a:pt x="443" y="333"/>
                      </a:cubicBezTo>
                      <a:cubicBezTo>
                        <a:pt x="442" y="333"/>
                        <a:pt x="440" y="331"/>
                        <a:pt x="440" y="331"/>
                      </a:cubicBezTo>
                      <a:cubicBezTo>
                        <a:pt x="434" y="329"/>
                        <a:pt x="434" y="325"/>
                        <a:pt x="432" y="321"/>
                      </a:cubicBezTo>
                      <a:cubicBezTo>
                        <a:pt x="431" y="318"/>
                        <a:pt x="415" y="309"/>
                        <a:pt x="415" y="309"/>
                      </a:cubicBezTo>
                      <a:cubicBezTo>
                        <a:pt x="414" y="310"/>
                        <a:pt x="414" y="312"/>
                        <a:pt x="415" y="313"/>
                      </a:cubicBezTo>
                      <a:cubicBezTo>
                        <a:pt x="410" y="313"/>
                        <a:pt x="410" y="313"/>
                        <a:pt x="410" y="313"/>
                      </a:cubicBezTo>
                      <a:cubicBezTo>
                        <a:pt x="404" y="308"/>
                        <a:pt x="408" y="302"/>
                        <a:pt x="406" y="295"/>
                      </a:cubicBezTo>
                      <a:cubicBezTo>
                        <a:pt x="405" y="291"/>
                        <a:pt x="402" y="290"/>
                        <a:pt x="400" y="288"/>
                      </a:cubicBezTo>
                      <a:cubicBezTo>
                        <a:pt x="393" y="280"/>
                        <a:pt x="385" y="276"/>
                        <a:pt x="382" y="266"/>
                      </a:cubicBezTo>
                      <a:cubicBezTo>
                        <a:pt x="382" y="266"/>
                        <a:pt x="381" y="266"/>
                        <a:pt x="380" y="266"/>
                      </a:cubicBezTo>
                      <a:cubicBezTo>
                        <a:pt x="377" y="266"/>
                        <a:pt x="374" y="268"/>
                        <a:pt x="371" y="268"/>
                      </a:cubicBezTo>
                      <a:cubicBezTo>
                        <a:pt x="363" y="268"/>
                        <a:pt x="358" y="263"/>
                        <a:pt x="352" y="260"/>
                      </a:cubicBezTo>
                      <a:cubicBezTo>
                        <a:pt x="344" y="256"/>
                        <a:pt x="337" y="258"/>
                        <a:pt x="328" y="254"/>
                      </a:cubicBezTo>
                      <a:cubicBezTo>
                        <a:pt x="314" y="247"/>
                        <a:pt x="313" y="237"/>
                        <a:pt x="300" y="231"/>
                      </a:cubicBezTo>
                      <a:cubicBezTo>
                        <a:pt x="298" y="231"/>
                        <a:pt x="298" y="231"/>
                        <a:pt x="298" y="231"/>
                      </a:cubicBezTo>
                      <a:cubicBezTo>
                        <a:pt x="294" y="229"/>
                        <a:pt x="291" y="227"/>
                        <a:pt x="288" y="227"/>
                      </a:cubicBezTo>
                      <a:cubicBezTo>
                        <a:pt x="280" y="227"/>
                        <a:pt x="278" y="236"/>
                        <a:pt x="271" y="236"/>
                      </a:cubicBezTo>
                      <a:cubicBezTo>
                        <a:pt x="267" y="236"/>
                        <a:pt x="263" y="233"/>
                        <a:pt x="262" y="232"/>
                      </a:cubicBezTo>
                      <a:cubicBezTo>
                        <a:pt x="258" y="230"/>
                        <a:pt x="255" y="231"/>
                        <a:pt x="251" y="231"/>
                      </a:cubicBezTo>
                      <a:cubicBezTo>
                        <a:pt x="246" y="231"/>
                        <a:pt x="230" y="220"/>
                        <a:pt x="226" y="218"/>
                      </a:cubicBezTo>
                      <a:cubicBezTo>
                        <a:pt x="221" y="216"/>
                        <a:pt x="218" y="219"/>
                        <a:pt x="213" y="217"/>
                      </a:cubicBezTo>
                      <a:cubicBezTo>
                        <a:pt x="206" y="215"/>
                        <a:pt x="205" y="210"/>
                        <a:pt x="199" y="207"/>
                      </a:cubicBezTo>
                      <a:cubicBezTo>
                        <a:pt x="193" y="204"/>
                        <a:pt x="190" y="205"/>
                        <a:pt x="184" y="202"/>
                      </a:cubicBezTo>
                      <a:cubicBezTo>
                        <a:pt x="181" y="201"/>
                        <a:pt x="180" y="201"/>
                        <a:pt x="179" y="199"/>
                      </a:cubicBezTo>
                      <a:cubicBezTo>
                        <a:pt x="174" y="194"/>
                        <a:pt x="160" y="191"/>
                        <a:pt x="158" y="185"/>
                      </a:cubicBezTo>
                      <a:cubicBezTo>
                        <a:pt x="154" y="185"/>
                        <a:pt x="151" y="180"/>
                        <a:pt x="151" y="176"/>
                      </a:cubicBezTo>
                      <a:cubicBezTo>
                        <a:pt x="151" y="171"/>
                        <a:pt x="156" y="168"/>
                        <a:pt x="156" y="163"/>
                      </a:cubicBezTo>
                      <a:cubicBezTo>
                        <a:pt x="156" y="157"/>
                        <a:pt x="152" y="156"/>
                        <a:pt x="151" y="153"/>
                      </a:cubicBezTo>
                      <a:cubicBezTo>
                        <a:pt x="146" y="136"/>
                        <a:pt x="131" y="123"/>
                        <a:pt x="121" y="113"/>
                      </a:cubicBezTo>
                      <a:cubicBezTo>
                        <a:pt x="116" y="109"/>
                        <a:pt x="109" y="107"/>
                        <a:pt x="104" y="103"/>
                      </a:cubicBezTo>
                      <a:cubicBezTo>
                        <a:pt x="101" y="99"/>
                        <a:pt x="104" y="95"/>
                        <a:pt x="102" y="90"/>
                      </a:cubicBezTo>
                      <a:cubicBezTo>
                        <a:pt x="98" y="81"/>
                        <a:pt x="84" y="81"/>
                        <a:pt x="84" y="70"/>
                      </a:cubicBezTo>
                      <a:cubicBezTo>
                        <a:pt x="80" y="69"/>
                        <a:pt x="80" y="68"/>
                        <a:pt x="79" y="70"/>
                      </a:cubicBezTo>
                      <a:cubicBezTo>
                        <a:pt x="73" y="64"/>
                        <a:pt x="68" y="59"/>
                        <a:pt x="63" y="54"/>
                      </a:cubicBezTo>
                      <a:cubicBezTo>
                        <a:pt x="59" y="50"/>
                        <a:pt x="61" y="42"/>
                        <a:pt x="57" y="38"/>
                      </a:cubicBezTo>
                      <a:cubicBezTo>
                        <a:pt x="53" y="34"/>
                        <a:pt x="54" y="24"/>
                        <a:pt x="50" y="22"/>
                      </a:cubicBezTo>
                      <a:cubicBezTo>
                        <a:pt x="42" y="19"/>
                        <a:pt x="35" y="19"/>
                        <a:pt x="29" y="13"/>
                      </a:cubicBezTo>
                      <a:cubicBezTo>
                        <a:pt x="28" y="15"/>
                        <a:pt x="28" y="18"/>
                        <a:pt x="28" y="19"/>
                      </a:cubicBezTo>
                      <a:cubicBezTo>
                        <a:pt x="28" y="29"/>
                        <a:pt x="33" y="34"/>
                        <a:pt x="36" y="42"/>
                      </a:cubicBezTo>
                      <a:cubicBezTo>
                        <a:pt x="39" y="49"/>
                        <a:pt x="45" y="49"/>
                        <a:pt x="50" y="53"/>
                      </a:cubicBezTo>
                      <a:cubicBezTo>
                        <a:pt x="56" y="60"/>
                        <a:pt x="57" y="64"/>
                        <a:pt x="59" y="72"/>
                      </a:cubicBezTo>
                      <a:cubicBezTo>
                        <a:pt x="63" y="82"/>
                        <a:pt x="72" y="87"/>
                        <a:pt x="75" y="97"/>
                      </a:cubicBezTo>
                      <a:cubicBezTo>
                        <a:pt x="78" y="108"/>
                        <a:pt x="81" y="119"/>
                        <a:pt x="89" y="125"/>
                      </a:cubicBezTo>
                      <a:cubicBezTo>
                        <a:pt x="93" y="121"/>
                        <a:pt x="98" y="129"/>
                        <a:pt x="98" y="132"/>
                      </a:cubicBezTo>
                      <a:cubicBezTo>
                        <a:pt x="98" y="135"/>
                        <a:pt x="96" y="139"/>
                        <a:pt x="95" y="139"/>
                      </a:cubicBezTo>
                      <a:cubicBezTo>
                        <a:pt x="94" y="139"/>
                        <a:pt x="88" y="131"/>
                        <a:pt x="88" y="130"/>
                      </a:cubicBezTo>
                      <a:cubicBezTo>
                        <a:pt x="80" y="130"/>
                        <a:pt x="75" y="119"/>
                        <a:pt x="70" y="116"/>
                      </a:cubicBezTo>
                      <a:cubicBezTo>
                        <a:pt x="68" y="114"/>
                        <a:pt x="67" y="114"/>
                        <a:pt x="66" y="112"/>
                      </a:cubicBezTo>
                      <a:cubicBezTo>
                        <a:pt x="66" y="100"/>
                        <a:pt x="66" y="100"/>
                        <a:pt x="66" y="100"/>
                      </a:cubicBezTo>
                      <a:cubicBezTo>
                        <a:pt x="61" y="95"/>
                        <a:pt x="57" y="90"/>
                        <a:pt x="53" y="85"/>
                      </a:cubicBezTo>
                      <a:cubicBezTo>
                        <a:pt x="46" y="79"/>
                        <a:pt x="36" y="81"/>
                        <a:pt x="32" y="74"/>
                      </a:cubicBezTo>
                      <a:cubicBezTo>
                        <a:pt x="34" y="74"/>
                        <a:pt x="45" y="75"/>
                        <a:pt x="41" y="70"/>
                      </a:cubicBezTo>
                      <a:cubicBezTo>
                        <a:pt x="34" y="60"/>
                        <a:pt x="27" y="51"/>
                        <a:pt x="19" y="45"/>
                      </a:cubicBezTo>
                      <a:cubicBezTo>
                        <a:pt x="13" y="42"/>
                        <a:pt x="14" y="30"/>
                        <a:pt x="11" y="24"/>
                      </a:cubicBezTo>
                      <a:cubicBezTo>
                        <a:pt x="7" y="16"/>
                        <a:pt x="3" y="13"/>
                        <a:pt x="0" y="3"/>
                      </a:cubicBezTo>
                      <a:cubicBezTo>
                        <a:pt x="0" y="0"/>
                        <a:pt x="0" y="0"/>
                        <a:pt x="0" y="0"/>
                      </a:cubicBezTo>
                      <a:cubicBezTo>
                        <a:pt x="29" y="0"/>
                        <a:pt x="29" y="0"/>
                        <a:pt x="29" y="0"/>
                      </a:cubicBezTo>
                      <a:cubicBezTo>
                        <a:pt x="77" y="16"/>
                        <a:pt x="77" y="16"/>
                        <a:pt x="77" y="16"/>
                      </a:cubicBezTo>
                      <a:cubicBezTo>
                        <a:pt x="115" y="16"/>
                        <a:pt x="115" y="16"/>
                        <a:pt x="115" y="16"/>
                      </a:cubicBezTo>
                      <a:cubicBezTo>
                        <a:pt x="115" y="10"/>
                        <a:pt x="115" y="10"/>
                        <a:pt x="115" y="10"/>
                      </a:cubicBezTo>
                      <a:cubicBezTo>
                        <a:pt x="124" y="10"/>
                        <a:pt x="124" y="10"/>
                        <a:pt x="124" y="10"/>
                      </a:cubicBezTo>
                      <a:cubicBezTo>
                        <a:pt x="139" y="14"/>
                        <a:pt x="148" y="16"/>
                        <a:pt x="156" y="29"/>
                      </a:cubicBezTo>
                      <a:cubicBezTo>
                        <a:pt x="159" y="35"/>
                        <a:pt x="166" y="51"/>
                        <a:pt x="176" y="51"/>
                      </a:cubicBezTo>
                      <a:cubicBezTo>
                        <a:pt x="184" y="51"/>
                        <a:pt x="182" y="38"/>
                        <a:pt x="192" y="38"/>
                      </a:cubicBezTo>
                      <a:cubicBezTo>
                        <a:pt x="218" y="38"/>
                        <a:pt x="218" y="71"/>
                        <a:pt x="232" y="85"/>
                      </a:cubicBezTo>
                      <a:cubicBezTo>
                        <a:pt x="236" y="89"/>
                        <a:pt x="247" y="91"/>
                        <a:pt x="255" y="92"/>
                      </a:cubicBezTo>
                      <a:cubicBezTo>
                        <a:pt x="255" y="91"/>
                        <a:pt x="253" y="89"/>
                        <a:pt x="253" y="88"/>
                      </a:cubicBezTo>
                      <a:cubicBezTo>
                        <a:pt x="253" y="88"/>
                        <a:pt x="253" y="88"/>
                        <a:pt x="253" y="88"/>
                      </a:cubicBezTo>
                      <a:lnTo>
                        <a:pt x="254" y="93"/>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70" name="Freeform 84">
                  <a:extLst>
                    <a:ext uri="{FF2B5EF4-FFF2-40B4-BE49-F238E27FC236}">
                      <a16:creationId xmlns:a16="http://schemas.microsoft.com/office/drawing/2014/main" id="{65B49350-2FA0-43CC-A249-072EF0E7A43D}"/>
                    </a:ext>
                  </a:extLst>
                </p:cNvPr>
                <p:cNvSpPr>
                  <a:spLocks/>
                </p:cNvSpPr>
                <p:nvPr/>
              </p:nvSpPr>
              <p:spPr bwMode="auto">
                <a:xfrm>
                  <a:off x="2196329" y="-5999756"/>
                  <a:ext cx="52388" cy="26988"/>
                </a:xfrm>
                <a:custGeom>
                  <a:avLst/>
                  <a:gdLst>
                    <a:gd name="T0" fmla="*/ 0 w 16"/>
                    <a:gd name="T1" fmla="*/ 0 h 8"/>
                    <a:gd name="T2" fmla="*/ 16 w 16"/>
                    <a:gd name="T3" fmla="*/ 8 h 8"/>
                    <a:gd name="T4" fmla="*/ 14 w 16"/>
                    <a:gd name="T5" fmla="*/ 8 h 8"/>
                    <a:gd name="T6" fmla="*/ 0 w 16"/>
                    <a:gd name="T7" fmla="*/ 3 h 8"/>
                    <a:gd name="T8" fmla="*/ 0 w 16"/>
                    <a:gd name="T9" fmla="*/ 0 h 8"/>
                  </a:gdLst>
                  <a:ahLst/>
                  <a:cxnLst>
                    <a:cxn ang="0">
                      <a:pos x="T0" y="T1"/>
                    </a:cxn>
                    <a:cxn ang="0">
                      <a:pos x="T2" y="T3"/>
                    </a:cxn>
                    <a:cxn ang="0">
                      <a:pos x="T4" y="T5"/>
                    </a:cxn>
                    <a:cxn ang="0">
                      <a:pos x="T6" y="T7"/>
                    </a:cxn>
                    <a:cxn ang="0">
                      <a:pos x="T8" y="T9"/>
                    </a:cxn>
                  </a:cxnLst>
                  <a:rect l="0" t="0" r="r" b="b"/>
                  <a:pathLst>
                    <a:path w="16" h="8">
                      <a:moveTo>
                        <a:pt x="0" y="0"/>
                      </a:moveTo>
                      <a:cubicBezTo>
                        <a:pt x="8" y="0"/>
                        <a:pt x="16" y="1"/>
                        <a:pt x="16" y="8"/>
                      </a:cubicBezTo>
                      <a:cubicBezTo>
                        <a:pt x="16" y="8"/>
                        <a:pt x="14" y="8"/>
                        <a:pt x="14" y="8"/>
                      </a:cubicBezTo>
                      <a:cubicBezTo>
                        <a:pt x="9" y="8"/>
                        <a:pt x="3" y="6"/>
                        <a:pt x="0" y="3"/>
                      </a:cubicBezTo>
                      <a:cubicBezTo>
                        <a:pt x="1" y="2"/>
                        <a:pt x="1" y="1"/>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71" name="Freeform 85">
                  <a:extLst>
                    <a:ext uri="{FF2B5EF4-FFF2-40B4-BE49-F238E27FC236}">
                      <a16:creationId xmlns:a16="http://schemas.microsoft.com/office/drawing/2014/main" id="{E6A5A95C-95AC-4DC3-B412-DA73A2471563}"/>
                    </a:ext>
                  </a:extLst>
                </p:cNvPr>
                <p:cNvSpPr>
                  <a:spLocks/>
                </p:cNvSpPr>
                <p:nvPr/>
              </p:nvSpPr>
              <p:spPr bwMode="auto">
                <a:xfrm>
                  <a:off x="253212" y="-5858468"/>
                  <a:ext cx="200027" cy="127001"/>
                </a:xfrm>
                <a:custGeom>
                  <a:avLst/>
                  <a:gdLst>
                    <a:gd name="T0" fmla="*/ 0 w 61"/>
                    <a:gd name="T1" fmla="*/ 2 h 39"/>
                    <a:gd name="T2" fmla="*/ 7 w 61"/>
                    <a:gd name="T3" fmla="*/ 0 h 39"/>
                    <a:gd name="T4" fmla="*/ 19 w 61"/>
                    <a:gd name="T5" fmla="*/ 6 h 39"/>
                    <a:gd name="T6" fmla="*/ 61 w 61"/>
                    <a:gd name="T7" fmla="*/ 35 h 39"/>
                    <a:gd name="T8" fmla="*/ 61 w 61"/>
                    <a:gd name="T9" fmla="*/ 39 h 39"/>
                    <a:gd name="T10" fmla="*/ 57 w 61"/>
                    <a:gd name="T11" fmla="*/ 39 h 39"/>
                    <a:gd name="T12" fmla="*/ 23 w 61"/>
                    <a:gd name="T13" fmla="*/ 23 h 39"/>
                    <a:gd name="T14" fmla="*/ 28 w 61"/>
                    <a:gd name="T15" fmla="*/ 18 h 39"/>
                    <a:gd name="T16" fmla="*/ 4 w 61"/>
                    <a:gd name="T17" fmla="*/ 8 h 39"/>
                    <a:gd name="T18" fmla="*/ 9 w 61"/>
                    <a:gd name="T19" fmla="*/ 4 h 39"/>
                    <a:gd name="T20" fmla="*/ 2 w 61"/>
                    <a:gd name="T21" fmla="*/ 2 h 39"/>
                    <a:gd name="T22" fmla="*/ 0 w 61"/>
                    <a:gd name="T23"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 h="39">
                      <a:moveTo>
                        <a:pt x="0" y="2"/>
                      </a:moveTo>
                      <a:cubicBezTo>
                        <a:pt x="2" y="1"/>
                        <a:pt x="4" y="0"/>
                        <a:pt x="7" y="0"/>
                      </a:cubicBezTo>
                      <a:cubicBezTo>
                        <a:pt x="12" y="0"/>
                        <a:pt x="16" y="5"/>
                        <a:pt x="19" y="6"/>
                      </a:cubicBezTo>
                      <a:cubicBezTo>
                        <a:pt x="38" y="13"/>
                        <a:pt x="49" y="23"/>
                        <a:pt x="61" y="35"/>
                      </a:cubicBezTo>
                      <a:cubicBezTo>
                        <a:pt x="61" y="39"/>
                        <a:pt x="61" y="39"/>
                        <a:pt x="61" y="39"/>
                      </a:cubicBezTo>
                      <a:cubicBezTo>
                        <a:pt x="59" y="39"/>
                        <a:pt x="58" y="39"/>
                        <a:pt x="57" y="39"/>
                      </a:cubicBezTo>
                      <a:cubicBezTo>
                        <a:pt x="46" y="39"/>
                        <a:pt x="31" y="27"/>
                        <a:pt x="23" y="23"/>
                      </a:cubicBezTo>
                      <a:cubicBezTo>
                        <a:pt x="24" y="19"/>
                        <a:pt x="26" y="19"/>
                        <a:pt x="28" y="18"/>
                      </a:cubicBezTo>
                      <a:cubicBezTo>
                        <a:pt x="19" y="18"/>
                        <a:pt x="6" y="13"/>
                        <a:pt x="4" y="8"/>
                      </a:cubicBezTo>
                      <a:cubicBezTo>
                        <a:pt x="7" y="7"/>
                        <a:pt x="8" y="5"/>
                        <a:pt x="9" y="4"/>
                      </a:cubicBezTo>
                      <a:cubicBezTo>
                        <a:pt x="7" y="4"/>
                        <a:pt x="2" y="2"/>
                        <a:pt x="2" y="2"/>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72" name="Freeform 86">
                  <a:extLst>
                    <a:ext uri="{FF2B5EF4-FFF2-40B4-BE49-F238E27FC236}">
                      <a16:creationId xmlns:a16="http://schemas.microsoft.com/office/drawing/2014/main" id="{C56196CF-ACD8-490A-83B3-C27B6D7CDE7C}"/>
                    </a:ext>
                  </a:extLst>
                </p:cNvPr>
                <p:cNvSpPr>
                  <a:spLocks/>
                </p:cNvSpPr>
                <p:nvPr/>
              </p:nvSpPr>
              <p:spPr bwMode="auto">
                <a:xfrm>
                  <a:off x="57948" y="-6045794"/>
                  <a:ext cx="71438" cy="101601"/>
                </a:xfrm>
                <a:custGeom>
                  <a:avLst/>
                  <a:gdLst>
                    <a:gd name="T0" fmla="*/ 5 w 22"/>
                    <a:gd name="T1" fmla="*/ 12 h 31"/>
                    <a:gd name="T2" fmla="*/ 0 w 22"/>
                    <a:gd name="T3" fmla="*/ 4 h 31"/>
                    <a:gd name="T4" fmla="*/ 0 w 22"/>
                    <a:gd name="T5" fmla="*/ 0 h 31"/>
                    <a:gd name="T6" fmla="*/ 10 w 22"/>
                    <a:gd name="T7" fmla="*/ 3 h 31"/>
                    <a:gd name="T8" fmla="*/ 8 w 22"/>
                    <a:gd name="T9" fmla="*/ 9 h 31"/>
                    <a:gd name="T10" fmla="*/ 13 w 22"/>
                    <a:gd name="T11" fmla="*/ 3 h 31"/>
                    <a:gd name="T12" fmla="*/ 13 w 22"/>
                    <a:gd name="T13" fmla="*/ 13 h 31"/>
                    <a:gd name="T14" fmla="*/ 16 w 22"/>
                    <a:gd name="T15" fmla="*/ 18 h 31"/>
                    <a:gd name="T16" fmla="*/ 13 w 22"/>
                    <a:gd name="T17" fmla="*/ 23 h 31"/>
                    <a:gd name="T18" fmla="*/ 17 w 22"/>
                    <a:gd name="T19" fmla="*/ 31 h 31"/>
                    <a:gd name="T20" fmla="*/ 11 w 22"/>
                    <a:gd name="T21" fmla="*/ 23 h 31"/>
                    <a:gd name="T22" fmla="*/ 12 w 22"/>
                    <a:gd name="T23" fmla="*/ 18 h 31"/>
                    <a:gd name="T24" fmla="*/ 5 w 22"/>
                    <a:gd name="T25"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1">
                      <a:moveTo>
                        <a:pt x="5" y="12"/>
                      </a:moveTo>
                      <a:cubicBezTo>
                        <a:pt x="3" y="12"/>
                        <a:pt x="2" y="6"/>
                        <a:pt x="0" y="4"/>
                      </a:cubicBezTo>
                      <a:cubicBezTo>
                        <a:pt x="0" y="0"/>
                        <a:pt x="0" y="0"/>
                        <a:pt x="0" y="0"/>
                      </a:cubicBezTo>
                      <a:cubicBezTo>
                        <a:pt x="4" y="0"/>
                        <a:pt x="6" y="3"/>
                        <a:pt x="10" y="3"/>
                      </a:cubicBezTo>
                      <a:cubicBezTo>
                        <a:pt x="10" y="4"/>
                        <a:pt x="5" y="9"/>
                        <a:pt x="8" y="9"/>
                      </a:cubicBezTo>
                      <a:cubicBezTo>
                        <a:pt x="11" y="9"/>
                        <a:pt x="12" y="5"/>
                        <a:pt x="13" y="3"/>
                      </a:cubicBezTo>
                      <a:cubicBezTo>
                        <a:pt x="14" y="5"/>
                        <a:pt x="13" y="8"/>
                        <a:pt x="13" y="13"/>
                      </a:cubicBezTo>
                      <a:cubicBezTo>
                        <a:pt x="13" y="15"/>
                        <a:pt x="16" y="16"/>
                        <a:pt x="16" y="18"/>
                      </a:cubicBezTo>
                      <a:cubicBezTo>
                        <a:pt x="16" y="20"/>
                        <a:pt x="13" y="21"/>
                        <a:pt x="13" y="23"/>
                      </a:cubicBezTo>
                      <a:cubicBezTo>
                        <a:pt x="13" y="24"/>
                        <a:pt x="22" y="31"/>
                        <a:pt x="17" y="31"/>
                      </a:cubicBezTo>
                      <a:cubicBezTo>
                        <a:pt x="13" y="31"/>
                        <a:pt x="11" y="26"/>
                        <a:pt x="11" y="23"/>
                      </a:cubicBezTo>
                      <a:cubicBezTo>
                        <a:pt x="11" y="20"/>
                        <a:pt x="12" y="19"/>
                        <a:pt x="12" y="18"/>
                      </a:cubicBezTo>
                      <a:cubicBezTo>
                        <a:pt x="9" y="17"/>
                        <a:pt x="8" y="12"/>
                        <a:pt x="5" y="1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75" name="Freeform 87">
                  <a:extLst>
                    <a:ext uri="{FF2B5EF4-FFF2-40B4-BE49-F238E27FC236}">
                      <a16:creationId xmlns:a16="http://schemas.microsoft.com/office/drawing/2014/main" id="{08E60C3D-29FC-42AE-94BD-503BE1EB0EA2}"/>
                    </a:ext>
                  </a:extLst>
                </p:cNvPr>
                <p:cNvSpPr>
                  <a:spLocks/>
                </p:cNvSpPr>
                <p:nvPr/>
              </p:nvSpPr>
              <p:spPr bwMode="auto">
                <a:xfrm>
                  <a:off x="-840585" y="-6266458"/>
                  <a:ext cx="87313" cy="58738"/>
                </a:xfrm>
                <a:custGeom>
                  <a:avLst/>
                  <a:gdLst>
                    <a:gd name="T0" fmla="*/ 22 w 27"/>
                    <a:gd name="T1" fmla="*/ 0 h 18"/>
                    <a:gd name="T2" fmla="*/ 27 w 27"/>
                    <a:gd name="T3" fmla="*/ 0 h 18"/>
                    <a:gd name="T4" fmla="*/ 27 w 27"/>
                    <a:gd name="T5" fmla="*/ 5 h 18"/>
                    <a:gd name="T6" fmla="*/ 10 w 27"/>
                    <a:gd name="T7" fmla="*/ 18 h 18"/>
                    <a:gd name="T8" fmla="*/ 0 w 27"/>
                    <a:gd name="T9" fmla="*/ 12 h 18"/>
                    <a:gd name="T10" fmla="*/ 0 w 27"/>
                    <a:gd name="T11" fmla="*/ 7 h 18"/>
                    <a:gd name="T12" fmla="*/ 22 w 27"/>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27" h="18">
                      <a:moveTo>
                        <a:pt x="22" y="0"/>
                      </a:moveTo>
                      <a:cubicBezTo>
                        <a:pt x="25" y="0"/>
                        <a:pt x="25" y="0"/>
                        <a:pt x="27" y="0"/>
                      </a:cubicBezTo>
                      <a:cubicBezTo>
                        <a:pt x="27" y="5"/>
                        <a:pt x="27" y="5"/>
                        <a:pt x="27" y="5"/>
                      </a:cubicBezTo>
                      <a:cubicBezTo>
                        <a:pt x="19" y="9"/>
                        <a:pt x="16" y="13"/>
                        <a:pt x="10" y="18"/>
                      </a:cubicBezTo>
                      <a:cubicBezTo>
                        <a:pt x="6" y="15"/>
                        <a:pt x="3" y="14"/>
                        <a:pt x="0" y="12"/>
                      </a:cubicBezTo>
                      <a:cubicBezTo>
                        <a:pt x="0" y="7"/>
                        <a:pt x="0" y="7"/>
                        <a:pt x="0" y="7"/>
                      </a:cubicBezTo>
                      <a:cubicBezTo>
                        <a:pt x="8" y="4"/>
                        <a:pt x="14"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72" name="Freeform 174">
                  <a:extLst>
                    <a:ext uri="{FF2B5EF4-FFF2-40B4-BE49-F238E27FC236}">
                      <a16:creationId xmlns:a16="http://schemas.microsoft.com/office/drawing/2014/main" id="{075DAA6E-0547-4F89-9AD7-5B53C7BE9AAE}"/>
                    </a:ext>
                  </a:extLst>
                </p:cNvPr>
                <p:cNvSpPr>
                  <a:spLocks/>
                </p:cNvSpPr>
                <p:nvPr/>
              </p:nvSpPr>
              <p:spPr bwMode="auto">
                <a:xfrm>
                  <a:off x="2936110" y="-5826718"/>
                  <a:ext cx="103188" cy="55563"/>
                </a:xfrm>
                <a:custGeom>
                  <a:avLst/>
                  <a:gdLst>
                    <a:gd name="T0" fmla="*/ 26 w 32"/>
                    <a:gd name="T1" fmla="*/ 17 h 17"/>
                    <a:gd name="T2" fmla="*/ 32 w 32"/>
                    <a:gd name="T3" fmla="*/ 14 h 17"/>
                    <a:gd name="T4" fmla="*/ 0 w 32"/>
                    <a:gd name="T5" fmla="*/ 3 h 17"/>
                    <a:gd name="T6" fmla="*/ 26 w 32"/>
                    <a:gd name="T7" fmla="*/ 17 h 17"/>
                  </a:gdLst>
                  <a:ahLst/>
                  <a:cxnLst>
                    <a:cxn ang="0">
                      <a:pos x="T0" y="T1"/>
                    </a:cxn>
                    <a:cxn ang="0">
                      <a:pos x="T2" y="T3"/>
                    </a:cxn>
                    <a:cxn ang="0">
                      <a:pos x="T4" y="T5"/>
                    </a:cxn>
                    <a:cxn ang="0">
                      <a:pos x="T6" y="T7"/>
                    </a:cxn>
                  </a:cxnLst>
                  <a:rect l="0" t="0" r="r" b="b"/>
                  <a:pathLst>
                    <a:path w="32" h="17">
                      <a:moveTo>
                        <a:pt x="26" y="17"/>
                      </a:moveTo>
                      <a:cubicBezTo>
                        <a:pt x="30" y="17"/>
                        <a:pt x="31" y="16"/>
                        <a:pt x="32" y="14"/>
                      </a:cubicBezTo>
                      <a:cubicBezTo>
                        <a:pt x="23" y="8"/>
                        <a:pt x="14" y="0"/>
                        <a:pt x="0" y="3"/>
                      </a:cubicBezTo>
                      <a:cubicBezTo>
                        <a:pt x="6" y="7"/>
                        <a:pt x="19" y="17"/>
                        <a:pt x="26" y="1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73" name="Freeform 175">
                  <a:extLst>
                    <a:ext uri="{FF2B5EF4-FFF2-40B4-BE49-F238E27FC236}">
                      <a16:creationId xmlns:a16="http://schemas.microsoft.com/office/drawing/2014/main" id="{1A6C40EF-7277-4748-9869-3FE8C2639503}"/>
                    </a:ext>
                  </a:extLst>
                </p:cNvPr>
                <p:cNvSpPr>
                  <a:spLocks/>
                </p:cNvSpPr>
                <p:nvPr/>
              </p:nvSpPr>
              <p:spPr bwMode="auto">
                <a:xfrm>
                  <a:off x="2945635" y="-5656854"/>
                  <a:ext cx="80963" cy="49213"/>
                </a:xfrm>
                <a:custGeom>
                  <a:avLst/>
                  <a:gdLst>
                    <a:gd name="T0" fmla="*/ 1 w 25"/>
                    <a:gd name="T1" fmla="*/ 0 h 15"/>
                    <a:gd name="T2" fmla="*/ 11 w 25"/>
                    <a:gd name="T3" fmla="*/ 7 h 15"/>
                    <a:gd name="T4" fmla="*/ 25 w 25"/>
                    <a:gd name="T5" fmla="*/ 7 h 15"/>
                    <a:gd name="T6" fmla="*/ 25 w 25"/>
                    <a:gd name="T7" fmla="*/ 10 h 15"/>
                    <a:gd name="T8" fmla="*/ 20 w 25"/>
                    <a:gd name="T9" fmla="*/ 15 h 15"/>
                    <a:gd name="T10" fmla="*/ 0 w 25"/>
                    <a:gd name="T11" fmla="*/ 3 h 15"/>
                    <a:gd name="T12" fmla="*/ 1 w 25"/>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25" h="15">
                      <a:moveTo>
                        <a:pt x="1" y="0"/>
                      </a:moveTo>
                      <a:cubicBezTo>
                        <a:pt x="4" y="4"/>
                        <a:pt x="7" y="6"/>
                        <a:pt x="11" y="7"/>
                      </a:cubicBezTo>
                      <a:cubicBezTo>
                        <a:pt x="25" y="7"/>
                        <a:pt x="25" y="7"/>
                        <a:pt x="25" y="7"/>
                      </a:cubicBezTo>
                      <a:cubicBezTo>
                        <a:pt x="25" y="8"/>
                        <a:pt x="25" y="9"/>
                        <a:pt x="25" y="10"/>
                      </a:cubicBezTo>
                      <a:cubicBezTo>
                        <a:pt x="25" y="12"/>
                        <a:pt x="20" y="15"/>
                        <a:pt x="20" y="15"/>
                      </a:cubicBezTo>
                      <a:cubicBezTo>
                        <a:pt x="16" y="15"/>
                        <a:pt x="0" y="6"/>
                        <a:pt x="0" y="3"/>
                      </a:cubicBezTo>
                      <a:cubicBezTo>
                        <a:pt x="0" y="2"/>
                        <a:pt x="1" y="0"/>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74" name="Freeform 176">
                  <a:extLst>
                    <a:ext uri="{FF2B5EF4-FFF2-40B4-BE49-F238E27FC236}">
                      <a16:creationId xmlns:a16="http://schemas.microsoft.com/office/drawing/2014/main" id="{4C335BC5-FE09-4C31-82F4-38F87D286DA7}"/>
                    </a:ext>
                  </a:extLst>
                </p:cNvPr>
                <p:cNvSpPr>
                  <a:spLocks/>
                </p:cNvSpPr>
                <p:nvPr/>
              </p:nvSpPr>
              <p:spPr bwMode="auto">
                <a:xfrm>
                  <a:off x="3063111" y="-5656854"/>
                  <a:ext cx="55563" cy="68263"/>
                </a:xfrm>
                <a:custGeom>
                  <a:avLst/>
                  <a:gdLst>
                    <a:gd name="T0" fmla="*/ 17 w 17"/>
                    <a:gd name="T1" fmla="*/ 11 h 21"/>
                    <a:gd name="T2" fmla="*/ 17 w 17"/>
                    <a:gd name="T3" fmla="*/ 15 h 21"/>
                    <a:gd name="T4" fmla="*/ 7 w 17"/>
                    <a:gd name="T5" fmla="*/ 21 h 21"/>
                    <a:gd name="T6" fmla="*/ 0 w 17"/>
                    <a:gd name="T7" fmla="*/ 16 h 21"/>
                    <a:gd name="T8" fmla="*/ 11 w 17"/>
                    <a:gd name="T9" fmla="*/ 0 h 21"/>
                    <a:gd name="T10" fmla="*/ 14 w 17"/>
                    <a:gd name="T11" fmla="*/ 5 h 21"/>
                    <a:gd name="T12" fmla="*/ 17 w 17"/>
                    <a:gd name="T13" fmla="*/ 11 h 21"/>
                  </a:gdLst>
                  <a:ahLst/>
                  <a:cxnLst>
                    <a:cxn ang="0">
                      <a:pos x="T0" y="T1"/>
                    </a:cxn>
                    <a:cxn ang="0">
                      <a:pos x="T2" y="T3"/>
                    </a:cxn>
                    <a:cxn ang="0">
                      <a:pos x="T4" y="T5"/>
                    </a:cxn>
                    <a:cxn ang="0">
                      <a:pos x="T6" y="T7"/>
                    </a:cxn>
                    <a:cxn ang="0">
                      <a:pos x="T8" y="T9"/>
                    </a:cxn>
                    <a:cxn ang="0">
                      <a:pos x="T10" y="T11"/>
                    </a:cxn>
                    <a:cxn ang="0">
                      <a:pos x="T12" y="T13"/>
                    </a:cxn>
                  </a:cxnLst>
                  <a:rect l="0" t="0" r="r" b="b"/>
                  <a:pathLst>
                    <a:path w="17" h="21">
                      <a:moveTo>
                        <a:pt x="17" y="11"/>
                      </a:moveTo>
                      <a:cubicBezTo>
                        <a:pt x="17" y="12"/>
                        <a:pt x="17" y="14"/>
                        <a:pt x="17" y="15"/>
                      </a:cubicBezTo>
                      <a:cubicBezTo>
                        <a:pt x="17" y="18"/>
                        <a:pt x="12" y="21"/>
                        <a:pt x="7" y="21"/>
                      </a:cubicBezTo>
                      <a:cubicBezTo>
                        <a:pt x="3" y="21"/>
                        <a:pt x="0" y="18"/>
                        <a:pt x="0" y="16"/>
                      </a:cubicBezTo>
                      <a:cubicBezTo>
                        <a:pt x="0" y="13"/>
                        <a:pt x="7" y="2"/>
                        <a:pt x="11" y="0"/>
                      </a:cubicBezTo>
                      <a:cubicBezTo>
                        <a:pt x="12" y="2"/>
                        <a:pt x="14" y="3"/>
                        <a:pt x="14" y="5"/>
                      </a:cubicBezTo>
                      <a:cubicBezTo>
                        <a:pt x="14" y="9"/>
                        <a:pt x="7" y="11"/>
                        <a:pt x="17"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75" name="Freeform 177">
                  <a:extLst>
                    <a:ext uri="{FF2B5EF4-FFF2-40B4-BE49-F238E27FC236}">
                      <a16:creationId xmlns:a16="http://schemas.microsoft.com/office/drawing/2014/main" id="{8332B951-8244-41B5-8064-5B8D71FFBB23}"/>
                    </a:ext>
                  </a:extLst>
                </p:cNvPr>
                <p:cNvSpPr>
                  <a:spLocks/>
                </p:cNvSpPr>
                <p:nvPr/>
              </p:nvSpPr>
              <p:spPr bwMode="auto">
                <a:xfrm>
                  <a:off x="-1366052" y="-6423622"/>
                  <a:ext cx="65088" cy="26988"/>
                </a:xfrm>
                <a:custGeom>
                  <a:avLst/>
                  <a:gdLst>
                    <a:gd name="T0" fmla="*/ 7 w 20"/>
                    <a:gd name="T1" fmla="*/ 4 h 8"/>
                    <a:gd name="T2" fmla="*/ 14 w 20"/>
                    <a:gd name="T3" fmla="*/ 1 h 8"/>
                    <a:gd name="T4" fmla="*/ 20 w 20"/>
                    <a:gd name="T5" fmla="*/ 8 h 8"/>
                    <a:gd name="T6" fmla="*/ 5 w 20"/>
                    <a:gd name="T7" fmla="*/ 8 h 8"/>
                    <a:gd name="T8" fmla="*/ 0 w 20"/>
                    <a:gd name="T9" fmla="*/ 4 h 8"/>
                    <a:gd name="T10" fmla="*/ 7 w 20"/>
                    <a:gd name="T11" fmla="*/ 4 h 8"/>
                  </a:gdLst>
                  <a:ahLst/>
                  <a:cxnLst>
                    <a:cxn ang="0">
                      <a:pos x="T0" y="T1"/>
                    </a:cxn>
                    <a:cxn ang="0">
                      <a:pos x="T2" y="T3"/>
                    </a:cxn>
                    <a:cxn ang="0">
                      <a:pos x="T4" y="T5"/>
                    </a:cxn>
                    <a:cxn ang="0">
                      <a:pos x="T6" y="T7"/>
                    </a:cxn>
                    <a:cxn ang="0">
                      <a:pos x="T8" y="T9"/>
                    </a:cxn>
                    <a:cxn ang="0">
                      <a:pos x="T10" y="T11"/>
                    </a:cxn>
                  </a:cxnLst>
                  <a:rect l="0" t="0" r="r" b="b"/>
                  <a:pathLst>
                    <a:path w="20" h="8">
                      <a:moveTo>
                        <a:pt x="7" y="4"/>
                      </a:moveTo>
                      <a:cubicBezTo>
                        <a:pt x="9" y="0"/>
                        <a:pt x="10" y="1"/>
                        <a:pt x="14" y="1"/>
                      </a:cubicBezTo>
                      <a:cubicBezTo>
                        <a:pt x="19" y="1"/>
                        <a:pt x="19" y="4"/>
                        <a:pt x="20" y="8"/>
                      </a:cubicBezTo>
                      <a:cubicBezTo>
                        <a:pt x="5" y="8"/>
                        <a:pt x="5" y="8"/>
                        <a:pt x="5" y="8"/>
                      </a:cubicBezTo>
                      <a:cubicBezTo>
                        <a:pt x="4" y="7"/>
                        <a:pt x="1" y="6"/>
                        <a:pt x="0" y="4"/>
                      </a:cubicBezTo>
                      <a:lnTo>
                        <a:pt x="7" y="4"/>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76" name="Freeform 178">
                  <a:extLst>
                    <a:ext uri="{FF2B5EF4-FFF2-40B4-BE49-F238E27FC236}">
                      <a16:creationId xmlns:a16="http://schemas.microsoft.com/office/drawing/2014/main" id="{7465C801-6CA0-4BC5-97DD-1D840C6236FD}"/>
                    </a:ext>
                  </a:extLst>
                </p:cNvPr>
                <p:cNvSpPr>
                  <a:spLocks/>
                </p:cNvSpPr>
                <p:nvPr/>
              </p:nvSpPr>
              <p:spPr bwMode="auto">
                <a:xfrm>
                  <a:off x="-880273" y="-4340807"/>
                  <a:ext cx="36513" cy="33338"/>
                </a:xfrm>
                <a:custGeom>
                  <a:avLst/>
                  <a:gdLst>
                    <a:gd name="T0" fmla="*/ 11 w 11"/>
                    <a:gd name="T1" fmla="*/ 4 h 10"/>
                    <a:gd name="T2" fmla="*/ 11 w 11"/>
                    <a:gd name="T3" fmla="*/ 7 h 10"/>
                    <a:gd name="T4" fmla="*/ 3 w 11"/>
                    <a:gd name="T5" fmla="*/ 10 h 10"/>
                    <a:gd name="T6" fmla="*/ 0 w 11"/>
                    <a:gd name="T7" fmla="*/ 6 h 10"/>
                    <a:gd name="T8" fmla="*/ 0 w 11"/>
                    <a:gd name="T9" fmla="*/ 0 h 10"/>
                    <a:gd name="T10" fmla="*/ 11 w 11"/>
                    <a:gd name="T11" fmla="*/ 4 h 10"/>
                  </a:gdLst>
                  <a:ahLst/>
                  <a:cxnLst>
                    <a:cxn ang="0">
                      <a:pos x="T0" y="T1"/>
                    </a:cxn>
                    <a:cxn ang="0">
                      <a:pos x="T2" y="T3"/>
                    </a:cxn>
                    <a:cxn ang="0">
                      <a:pos x="T4" y="T5"/>
                    </a:cxn>
                    <a:cxn ang="0">
                      <a:pos x="T6" y="T7"/>
                    </a:cxn>
                    <a:cxn ang="0">
                      <a:pos x="T8" y="T9"/>
                    </a:cxn>
                    <a:cxn ang="0">
                      <a:pos x="T10" y="T11"/>
                    </a:cxn>
                  </a:cxnLst>
                  <a:rect l="0" t="0" r="r" b="b"/>
                  <a:pathLst>
                    <a:path w="11" h="10">
                      <a:moveTo>
                        <a:pt x="11" y="4"/>
                      </a:moveTo>
                      <a:cubicBezTo>
                        <a:pt x="11" y="7"/>
                        <a:pt x="11" y="7"/>
                        <a:pt x="11" y="7"/>
                      </a:cubicBezTo>
                      <a:cubicBezTo>
                        <a:pt x="8" y="8"/>
                        <a:pt x="6" y="10"/>
                        <a:pt x="3" y="10"/>
                      </a:cubicBezTo>
                      <a:cubicBezTo>
                        <a:pt x="2" y="10"/>
                        <a:pt x="0" y="8"/>
                        <a:pt x="0" y="6"/>
                      </a:cubicBezTo>
                      <a:cubicBezTo>
                        <a:pt x="0" y="4"/>
                        <a:pt x="1" y="2"/>
                        <a:pt x="0" y="0"/>
                      </a:cubicBezTo>
                      <a:cubicBezTo>
                        <a:pt x="5" y="0"/>
                        <a:pt x="9" y="1"/>
                        <a:pt x="11"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77" name="Freeform 179">
                  <a:extLst>
                    <a:ext uri="{FF2B5EF4-FFF2-40B4-BE49-F238E27FC236}">
                      <a16:creationId xmlns:a16="http://schemas.microsoft.com/office/drawing/2014/main" id="{893159A3-FD60-4D4F-9397-BD88E6265C23}"/>
                    </a:ext>
                  </a:extLst>
                </p:cNvPr>
                <p:cNvSpPr>
                  <a:spLocks/>
                </p:cNvSpPr>
                <p:nvPr/>
              </p:nvSpPr>
              <p:spPr bwMode="auto">
                <a:xfrm>
                  <a:off x="-905673" y="-4388432"/>
                  <a:ext cx="19050" cy="12700"/>
                </a:xfrm>
                <a:custGeom>
                  <a:avLst/>
                  <a:gdLst>
                    <a:gd name="T0" fmla="*/ 6 w 6"/>
                    <a:gd name="T1" fmla="*/ 3 h 4"/>
                    <a:gd name="T2" fmla="*/ 4 w 6"/>
                    <a:gd name="T3" fmla="*/ 4 h 4"/>
                    <a:gd name="T4" fmla="*/ 0 w 6"/>
                    <a:gd name="T5" fmla="*/ 0 h 4"/>
                    <a:gd name="T6" fmla="*/ 6 w 6"/>
                    <a:gd name="T7" fmla="*/ 3 h 4"/>
                  </a:gdLst>
                  <a:ahLst/>
                  <a:cxnLst>
                    <a:cxn ang="0">
                      <a:pos x="T0" y="T1"/>
                    </a:cxn>
                    <a:cxn ang="0">
                      <a:pos x="T2" y="T3"/>
                    </a:cxn>
                    <a:cxn ang="0">
                      <a:pos x="T4" y="T5"/>
                    </a:cxn>
                    <a:cxn ang="0">
                      <a:pos x="T6" y="T7"/>
                    </a:cxn>
                  </a:cxnLst>
                  <a:rect l="0" t="0" r="r" b="b"/>
                  <a:pathLst>
                    <a:path w="6" h="4">
                      <a:moveTo>
                        <a:pt x="6" y="3"/>
                      </a:moveTo>
                      <a:cubicBezTo>
                        <a:pt x="6" y="3"/>
                        <a:pt x="4" y="4"/>
                        <a:pt x="4" y="4"/>
                      </a:cubicBezTo>
                      <a:cubicBezTo>
                        <a:pt x="2" y="4"/>
                        <a:pt x="1" y="1"/>
                        <a:pt x="0" y="0"/>
                      </a:cubicBezTo>
                      <a:cubicBezTo>
                        <a:pt x="2" y="0"/>
                        <a:pt x="4" y="2"/>
                        <a:pt x="6"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78" name="Freeform 180">
                  <a:extLst>
                    <a:ext uri="{FF2B5EF4-FFF2-40B4-BE49-F238E27FC236}">
                      <a16:creationId xmlns:a16="http://schemas.microsoft.com/office/drawing/2014/main" id="{C86DF607-FAF0-46B5-9F74-07AFF3E6E7FB}"/>
                    </a:ext>
                  </a:extLst>
                </p:cNvPr>
                <p:cNvSpPr>
                  <a:spLocks/>
                </p:cNvSpPr>
                <p:nvPr/>
              </p:nvSpPr>
              <p:spPr bwMode="auto">
                <a:xfrm>
                  <a:off x="-977111" y="-4421770"/>
                  <a:ext cx="19050" cy="12700"/>
                </a:xfrm>
                <a:custGeom>
                  <a:avLst/>
                  <a:gdLst>
                    <a:gd name="T0" fmla="*/ 2 w 6"/>
                    <a:gd name="T1" fmla="*/ 1 h 4"/>
                    <a:gd name="T2" fmla="*/ 6 w 6"/>
                    <a:gd name="T3" fmla="*/ 0 h 4"/>
                    <a:gd name="T4" fmla="*/ 6 w 6"/>
                    <a:gd name="T5" fmla="*/ 3 h 4"/>
                    <a:gd name="T6" fmla="*/ 4 w 6"/>
                    <a:gd name="T7" fmla="*/ 4 h 4"/>
                    <a:gd name="T8" fmla="*/ 0 w 6"/>
                    <a:gd name="T9" fmla="*/ 1 h 4"/>
                    <a:gd name="T10" fmla="*/ 3 w 6"/>
                    <a:gd name="T11" fmla="*/ 1 h 4"/>
                    <a:gd name="T12" fmla="*/ 2 w 6"/>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2" y="1"/>
                      </a:moveTo>
                      <a:cubicBezTo>
                        <a:pt x="3" y="0"/>
                        <a:pt x="5" y="0"/>
                        <a:pt x="6" y="0"/>
                      </a:cubicBezTo>
                      <a:cubicBezTo>
                        <a:pt x="6" y="1"/>
                        <a:pt x="6" y="2"/>
                        <a:pt x="6" y="3"/>
                      </a:cubicBezTo>
                      <a:cubicBezTo>
                        <a:pt x="6" y="3"/>
                        <a:pt x="5" y="4"/>
                        <a:pt x="4" y="4"/>
                      </a:cubicBezTo>
                      <a:cubicBezTo>
                        <a:pt x="2" y="4"/>
                        <a:pt x="0" y="1"/>
                        <a:pt x="0" y="1"/>
                      </a:cubicBezTo>
                      <a:cubicBezTo>
                        <a:pt x="1" y="1"/>
                        <a:pt x="2" y="1"/>
                        <a:pt x="3" y="1"/>
                      </a:cubicBezTo>
                      <a:lnTo>
                        <a:pt x="2" y="1"/>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79" name="Freeform 181">
                  <a:extLst>
                    <a:ext uri="{FF2B5EF4-FFF2-40B4-BE49-F238E27FC236}">
                      <a16:creationId xmlns:a16="http://schemas.microsoft.com/office/drawing/2014/main" id="{329CC922-E0BD-4CFD-A0BF-A46134AFA955}"/>
                    </a:ext>
                  </a:extLst>
                </p:cNvPr>
                <p:cNvSpPr>
                  <a:spLocks/>
                </p:cNvSpPr>
                <p:nvPr/>
              </p:nvSpPr>
              <p:spPr bwMode="auto">
                <a:xfrm>
                  <a:off x="-1039024" y="-4453520"/>
                  <a:ext cx="22225" cy="15875"/>
                </a:xfrm>
                <a:custGeom>
                  <a:avLst/>
                  <a:gdLst>
                    <a:gd name="T0" fmla="*/ 7 w 7"/>
                    <a:gd name="T1" fmla="*/ 2 h 5"/>
                    <a:gd name="T2" fmla="*/ 7 w 7"/>
                    <a:gd name="T3" fmla="*/ 5 h 5"/>
                    <a:gd name="T4" fmla="*/ 4 w 7"/>
                    <a:gd name="T5" fmla="*/ 5 h 5"/>
                    <a:gd name="T6" fmla="*/ 0 w 7"/>
                    <a:gd name="T7" fmla="*/ 2 h 5"/>
                    <a:gd name="T8" fmla="*/ 3 w 7"/>
                    <a:gd name="T9" fmla="*/ 0 h 5"/>
                    <a:gd name="T10" fmla="*/ 7 w 7"/>
                    <a:gd name="T11" fmla="*/ 2 h 5"/>
                  </a:gdLst>
                  <a:ahLst/>
                  <a:cxnLst>
                    <a:cxn ang="0">
                      <a:pos x="T0" y="T1"/>
                    </a:cxn>
                    <a:cxn ang="0">
                      <a:pos x="T2" y="T3"/>
                    </a:cxn>
                    <a:cxn ang="0">
                      <a:pos x="T4" y="T5"/>
                    </a:cxn>
                    <a:cxn ang="0">
                      <a:pos x="T6" y="T7"/>
                    </a:cxn>
                    <a:cxn ang="0">
                      <a:pos x="T8" y="T9"/>
                    </a:cxn>
                    <a:cxn ang="0">
                      <a:pos x="T10" y="T11"/>
                    </a:cxn>
                  </a:cxnLst>
                  <a:rect l="0" t="0" r="r" b="b"/>
                  <a:pathLst>
                    <a:path w="7" h="5">
                      <a:moveTo>
                        <a:pt x="7" y="2"/>
                      </a:moveTo>
                      <a:cubicBezTo>
                        <a:pt x="7" y="3"/>
                        <a:pt x="7" y="4"/>
                        <a:pt x="7" y="5"/>
                      </a:cubicBezTo>
                      <a:cubicBezTo>
                        <a:pt x="6" y="5"/>
                        <a:pt x="5" y="5"/>
                        <a:pt x="4" y="5"/>
                      </a:cubicBezTo>
                      <a:cubicBezTo>
                        <a:pt x="2" y="5"/>
                        <a:pt x="0" y="3"/>
                        <a:pt x="0" y="2"/>
                      </a:cubicBezTo>
                      <a:cubicBezTo>
                        <a:pt x="1" y="2"/>
                        <a:pt x="2" y="1"/>
                        <a:pt x="3" y="0"/>
                      </a:cubicBezTo>
                      <a:cubicBezTo>
                        <a:pt x="4" y="1"/>
                        <a:pt x="5" y="2"/>
                        <a:pt x="7"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grpSp>
          <p:nvGrpSpPr>
            <p:cNvPr id="14" name="Group 13">
              <a:extLst>
                <a:ext uri="{FF2B5EF4-FFF2-40B4-BE49-F238E27FC236}">
                  <a16:creationId xmlns:a16="http://schemas.microsoft.com/office/drawing/2014/main" id="{4982FF99-9D7E-6F44-A09B-F68EA74BC41C}"/>
                </a:ext>
              </a:extLst>
            </p:cNvPr>
            <p:cNvGrpSpPr/>
            <p:nvPr/>
          </p:nvGrpSpPr>
          <p:grpSpPr>
            <a:xfrm>
              <a:off x="2855640" y="2852936"/>
              <a:ext cx="6480720" cy="1794211"/>
              <a:chOff x="1703512" y="2420888"/>
              <a:chExt cx="8352928" cy="2312539"/>
            </a:xfrm>
          </p:grpSpPr>
          <p:sp>
            <p:nvSpPr>
              <p:cNvPr id="12" name="Rounded Rectangle 11">
                <a:extLst>
                  <a:ext uri="{FF2B5EF4-FFF2-40B4-BE49-F238E27FC236}">
                    <a16:creationId xmlns:a16="http://schemas.microsoft.com/office/drawing/2014/main" id="{D76F5870-2806-274D-B5F2-DCF4936D10BD}"/>
                  </a:ext>
                </a:extLst>
              </p:cNvPr>
              <p:cNvSpPr/>
              <p:nvPr/>
            </p:nvSpPr>
            <p:spPr>
              <a:xfrm>
                <a:off x="1703512" y="2420888"/>
                <a:ext cx="8352928" cy="2312539"/>
              </a:xfrm>
              <a:prstGeom prst="roundRect">
                <a:avLst>
                  <a:gd name="adj" fmla="val 4984"/>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C255204-1BEC-9B4A-A8BA-D9434357D590}"/>
                  </a:ext>
                </a:extLst>
              </p:cNvPr>
              <p:cNvPicPr>
                <a:picLocks noChangeAspect="1"/>
              </p:cNvPicPr>
              <p:nvPr/>
            </p:nvPicPr>
            <p:blipFill>
              <a:blip r:embed="rId3"/>
              <a:stretch>
                <a:fillRect/>
              </a:stretch>
            </p:blipFill>
            <p:spPr>
              <a:xfrm>
                <a:off x="1783726" y="2576810"/>
                <a:ext cx="2645989" cy="1058396"/>
              </a:xfrm>
              <a:prstGeom prst="rect">
                <a:avLst/>
              </a:prstGeom>
            </p:spPr>
          </p:pic>
          <p:pic>
            <p:nvPicPr>
              <p:cNvPr id="7" name="Picture 6">
                <a:extLst>
                  <a:ext uri="{FF2B5EF4-FFF2-40B4-BE49-F238E27FC236}">
                    <a16:creationId xmlns:a16="http://schemas.microsoft.com/office/drawing/2014/main" id="{B04A37D0-2388-9A46-9154-0068097D074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62283" y="3727357"/>
                <a:ext cx="2150497" cy="709755"/>
              </a:xfrm>
              <a:prstGeom prst="rect">
                <a:avLst/>
              </a:prstGeom>
            </p:spPr>
          </p:pic>
          <p:pic>
            <p:nvPicPr>
              <p:cNvPr id="8" name="Picture 7">
                <a:extLst>
                  <a:ext uri="{FF2B5EF4-FFF2-40B4-BE49-F238E27FC236}">
                    <a16:creationId xmlns:a16="http://schemas.microsoft.com/office/drawing/2014/main" id="{E0787BAF-34CA-7E48-AA6F-4E79025BDA6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563631" y="2738550"/>
                <a:ext cx="3064737" cy="872632"/>
              </a:xfrm>
              <a:prstGeom prst="rect">
                <a:avLst/>
              </a:prstGeom>
            </p:spPr>
          </p:pic>
          <p:pic>
            <p:nvPicPr>
              <p:cNvPr id="9" name="Picture 8">
                <a:extLst>
                  <a:ext uri="{FF2B5EF4-FFF2-40B4-BE49-F238E27FC236}">
                    <a16:creationId xmlns:a16="http://schemas.microsoft.com/office/drawing/2014/main" id="{36D7BCE9-D130-6E4D-B0A3-ECCDD20C765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171191" y="3727357"/>
                <a:ext cx="1849617" cy="872611"/>
              </a:xfrm>
              <a:prstGeom prst="rect">
                <a:avLst/>
              </a:prstGeom>
            </p:spPr>
          </p:pic>
          <p:pic>
            <p:nvPicPr>
              <p:cNvPr id="10" name="Picture 9">
                <a:extLst>
                  <a:ext uri="{FF2B5EF4-FFF2-40B4-BE49-F238E27FC236}">
                    <a16:creationId xmlns:a16="http://schemas.microsoft.com/office/drawing/2014/main" id="{ADB88476-B989-9243-86A8-60939D9861A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62284" y="2580763"/>
                <a:ext cx="2199881" cy="1050490"/>
              </a:xfrm>
              <a:prstGeom prst="rect">
                <a:avLst/>
              </a:prstGeom>
            </p:spPr>
          </p:pic>
          <p:pic>
            <p:nvPicPr>
              <p:cNvPr id="11" name="Picture 10">
                <a:extLst>
                  <a:ext uri="{FF2B5EF4-FFF2-40B4-BE49-F238E27FC236}">
                    <a16:creationId xmlns:a16="http://schemas.microsoft.com/office/drawing/2014/main" id="{F18DFAAE-F2E6-4F4B-804C-735BE517EC33}"/>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423592" y="3727357"/>
                <a:ext cx="2000955" cy="923411"/>
              </a:xfrm>
              <a:prstGeom prst="rect">
                <a:avLst/>
              </a:prstGeom>
            </p:spPr>
          </p:pic>
        </p:grpSp>
      </p:grpSp>
      <p:sp>
        <p:nvSpPr>
          <p:cNvPr id="354" name="Rectangle 353">
            <a:extLst>
              <a:ext uri="{FF2B5EF4-FFF2-40B4-BE49-F238E27FC236}">
                <a16:creationId xmlns:a16="http://schemas.microsoft.com/office/drawing/2014/main" id="{9B7ECEF2-11B8-8C4E-A685-E8978AD4BEA1}"/>
              </a:ext>
            </a:extLst>
          </p:cNvPr>
          <p:cNvSpPr/>
          <p:nvPr/>
        </p:nvSpPr>
        <p:spPr>
          <a:xfrm>
            <a:off x="2438400" y="5827863"/>
            <a:ext cx="7315200"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GB" sz="2000" b="1" dirty="0">
                <a:solidFill>
                  <a:schemeClr val="bg1"/>
                </a:solidFill>
              </a:rPr>
              <a:t>Trusted by 200+ global customers</a:t>
            </a:r>
          </a:p>
        </p:txBody>
      </p:sp>
    </p:spTree>
    <p:extLst>
      <p:ext uri="{BB962C8B-B14F-4D97-AF65-F5344CB8AC3E}">
        <p14:creationId xmlns:p14="http://schemas.microsoft.com/office/powerpoint/2010/main" val="39393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671D3-E93A-4FFC-BB25-EB65D65E5A6A}"/>
              </a:ext>
            </a:extLst>
          </p:cNvPr>
          <p:cNvSpPr>
            <a:spLocks noGrp="1"/>
          </p:cNvSpPr>
          <p:nvPr>
            <p:ph type="title"/>
          </p:nvPr>
        </p:nvSpPr>
        <p:spPr/>
        <p:txBody>
          <a:bodyPr/>
          <a:lstStyle/>
          <a:p>
            <a:r>
              <a:rPr lang="en-US" dirty="0"/>
              <a:t>TITAN – A FUTURE-READY ALL-G PLATFORM</a:t>
            </a:r>
          </a:p>
        </p:txBody>
      </p:sp>
      <p:sp>
        <p:nvSpPr>
          <p:cNvPr id="5" name="Oval 4">
            <a:extLst>
              <a:ext uri="{FF2B5EF4-FFF2-40B4-BE49-F238E27FC236}">
                <a16:creationId xmlns:a16="http://schemas.microsoft.com/office/drawing/2014/main" id="{47077703-E8E6-4D9D-8AD0-083E43D5DCF1}"/>
              </a:ext>
            </a:extLst>
          </p:cNvPr>
          <p:cNvSpPr/>
          <p:nvPr/>
        </p:nvSpPr>
        <p:spPr>
          <a:xfrm>
            <a:off x="1153595" y="1676855"/>
            <a:ext cx="3879678" cy="3879678"/>
          </a:xfrm>
          <a:prstGeom prst="ellipse">
            <a:avLst/>
          </a:prstGeom>
          <a:blipFill>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TITAN</a:t>
            </a:r>
          </a:p>
        </p:txBody>
      </p:sp>
      <p:sp>
        <p:nvSpPr>
          <p:cNvPr id="6" name="Oval 5">
            <a:extLst>
              <a:ext uri="{FF2B5EF4-FFF2-40B4-BE49-F238E27FC236}">
                <a16:creationId xmlns:a16="http://schemas.microsoft.com/office/drawing/2014/main" id="{E951497B-5E03-425D-A985-A2D6B1060E80}"/>
              </a:ext>
            </a:extLst>
          </p:cNvPr>
          <p:cNvSpPr/>
          <p:nvPr/>
        </p:nvSpPr>
        <p:spPr>
          <a:xfrm>
            <a:off x="1153595" y="1676855"/>
            <a:ext cx="3879678" cy="3879678"/>
          </a:xfrm>
          <a:prstGeom prst="ellipse">
            <a:avLst/>
          </a:prstGeom>
          <a:gradFill>
            <a:gsLst>
              <a:gs pos="0">
                <a:schemeClr val="accent1"/>
              </a:gs>
              <a:gs pos="26000">
                <a:schemeClr val="accent1">
                  <a:alpha val="80000"/>
                </a:schemeClr>
              </a:gs>
              <a:gs pos="80000">
                <a:schemeClr val="accent1">
                  <a:lumMod val="60000"/>
                  <a:lumOff val="40000"/>
                  <a:alpha val="87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TITAN</a:t>
            </a:r>
          </a:p>
        </p:txBody>
      </p:sp>
      <p:grpSp>
        <p:nvGrpSpPr>
          <p:cNvPr id="7" name="Group 6">
            <a:extLst>
              <a:ext uri="{FF2B5EF4-FFF2-40B4-BE49-F238E27FC236}">
                <a16:creationId xmlns:a16="http://schemas.microsoft.com/office/drawing/2014/main" id="{F5822140-094B-47D3-AC72-F8D6F455DDD0}"/>
              </a:ext>
            </a:extLst>
          </p:cNvPr>
          <p:cNvGrpSpPr/>
          <p:nvPr/>
        </p:nvGrpSpPr>
        <p:grpSpPr>
          <a:xfrm>
            <a:off x="3989298" y="1765330"/>
            <a:ext cx="1182760" cy="1182760"/>
            <a:chOff x="9226481" y="1573072"/>
            <a:chExt cx="1536838" cy="1536838"/>
          </a:xfrm>
        </p:grpSpPr>
        <p:sp>
          <p:nvSpPr>
            <p:cNvPr id="8" name="Oval 7">
              <a:extLst>
                <a:ext uri="{FF2B5EF4-FFF2-40B4-BE49-F238E27FC236}">
                  <a16:creationId xmlns:a16="http://schemas.microsoft.com/office/drawing/2014/main" id="{8FC6A621-2065-4A61-A50D-CA38DAA355B1}"/>
                </a:ext>
              </a:extLst>
            </p:cNvPr>
            <p:cNvSpPr/>
            <p:nvPr/>
          </p:nvSpPr>
          <p:spPr>
            <a:xfrm>
              <a:off x="9226481" y="1573072"/>
              <a:ext cx="1536838" cy="1536838"/>
            </a:xfrm>
            <a:prstGeom prst="ellipse">
              <a:avLst/>
            </a:prstGeom>
            <a:gradFill>
              <a:gsLst>
                <a:gs pos="0">
                  <a:schemeClr val="accent1">
                    <a:lumMod val="50000"/>
                  </a:schemeClr>
                </a:gs>
                <a:gs pos="57000">
                  <a:schemeClr val="accent1"/>
                </a:gs>
                <a:gs pos="100000">
                  <a:schemeClr val="accent1">
                    <a:lumMod val="60000"/>
                    <a:lumOff val="40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9" name="Graphic 8">
              <a:extLst>
                <a:ext uri="{FF2B5EF4-FFF2-40B4-BE49-F238E27FC236}">
                  <a16:creationId xmlns:a16="http://schemas.microsoft.com/office/drawing/2014/main" id="{99F72350-1077-41D6-836B-FEC1E7854EEE}"/>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74200" y="1820791"/>
              <a:ext cx="1041400" cy="1041400"/>
            </a:xfrm>
            <a:prstGeom prst="rect">
              <a:avLst/>
            </a:prstGeom>
          </p:spPr>
        </p:pic>
      </p:grpSp>
      <p:grpSp>
        <p:nvGrpSpPr>
          <p:cNvPr id="10" name="Group 9">
            <a:extLst>
              <a:ext uri="{FF2B5EF4-FFF2-40B4-BE49-F238E27FC236}">
                <a16:creationId xmlns:a16="http://schemas.microsoft.com/office/drawing/2014/main" id="{F66F2BF1-03F8-4B80-9D42-7548A79EA555}"/>
              </a:ext>
            </a:extLst>
          </p:cNvPr>
          <p:cNvGrpSpPr/>
          <p:nvPr/>
        </p:nvGrpSpPr>
        <p:grpSpPr>
          <a:xfrm>
            <a:off x="1014809" y="4303634"/>
            <a:ext cx="1182760" cy="1182760"/>
            <a:chOff x="1428681" y="1573072"/>
            <a:chExt cx="1536838" cy="1536838"/>
          </a:xfrm>
        </p:grpSpPr>
        <p:sp>
          <p:nvSpPr>
            <p:cNvPr id="11" name="Oval 10">
              <a:extLst>
                <a:ext uri="{FF2B5EF4-FFF2-40B4-BE49-F238E27FC236}">
                  <a16:creationId xmlns:a16="http://schemas.microsoft.com/office/drawing/2014/main" id="{991D7DE8-E611-4C2D-BAF6-3DA477DCEA06}"/>
                </a:ext>
              </a:extLst>
            </p:cNvPr>
            <p:cNvSpPr/>
            <p:nvPr/>
          </p:nvSpPr>
          <p:spPr>
            <a:xfrm>
              <a:off x="1428681" y="1573072"/>
              <a:ext cx="1536838" cy="1536838"/>
            </a:xfrm>
            <a:prstGeom prst="ellipse">
              <a:avLst/>
            </a:prstGeom>
            <a:gradFill>
              <a:gsLst>
                <a:gs pos="0">
                  <a:schemeClr val="accent1">
                    <a:lumMod val="50000"/>
                  </a:schemeClr>
                </a:gs>
                <a:gs pos="57000">
                  <a:schemeClr val="accent1"/>
                </a:gs>
                <a:gs pos="100000">
                  <a:schemeClr val="accent1">
                    <a:lumMod val="60000"/>
                    <a:lumOff val="40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2" name="Graphic 11">
              <a:extLst>
                <a:ext uri="{FF2B5EF4-FFF2-40B4-BE49-F238E27FC236}">
                  <a16:creationId xmlns:a16="http://schemas.microsoft.com/office/drawing/2014/main" id="{BE4F5B71-55EF-4DB7-9A83-17A795D24118}"/>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785259" y="1929650"/>
              <a:ext cx="823682" cy="823682"/>
            </a:xfrm>
            <a:prstGeom prst="rect">
              <a:avLst/>
            </a:prstGeom>
          </p:spPr>
        </p:pic>
      </p:grpSp>
      <p:grpSp>
        <p:nvGrpSpPr>
          <p:cNvPr id="13" name="Group 12">
            <a:extLst>
              <a:ext uri="{FF2B5EF4-FFF2-40B4-BE49-F238E27FC236}">
                <a16:creationId xmlns:a16="http://schemas.microsoft.com/office/drawing/2014/main" id="{88B503D7-11F4-40B2-B702-0E75C3820440}"/>
              </a:ext>
            </a:extLst>
          </p:cNvPr>
          <p:cNvGrpSpPr/>
          <p:nvPr/>
        </p:nvGrpSpPr>
        <p:grpSpPr>
          <a:xfrm>
            <a:off x="1014809" y="1664268"/>
            <a:ext cx="1182760" cy="1182760"/>
            <a:chOff x="5327581" y="1573072"/>
            <a:chExt cx="1536838" cy="1536838"/>
          </a:xfrm>
        </p:grpSpPr>
        <p:sp>
          <p:nvSpPr>
            <p:cNvPr id="14" name="Oval 13">
              <a:extLst>
                <a:ext uri="{FF2B5EF4-FFF2-40B4-BE49-F238E27FC236}">
                  <a16:creationId xmlns:a16="http://schemas.microsoft.com/office/drawing/2014/main" id="{7605C88E-8F47-4271-A14E-CBDDC2BF892B}"/>
                </a:ext>
              </a:extLst>
            </p:cNvPr>
            <p:cNvSpPr/>
            <p:nvPr/>
          </p:nvSpPr>
          <p:spPr>
            <a:xfrm>
              <a:off x="5327581" y="1573072"/>
              <a:ext cx="1536838" cy="1536838"/>
            </a:xfrm>
            <a:prstGeom prst="ellipse">
              <a:avLst/>
            </a:prstGeom>
            <a:gradFill>
              <a:gsLst>
                <a:gs pos="0">
                  <a:schemeClr val="accent1">
                    <a:lumMod val="50000"/>
                  </a:schemeClr>
                </a:gs>
                <a:gs pos="57000">
                  <a:schemeClr val="accent1"/>
                </a:gs>
                <a:gs pos="100000">
                  <a:schemeClr val="accent1">
                    <a:lumMod val="60000"/>
                    <a:lumOff val="40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5" name="Graphic 14">
              <a:extLst>
                <a:ext uri="{FF2B5EF4-FFF2-40B4-BE49-F238E27FC236}">
                  <a16:creationId xmlns:a16="http://schemas.microsoft.com/office/drawing/2014/main" id="{70EA85EB-5D40-4473-940E-D9339E48E12B}"/>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84159" y="1929650"/>
              <a:ext cx="823682" cy="823682"/>
            </a:xfrm>
            <a:prstGeom prst="rect">
              <a:avLst/>
            </a:prstGeom>
          </p:spPr>
        </p:pic>
      </p:grpSp>
      <p:grpSp>
        <p:nvGrpSpPr>
          <p:cNvPr id="16" name="Group 15">
            <a:extLst>
              <a:ext uri="{FF2B5EF4-FFF2-40B4-BE49-F238E27FC236}">
                <a16:creationId xmlns:a16="http://schemas.microsoft.com/office/drawing/2014/main" id="{42FC207D-D7E9-47EA-984A-1088A3CAECA6}"/>
              </a:ext>
            </a:extLst>
          </p:cNvPr>
          <p:cNvGrpSpPr/>
          <p:nvPr/>
        </p:nvGrpSpPr>
        <p:grpSpPr>
          <a:xfrm>
            <a:off x="3989298" y="4303634"/>
            <a:ext cx="1182760" cy="1182760"/>
            <a:chOff x="11469952" y="1646705"/>
            <a:chExt cx="1193800" cy="1193800"/>
          </a:xfrm>
        </p:grpSpPr>
        <p:sp>
          <p:nvSpPr>
            <p:cNvPr id="17" name="Oval 16">
              <a:extLst>
                <a:ext uri="{FF2B5EF4-FFF2-40B4-BE49-F238E27FC236}">
                  <a16:creationId xmlns:a16="http://schemas.microsoft.com/office/drawing/2014/main" id="{8FEB044E-26B2-4DED-9D2C-CDF912AB64E8}"/>
                </a:ext>
              </a:extLst>
            </p:cNvPr>
            <p:cNvSpPr/>
            <p:nvPr/>
          </p:nvSpPr>
          <p:spPr>
            <a:xfrm>
              <a:off x="11469952" y="1646705"/>
              <a:ext cx="1193800" cy="1193800"/>
            </a:xfrm>
            <a:prstGeom prst="ellipse">
              <a:avLst/>
            </a:prstGeom>
            <a:gradFill>
              <a:gsLst>
                <a:gs pos="0">
                  <a:schemeClr val="accent1">
                    <a:lumMod val="50000"/>
                  </a:schemeClr>
                </a:gs>
                <a:gs pos="57000">
                  <a:schemeClr val="accent1"/>
                </a:gs>
                <a:gs pos="100000">
                  <a:schemeClr val="accent1">
                    <a:lumMod val="60000"/>
                    <a:lumOff val="40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8" name="Graphic 17">
              <a:extLst>
                <a:ext uri="{FF2B5EF4-FFF2-40B4-BE49-F238E27FC236}">
                  <a16:creationId xmlns:a16="http://schemas.microsoft.com/office/drawing/2014/main" id="{B826BC5E-436F-4812-B251-40BCBC30A5F1}"/>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1713106" y="1889852"/>
              <a:ext cx="707494" cy="707492"/>
            </a:xfrm>
            <a:prstGeom prst="rect">
              <a:avLst/>
            </a:prstGeom>
          </p:spPr>
        </p:pic>
      </p:grpSp>
      <p:grpSp>
        <p:nvGrpSpPr>
          <p:cNvPr id="23" name="Group 22">
            <a:extLst>
              <a:ext uri="{FF2B5EF4-FFF2-40B4-BE49-F238E27FC236}">
                <a16:creationId xmlns:a16="http://schemas.microsoft.com/office/drawing/2014/main" id="{9CB9DBA3-247B-E443-B7C0-B226695C0811}"/>
              </a:ext>
            </a:extLst>
          </p:cNvPr>
          <p:cNvGrpSpPr/>
          <p:nvPr/>
        </p:nvGrpSpPr>
        <p:grpSpPr>
          <a:xfrm>
            <a:off x="6117465" y="1142998"/>
            <a:ext cx="5943600" cy="4947389"/>
            <a:chOff x="6117465" y="1142998"/>
            <a:chExt cx="5943600" cy="4947389"/>
          </a:xfrm>
        </p:grpSpPr>
        <p:pic>
          <p:nvPicPr>
            <p:cNvPr id="4" name="Picture 3">
              <a:extLst>
                <a:ext uri="{FF2B5EF4-FFF2-40B4-BE49-F238E27FC236}">
                  <a16:creationId xmlns:a16="http://schemas.microsoft.com/office/drawing/2014/main" id="{F2CB5AEF-8C15-4F46-B6CA-4199B7D03A58}"/>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117465" y="1146530"/>
              <a:ext cx="5943600" cy="4943856"/>
            </a:xfrm>
            <a:prstGeom prst="rect">
              <a:avLst/>
            </a:prstGeom>
          </p:spPr>
        </p:pic>
        <p:sp>
          <p:nvSpPr>
            <p:cNvPr id="57" name="Rectangle 56">
              <a:extLst>
                <a:ext uri="{FF2B5EF4-FFF2-40B4-BE49-F238E27FC236}">
                  <a16:creationId xmlns:a16="http://schemas.microsoft.com/office/drawing/2014/main" id="{37E77041-9AE1-403E-BEAF-0480BB0E1BD9}"/>
                </a:ext>
              </a:extLst>
            </p:cNvPr>
            <p:cNvSpPr/>
            <p:nvPr/>
          </p:nvSpPr>
          <p:spPr>
            <a:xfrm>
              <a:off x="6117465" y="1142998"/>
              <a:ext cx="5943600" cy="4947389"/>
            </a:xfrm>
            <a:prstGeom prst="rect">
              <a:avLst/>
            </a:prstGeom>
            <a:gradFill>
              <a:gsLst>
                <a:gs pos="0">
                  <a:schemeClr val="accent1">
                    <a:lumMod val="60000"/>
                    <a:lumOff val="40000"/>
                    <a:alpha val="58000"/>
                  </a:schemeClr>
                </a:gs>
                <a:gs pos="100000">
                  <a:schemeClr val="accent1">
                    <a:alpha val="86000"/>
                  </a:schemeClr>
                </a:gs>
              </a:gsLst>
              <a:lin ang="18000000" scaled="0"/>
            </a:gra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0" tIns="0" rIns="182880" bIns="1097280" rtlCol="0" anchor="ctr"/>
            <a:lstStyle/>
            <a:p>
              <a:pPr algn="ctr"/>
              <a:endParaRPr lang="en-US" sz="1600" dirty="0">
                <a:solidFill>
                  <a:schemeClr val="bg1"/>
                </a:solidFill>
              </a:endParaRPr>
            </a:p>
          </p:txBody>
        </p:sp>
        <p:cxnSp>
          <p:nvCxnSpPr>
            <p:cNvPr id="58" name="Straight Connector 57">
              <a:extLst>
                <a:ext uri="{FF2B5EF4-FFF2-40B4-BE49-F238E27FC236}">
                  <a16:creationId xmlns:a16="http://schemas.microsoft.com/office/drawing/2014/main" id="{10E347EE-01F8-4EA2-A23D-1670C77957DF}"/>
                </a:ext>
              </a:extLst>
            </p:cNvPr>
            <p:cNvCxnSpPr>
              <a:cxnSpLocks/>
            </p:cNvCxnSpPr>
            <p:nvPr/>
          </p:nvCxnSpPr>
          <p:spPr>
            <a:xfrm>
              <a:off x="6428270" y="3625068"/>
              <a:ext cx="5318759"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3A8B843-490A-43D2-8C81-16628EF94A86}"/>
                </a:ext>
              </a:extLst>
            </p:cNvPr>
            <p:cNvCxnSpPr>
              <a:cxnSpLocks/>
            </p:cNvCxnSpPr>
            <p:nvPr/>
          </p:nvCxnSpPr>
          <p:spPr>
            <a:xfrm>
              <a:off x="6446743" y="2450620"/>
              <a:ext cx="5318759"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66870E1-01E3-4E0D-9240-4856B2AFC5D5}"/>
                </a:ext>
              </a:extLst>
            </p:cNvPr>
            <p:cNvCxnSpPr>
              <a:cxnSpLocks/>
            </p:cNvCxnSpPr>
            <p:nvPr/>
          </p:nvCxnSpPr>
          <p:spPr>
            <a:xfrm>
              <a:off x="6446743" y="4799516"/>
              <a:ext cx="5318759"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4" name="Text Placeholder 12">
              <a:extLst>
                <a:ext uri="{FF2B5EF4-FFF2-40B4-BE49-F238E27FC236}">
                  <a16:creationId xmlns:a16="http://schemas.microsoft.com/office/drawing/2014/main" id="{2E3F868D-988C-46D8-A418-437AE8D5E1CB}"/>
                </a:ext>
              </a:extLst>
            </p:cNvPr>
            <p:cNvSpPr txBox="1">
              <a:spLocks/>
            </p:cNvSpPr>
            <p:nvPr/>
          </p:nvSpPr>
          <p:spPr>
            <a:xfrm>
              <a:off x="7298854" y="1617175"/>
              <a:ext cx="4426712" cy="492443"/>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bg2">
                      <a:lumMod val="50000"/>
                    </a:schemeClr>
                  </a:solidFill>
                  <a:latin typeface="+mn-lt"/>
                  <a:ea typeface="+mn-ea"/>
                  <a:cs typeface="+mn-cs"/>
                </a:defRPr>
              </a:lvl1pPr>
              <a:lvl2pPr marL="365760" indent="-182880" algn="l" defTabSz="914400" rtl="0" eaLnBrk="1" latinLnBrk="0" hangingPunct="1">
                <a:lnSpc>
                  <a:spcPct val="100000"/>
                </a:lnSpc>
                <a:spcBef>
                  <a:spcPts val="600"/>
                </a:spcBef>
                <a:buFont typeface="Calibri" panose="020F0502020204030204" pitchFamily="34" charset="0"/>
                <a:buChar char="–"/>
                <a:defRPr sz="1800" kern="1200">
                  <a:solidFill>
                    <a:schemeClr val="tx2"/>
                  </a:solidFill>
                  <a:latin typeface="+mn-lt"/>
                  <a:ea typeface="+mn-ea"/>
                  <a:cs typeface="+mn-cs"/>
                </a:defRPr>
              </a:lvl2pPr>
              <a:lvl3pPr marL="548640" indent="-182880" algn="l" defTabSz="914400" rtl="0" eaLnBrk="1" latinLnBrk="0" hangingPunct="1">
                <a:lnSpc>
                  <a:spcPct val="100000"/>
                </a:lnSpc>
                <a:spcBef>
                  <a:spcPts val="600"/>
                </a:spcBef>
                <a:buFont typeface="Wingdings" panose="05000000000000000000" pitchFamily="2" charset="2"/>
                <a:buChar char="§"/>
                <a:defRPr sz="1600" kern="1200">
                  <a:solidFill>
                    <a:schemeClr val="tx2"/>
                  </a:solidFill>
                  <a:latin typeface="+mn-lt"/>
                  <a:ea typeface="+mn-ea"/>
                  <a:cs typeface="+mn-cs"/>
                </a:defRPr>
              </a:lvl3pPr>
              <a:lvl4pPr marL="731520" indent="-182880" algn="l" defTabSz="914400" rtl="0" eaLnBrk="1" latinLnBrk="0" hangingPunct="1">
                <a:lnSpc>
                  <a:spcPct val="100000"/>
                </a:lnSpc>
                <a:spcBef>
                  <a:spcPts val="600"/>
                </a:spcBef>
                <a:buFont typeface="Courier New" panose="02070309020205020404" pitchFamily="49" charset="0"/>
                <a:buChar char="o"/>
                <a:defRPr sz="1400" kern="1200">
                  <a:solidFill>
                    <a:schemeClr val="tx2"/>
                  </a:solidFill>
                  <a:latin typeface="+mn-lt"/>
                  <a:ea typeface="+mn-ea"/>
                  <a:cs typeface="+mn-cs"/>
                </a:defRPr>
              </a:lvl4pPr>
              <a:lvl5pPr marL="914400" indent="-182880" algn="l" defTabSz="914400" rtl="0" eaLnBrk="1" latinLnBrk="0" hangingPunct="1">
                <a:lnSpc>
                  <a:spcPct val="100000"/>
                </a:lnSpc>
                <a:spcBef>
                  <a:spcPts val="600"/>
                </a:spcBef>
                <a:buFont typeface="Wingdings" panose="05000000000000000000" pitchFamily="2" charset="2"/>
                <a:buChar char="v"/>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1600" b="1" dirty="0">
                  <a:solidFill>
                    <a:schemeClr val="bg1"/>
                  </a:solidFill>
                  <a:latin typeface="+mj-lt"/>
                </a:rPr>
                <a:t>Lower cost of legacy/</a:t>
              </a:r>
              <a:br>
                <a:rPr lang="en-US" sz="1600" b="1" dirty="0">
                  <a:solidFill>
                    <a:schemeClr val="bg1"/>
                  </a:solidFill>
                  <a:latin typeface="+mj-lt"/>
                </a:rPr>
              </a:br>
              <a:r>
                <a:rPr lang="en-US" sz="1600" b="1" dirty="0">
                  <a:solidFill>
                    <a:schemeClr val="bg1"/>
                  </a:solidFill>
                  <a:latin typeface="+mj-lt"/>
                </a:rPr>
                <a:t>Offset obsolescence </a:t>
              </a:r>
            </a:p>
          </p:txBody>
        </p:sp>
        <p:grpSp>
          <p:nvGrpSpPr>
            <p:cNvPr id="19" name="Group 18">
              <a:extLst>
                <a:ext uri="{FF2B5EF4-FFF2-40B4-BE49-F238E27FC236}">
                  <a16:creationId xmlns:a16="http://schemas.microsoft.com/office/drawing/2014/main" id="{5CDEE306-E0C3-B749-B5B0-64E7382D8A44}"/>
                </a:ext>
              </a:extLst>
            </p:cNvPr>
            <p:cNvGrpSpPr/>
            <p:nvPr/>
          </p:nvGrpSpPr>
          <p:grpSpPr>
            <a:xfrm>
              <a:off x="6413029" y="1558596"/>
              <a:ext cx="609600" cy="609600"/>
              <a:chOff x="6413029" y="1558596"/>
              <a:chExt cx="609600" cy="609600"/>
            </a:xfrm>
          </p:grpSpPr>
          <p:sp>
            <p:nvSpPr>
              <p:cNvPr id="85" name="Oval 84">
                <a:extLst>
                  <a:ext uri="{FF2B5EF4-FFF2-40B4-BE49-F238E27FC236}">
                    <a16:creationId xmlns:a16="http://schemas.microsoft.com/office/drawing/2014/main" id="{64AB628B-600E-4C4B-947F-381447AFE94D}"/>
                  </a:ext>
                </a:extLst>
              </p:cNvPr>
              <p:cNvSpPr/>
              <p:nvPr/>
            </p:nvSpPr>
            <p:spPr>
              <a:xfrm>
                <a:off x="6413029" y="1558596"/>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pic>
            <p:nvPicPr>
              <p:cNvPr id="127" name="Graphic 126">
                <a:extLst>
                  <a:ext uri="{FF2B5EF4-FFF2-40B4-BE49-F238E27FC236}">
                    <a16:creationId xmlns:a16="http://schemas.microsoft.com/office/drawing/2014/main" id="{C0DB205B-BCF0-402F-AE58-EB61C5C51EAA}"/>
                  </a:ext>
                </a:extLst>
              </p:cNvPr>
              <p:cNvPicPr>
                <a:picLocks noChangeAspect="1"/>
              </p:cNvPicPr>
              <p:nvPr/>
            </p:nvPicPr>
            <p:blipFill rotWithShape="1">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b="18604"/>
              <a:stretch/>
            </p:blipFill>
            <p:spPr>
              <a:xfrm>
                <a:off x="6565429" y="1703015"/>
                <a:ext cx="304800" cy="310120"/>
              </a:xfrm>
              <a:prstGeom prst="rect">
                <a:avLst/>
              </a:prstGeom>
            </p:spPr>
          </p:pic>
        </p:grpSp>
        <p:sp>
          <p:nvSpPr>
            <p:cNvPr id="113" name="Text Placeholder 12">
              <a:extLst>
                <a:ext uri="{FF2B5EF4-FFF2-40B4-BE49-F238E27FC236}">
                  <a16:creationId xmlns:a16="http://schemas.microsoft.com/office/drawing/2014/main" id="{BE05BC69-9FCA-4E19-81E6-FCA8AD486F28}"/>
                </a:ext>
              </a:extLst>
            </p:cNvPr>
            <p:cNvSpPr txBox="1">
              <a:spLocks/>
            </p:cNvSpPr>
            <p:nvPr/>
          </p:nvSpPr>
          <p:spPr>
            <a:xfrm>
              <a:off x="7298854" y="2791623"/>
              <a:ext cx="4426712" cy="492443"/>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bg2">
                      <a:lumMod val="50000"/>
                    </a:schemeClr>
                  </a:solidFill>
                  <a:latin typeface="+mn-lt"/>
                  <a:ea typeface="+mn-ea"/>
                  <a:cs typeface="+mn-cs"/>
                </a:defRPr>
              </a:lvl1pPr>
              <a:lvl2pPr marL="365760" indent="-182880" algn="l" defTabSz="914400" rtl="0" eaLnBrk="1" latinLnBrk="0" hangingPunct="1">
                <a:lnSpc>
                  <a:spcPct val="100000"/>
                </a:lnSpc>
                <a:spcBef>
                  <a:spcPts val="600"/>
                </a:spcBef>
                <a:buFont typeface="Calibri" panose="020F0502020204030204" pitchFamily="34" charset="0"/>
                <a:buChar char="–"/>
                <a:defRPr sz="1800" kern="1200">
                  <a:solidFill>
                    <a:schemeClr val="tx2"/>
                  </a:solidFill>
                  <a:latin typeface="+mn-lt"/>
                  <a:ea typeface="+mn-ea"/>
                  <a:cs typeface="+mn-cs"/>
                </a:defRPr>
              </a:lvl2pPr>
              <a:lvl3pPr marL="548640" indent="-182880" algn="l" defTabSz="914400" rtl="0" eaLnBrk="1" latinLnBrk="0" hangingPunct="1">
                <a:lnSpc>
                  <a:spcPct val="100000"/>
                </a:lnSpc>
                <a:spcBef>
                  <a:spcPts val="600"/>
                </a:spcBef>
                <a:buFont typeface="Wingdings" panose="05000000000000000000" pitchFamily="2" charset="2"/>
                <a:buChar char="§"/>
                <a:defRPr sz="1600" kern="1200">
                  <a:solidFill>
                    <a:schemeClr val="tx2"/>
                  </a:solidFill>
                  <a:latin typeface="+mn-lt"/>
                  <a:ea typeface="+mn-ea"/>
                  <a:cs typeface="+mn-cs"/>
                </a:defRPr>
              </a:lvl3pPr>
              <a:lvl4pPr marL="731520" indent="-182880" algn="l" defTabSz="914400" rtl="0" eaLnBrk="1" latinLnBrk="0" hangingPunct="1">
                <a:lnSpc>
                  <a:spcPct val="100000"/>
                </a:lnSpc>
                <a:spcBef>
                  <a:spcPts val="600"/>
                </a:spcBef>
                <a:buFont typeface="Courier New" panose="02070309020205020404" pitchFamily="49" charset="0"/>
                <a:buChar char="o"/>
                <a:defRPr sz="1400" kern="1200">
                  <a:solidFill>
                    <a:schemeClr val="tx2"/>
                  </a:solidFill>
                  <a:latin typeface="+mn-lt"/>
                  <a:ea typeface="+mn-ea"/>
                  <a:cs typeface="+mn-cs"/>
                </a:defRPr>
              </a:lvl4pPr>
              <a:lvl5pPr marL="914400" indent="-182880" algn="l" defTabSz="914400" rtl="0" eaLnBrk="1" latinLnBrk="0" hangingPunct="1">
                <a:lnSpc>
                  <a:spcPct val="100000"/>
                </a:lnSpc>
                <a:spcBef>
                  <a:spcPts val="600"/>
                </a:spcBef>
                <a:buFont typeface="Wingdings" panose="05000000000000000000" pitchFamily="2" charset="2"/>
                <a:buChar char="v"/>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1600" b="1" dirty="0">
                  <a:solidFill>
                    <a:schemeClr val="bg1"/>
                  </a:solidFill>
                  <a:latin typeface="+mj-lt"/>
                </a:rPr>
                <a:t>Legacy and future </a:t>
              </a:r>
              <a:br>
                <a:rPr lang="en-US" sz="1600" b="1" dirty="0">
                  <a:solidFill>
                    <a:schemeClr val="bg1"/>
                  </a:solidFill>
                  <a:latin typeface="+mj-lt"/>
                </a:rPr>
              </a:br>
              <a:r>
                <a:rPr lang="en-US" sz="1600" b="1" dirty="0">
                  <a:solidFill>
                    <a:schemeClr val="bg1"/>
                  </a:solidFill>
                  <a:latin typeface="+mj-lt"/>
                </a:rPr>
                <a:t>protocols harmonized</a:t>
              </a:r>
            </a:p>
          </p:txBody>
        </p:sp>
        <p:grpSp>
          <p:nvGrpSpPr>
            <p:cNvPr id="20" name="Group 19">
              <a:extLst>
                <a:ext uri="{FF2B5EF4-FFF2-40B4-BE49-F238E27FC236}">
                  <a16:creationId xmlns:a16="http://schemas.microsoft.com/office/drawing/2014/main" id="{5DC62718-B0A0-3B4D-A5C4-190BB9ACD910}"/>
                </a:ext>
              </a:extLst>
            </p:cNvPr>
            <p:cNvGrpSpPr/>
            <p:nvPr/>
          </p:nvGrpSpPr>
          <p:grpSpPr>
            <a:xfrm>
              <a:off x="6413029" y="2733044"/>
              <a:ext cx="609600" cy="609600"/>
              <a:chOff x="6413029" y="2733044"/>
              <a:chExt cx="609600" cy="609600"/>
            </a:xfrm>
          </p:grpSpPr>
          <p:sp>
            <p:nvSpPr>
              <p:cNvPr id="114" name="Oval 113">
                <a:extLst>
                  <a:ext uri="{FF2B5EF4-FFF2-40B4-BE49-F238E27FC236}">
                    <a16:creationId xmlns:a16="http://schemas.microsoft.com/office/drawing/2014/main" id="{BD4BB6F7-5ACE-428A-A0FB-2EBEFCFA1CA0}"/>
                  </a:ext>
                </a:extLst>
              </p:cNvPr>
              <p:cNvSpPr/>
              <p:nvPr/>
            </p:nvSpPr>
            <p:spPr>
              <a:xfrm>
                <a:off x="6413029" y="2733044"/>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pic>
            <p:nvPicPr>
              <p:cNvPr id="129" name="Graphic 128">
                <a:extLst>
                  <a:ext uri="{FF2B5EF4-FFF2-40B4-BE49-F238E27FC236}">
                    <a16:creationId xmlns:a16="http://schemas.microsoft.com/office/drawing/2014/main" id="{6BFA6F42-7AFA-41D4-BE68-05E1970DAE1E}"/>
                  </a:ext>
                </a:extLst>
              </p:cNvPr>
              <p:cNvPicPr>
                <a:picLocks noChangeAspect="1"/>
              </p:cNvPicPr>
              <p:nvPr/>
            </p:nvPicPr>
            <p:blipFill rotWithShape="1">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b="24587"/>
              <a:stretch/>
            </p:blipFill>
            <p:spPr>
              <a:xfrm>
                <a:off x="6565427" y="2897168"/>
                <a:ext cx="304802" cy="286440"/>
              </a:xfrm>
              <a:prstGeom prst="rect">
                <a:avLst/>
              </a:prstGeom>
            </p:spPr>
          </p:pic>
        </p:grpSp>
        <p:sp>
          <p:nvSpPr>
            <p:cNvPr id="117" name="Text Placeholder 12">
              <a:extLst>
                <a:ext uri="{FF2B5EF4-FFF2-40B4-BE49-F238E27FC236}">
                  <a16:creationId xmlns:a16="http://schemas.microsoft.com/office/drawing/2014/main" id="{A45C7FB0-ABD0-4EA4-8D43-A8CF51287628}"/>
                </a:ext>
              </a:extLst>
            </p:cNvPr>
            <p:cNvSpPr txBox="1">
              <a:spLocks/>
            </p:cNvSpPr>
            <p:nvPr/>
          </p:nvSpPr>
          <p:spPr>
            <a:xfrm>
              <a:off x="7298854" y="3966071"/>
              <a:ext cx="4426712" cy="492443"/>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bg2">
                      <a:lumMod val="50000"/>
                    </a:schemeClr>
                  </a:solidFill>
                  <a:latin typeface="+mn-lt"/>
                  <a:ea typeface="+mn-ea"/>
                  <a:cs typeface="+mn-cs"/>
                </a:defRPr>
              </a:lvl1pPr>
              <a:lvl2pPr marL="365760" indent="-182880" algn="l" defTabSz="914400" rtl="0" eaLnBrk="1" latinLnBrk="0" hangingPunct="1">
                <a:lnSpc>
                  <a:spcPct val="100000"/>
                </a:lnSpc>
                <a:spcBef>
                  <a:spcPts val="600"/>
                </a:spcBef>
                <a:buFont typeface="Calibri" panose="020F0502020204030204" pitchFamily="34" charset="0"/>
                <a:buChar char="–"/>
                <a:defRPr sz="1800" kern="1200">
                  <a:solidFill>
                    <a:schemeClr val="tx2"/>
                  </a:solidFill>
                  <a:latin typeface="+mn-lt"/>
                  <a:ea typeface="+mn-ea"/>
                  <a:cs typeface="+mn-cs"/>
                </a:defRPr>
              </a:lvl2pPr>
              <a:lvl3pPr marL="548640" indent="-182880" algn="l" defTabSz="914400" rtl="0" eaLnBrk="1" latinLnBrk="0" hangingPunct="1">
                <a:lnSpc>
                  <a:spcPct val="100000"/>
                </a:lnSpc>
                <a:spcBef>
                  <a:spcPts val="600"/>
                </a:spcBef>
                <a:buFont typeface="Wingdings" panose="05000000000000000000" pitchFamily="2" charset="2"/>
                <a:buChar char="§"/>
                <a:defRPr sz="1600" kern="1200">
                  <a:solidFill>
                    <a:schemeClr val="tx2"/>
                  </a:solidFill>
                  <a:latin typeface="+mn-lt"/>
                  <a:ea typeface="+mn-ea"/>
                  <a:cs typeface="+mn-cs"/>
                </a:defRPr>
              </a:lvl3pPr>
              <a:lvl4pPr marL="731520" indent="-182880" algn="l" defTabSz="914400" rtl="0" eaLnBrk="1" latinLnBrk="0" hangingPunct="1">
                <a:lnSpc>
                  <a:spcPct val="100000"/>
                </a:lnSpc>
                <a:spcBef>
                  <a:spcPts val="600"/>
                </a:spcBef>
                <a:buFont typeface="Courier New" panose="02070309020205020404" pitchFamily="49" charset="0"/>
                <a:buChar char="o"/>
                <a:defRPr sz="1400" kern="1200">
                  <a:solidFill>
                    <a:schemeClr val="tx2"/>
                  </a:solidFill>
                  <a:latin typeface="+mn-lt"/>
                  <a:ea typeface="+mn-ea"/>
                  <a:cs typeface="+mn-cs"/>
                </a:defRPr>
              </a:lvl4pPr>
              <a:lvl5pPr marL="914400" indent="-182880" algn="l" defTabSz="914400" rtl="0" eaLnBrk="1" latinLnBrk="0" hangingPunct="1">
                <a:lnSpc>
                  <a:spcPct val="100000"/>
                </a:lnSpc>
                <a:spcBef>
                  <a:spcPts val="600"/>
                </a:spcBef>
                <a:buFont typeface="Wingdings" panose="05000000000000000000" pitchFamily="2" charset="2"/>
                <a:buChar char="v"/>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1600" b="1" dirty="0">
                  <a:solidFill>
                    <a:schemeClr val="bg1"/>
                  </a:solidFill>
                  <a:latin typeface="+mj-lt"/>
                </a:rPr>
                <a:t>Bridge to digital systems/</a:t>
              </a:r>
              <a:br>
                <a:rPr lang="en-US" sz="1600" b="1" dirty="0">
                  <a:solidFill>
                    <a:schemeClr val="bg1"/>
                  </a:solidFill>
                  <a:latin typeface="+mj-lt"/>
                </a:rPr>
              </a:br>
              <a:r>
                <a:rPr lang="en-US" sz="1600" b="1" dirty="0">
                  <a:solidFill>
                    <a:schemeClr val="bg1"/>
                  </a:solidFill>
                  <a:latin typeface="+mj-lt"/>
                </a:rPr>
                <a:t>Software future </a:t>
              </a:r>
            </a:p>
          </p:txBody>
        </p:sp>
        <p:grpSp>
          <p:nvGrpSpPr>
            <p:cNvPr id="21" name="Group 20">
              <a:extLst>
                <a:ext uri="{FF2B5EF4-FFF2-40B4-BE49-F238E27FC236}">
                  <a16:creationId xmlns:a16="http://schemas.microsoft.com/office/drawing/2014/main" id="{4A21BB5A-FF29-A44D-8C27-3DB661E0F9BC}"/>
                </a:ext>
              </a:extLst>
            </p:cNvPr>
            <p:cNvGrpSpPr/>
            <p:nvPr/>
          </p:nvGrpSpPr>
          <p:grpSpPr>
            <a:xfrm>
              <a:off x="6413029" y="3907492"/>
              <a:ext cx="609600" cy="609600"/>
              <a:chOff x="6413029" y="3907492"/>
              <a:chExt cx="609600" cy="609600"/>
            </a:xfrm>
          </p:grpSpPr>
          <p:sp>
            <p:nvSpPr>
              <p:cNvPr id="118" name="Oval 117">
                <a:extLst>
                  <a:ext uri="{FF2B5EF4-FFF2-40B4-BE49-F238E27FC236}">
                    <a16:creationId xmlns:a16="http://schemas.microsoft.com/office/drawing/2014/main" id="{58EFD0B0-B925-48FF-A5C0-2A5846FB520F}"/>
                  </a:ext>
                </a:extLst>
              </p:cNvPr>
              <p:cNvSpPr/>
              <p:nvPr/>
            </p:nvSpPr>
            <p:spPr>
              <a:xfrm>
                <a:off x="6413029" y="3907492"/>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pic>
            <p:nvPicPr>
              <p:cNvPr id="131" name="Graphic 130">
                <a:extLst>
                  <a:ext uri="{FF2B5EF4-FFF2-40B4-BE49-F238E27FC236}">
                    <a16:creationId xmlns:a16="http://schemas.microsoft.com/office/drawing/2014/main" id="{A7076D89-E0F9-44FD-97CF-6CE8AC295E5D}"/>
                  </a:ext>
                </a:extLst>
              </p:cNvPr>
              <p:cNvPicPr>
                <a:picLocks noChangeAspect="1"/>
              </p:cNvPicPr>
              <p:nvPr/>
            </p:nvPicPr>
            <p:blipFill rotWithShape="1">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b="22347"/>
              <a:stretch/>
            </p:blipFill>
            <p:spPr>
              <a:xfrm>
                <a:off x="6538884" y="4038599"/>
                <a:ext cx="357888" cy="347386"/>
              </a:xfrm>
              <a:prstGeom prst="rect">
                <a:avLst/>
              </a:prstGeom>
            </p:spPr>
          </p:pic>
        </p:grpSp>
        <p:sp>
          <p:nvSpPr>
            <p:cNvPr id="120" name="Text Placeholder 12">
              <a:extLst>
                <a:ext uri="{FF2B5EF4-FFF2-40B4-BE49-F238E27FC236}">
                  <a16:creationId xmlns:a16="http://schemas.microsoft.com/office/drawing/2014/main" id="{15759FD4-ABDA-46B4-A339-3F1AA3B2354E}"/>
                </a:ext>
              </a:extLst>
            </p:cNvPr>
            <p:cNvSpPr txBox="1">
              <a:spLocks/>
            </p:cNvSpPr>
            <p:nvPr/>
          </p:nvSpPr>
          <p:spPr>
            <a:xfrm>
              <a:off x="7298854" y="5140521"/>
              <a:ext cx="3491271" cy="492443"/>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bg2">
                      <a:lumMod val="50000"/>
                    </a:schemeClr>
                  </a:solidFill>
                  <a:latin typeface="+mn-lt"/>
                  <a:ea typeface="+mn-ea"/>
                  <a:cs typeface="+mn-cs"/>
                </a:defRPr>
              </a:lvl1pPr>
              <a:lvl2pPr marL="365760" indent="-182880" algn="l" defTabSz="914400" rtl="0" eaLnBrk="1" latinLnBrk="0" hangingPunct="1">
                <a:lnSpc>
                  <a:spcPct val="100000"/>
                </a:lnSpc>
                <a:spcBef>
                  <a:spcPts val="600"/>
                </a:spcBef>
                <a:buFont typeface="Calibri" panose="020F0502020204030204" pitchFamily="34" charset="0"/>
                <a:buChar char="–"/>
                <a:defRPr sz="1800" kern="1200">
                  <a:solidFill>
                    <a:schemeClr val="tx2"/>
                  </a:solidFill>
                  <a:latin typeface="+mn-lt"/>
                  <a:ea typeface="+mn-ea"/>
                  <a:cs typeface="+mn-cs"/>
                </a:defRPr>
              </a:lvl2pPr>
              <a:lvl3pPr marL="548640" indent="-182880" algn="l" defTabSz="914400" rtl="0" eaLnBrk="1" latinLnBrk="0" hangingPunct="1">
                <a:lnSpc>
                  <a:spcPct val="100000"/>
                </a:lnSpc>
                <a:spcBef>
                  <a:spcPts val="600"/>
                </a:spcBef>
                <a:buFont typeface="Wingdings" panose="05000000000000000000" pitchFamily="2" charset="2"/>
                <a:buChar char="§"/>
                <a:defRPr sz="1600" kern="1200">
                  <a:solidFill>
                    <a:schemeClr val="tx2"/>
                  </a:solidFill>
                  <a:latin typeface="+mn-lt"/>
                  <a:ea typeface="+mn-ea"/>
                  <a:cs typeface="+mn-cs"/>
                </a:defRPr>
              </a:lvl3pPr>
              <a:lvl4pPr marL="731520" indent="-182880" algn="l" defTabSz="914400" rtl="0" eaLnBrk="1" latinLnBrk="0" hangingPunct="1">
                <a:lnSpc>
                  <a:spcPct val="100000"/>
                </a:lnSpc>
                <a:spcBef>
                  <a:spcPts val="600"/>
                </a:spcBef>
                <a:buFont typeface="Courier New" panose="02070309020205020404" pitchFamily="49" charset="0"/>
                <a:buChar char="o"/>
                <a:defRPr sz="1400" kern="1200">
                  <a:solidFill>
                    <a:schemeClr val="tx2"/>
                  </a:solidFill>
                  <a:latin typeface="+mn-lt"/>
                  <a:ea typeface="+mn-ea"/>
                  <a:cs typeface="+mn-cs"/>
                </a:defRPr>
              </a:lvl4pPr>
              <a:lvl5pPr marL="914400" indent="-182880" algn="l" defTabSz="914400" rtl="0" eaLnBrk="1" latinLnBrk="0" hangingPunct="1">
                <a:lnSpc>
                  <a:spcPct val="100000"/>
                </a:lnSpc>
                <a:spcBef>
                  <a:spcPts val="600"/>
                </a:spcBef>
                <a:buFont typeface="Wingdings" panose="05000000000000000000" pitchFamily="2" charset="2"/>
                <a:buChar char="v"/>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1600" b="1" dirty="0">
                  <a:solidFill>
                    <a:schemeClr val="bg1"/>
                  </a:solidFill>
                  <a:latin typeface="+mj-lt"/>
                </a:rPr>
                <a:t>Access to real-time analytics across all domains</a:t>
              </a:r>
            </a:p>
          </p:txBody>
        </p:sp>
        <p:grpSp>
          <p:nvGrpSpPr>
            <p:cNvPr id="22" name="Group 21">
              <a:extLst>
                <a:ext uri="{FF2B5EF4-FFF2-40B4-BE49-F238E27FC236}">
                  <a16:creationId xmlns:a16="http://schemas.microsoft.com/office/drawing/2014/main" id="{5672381F-FDA5-324E-B9CE-B463AA22077E}"/>
                </a:ext>
              </a:extLst>
            </p:cNvPr>
            <p:cNvGrpSpPr/>
            <p:nvPr/>
          </p:nvGrpSpPr>
          <p:grpSpPr>
            <a:xfrm>
              <a:off x="6413029" y="5081942"/>
              <a:ext cx="609600" cy="609600"/>
              <a:chOff x="6413029" y="5081942"/>
              <a:chExt cx="609600" cy="609600"/>
            </a:xfrm>
          </p:grpSpPr>
          <p:sp>
            <p:nvSpPr>
              <p:cNvPr id="121" name="Oval 120">
                <a:extLst>
                  <a:ext uri="{FF2B5EF4-FFF2-40B4-BE49-F238E27FC236}">
                    <a16:creationId xmlns:a16="http://schemas.microsoft.com/office/drawing/2014/main" id="{5F5D3C17-0977-44CE-95F3-6BE87815A46E}"/>
                  </a:ext>
                </a:extLst>
              </p:cNvPr>
              <p:cNvSpPr/>
              <p:nvPr/>
            </p:nvSpPr>
            <p:spPr>
              <a:xfrm>
                <a:off x="6413029" y="5081942"/>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pic>
            <p:nvPicPr>
              <p:cNvPr id="133" name="Graphic 132">
                <a:extLst>
                  <a:ext uri="{FF2B5EF4-FFF2-40B4-BE49-F238E27FC236}">
                    <a16:creationId xmlns:a16="http://schemas.microsoft.com/office/drawing/2014/main" id="{ADFF882D-BE92-481F-B1C7-136A11DD800E}"/>
                  </a:ext>
                </a:extLst>
              </p:cNvPr>
              <p:cNvPicPr>
                <a:picLocks noChangeAspect="1"/>
              </p:cNvPicPr>
              <p:nvPr/>
            </p:nvPicPr>
            <p:blipFill rotWithShape="1">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b="17326"/>
              <a:stretch/>
            </p:blipFill>
            <p:spPr>
              <a:xfrm>
                <a:off x="6565427" y="5242922"/>
                <a:ext cx="304802" cy="317510"/>
              </a:xfrm>
              <a:prstGeom prst="rect">
                <a:avLst/>
              </a:prstGeom>
            </p:spPr>
          </p:pic>
        </p:grpSp>
      </p:grpSp>
      <p:sp>
        <p:nvSpPr>
          <p:cNvPr id="3" name="Rectangle 2">
            <a:extLst>
              <a:ext uri="{FF2B5EF4-FFF2-40B4-BE49-F238E27FC236}">
                <a16:creationId xmlns:a16="http://schemas.microsoft.com/office/drawing/2014/main" id="{5A019512-2734-1347-9103-9278D70016A7}"/>
              </a:ext>
            </a:extLst>
          </p:cNvPr>
          <p:cNvSpPr/>
          <p:nvPr/>
        </p:nvSpPr>
        <p:spPr>
          <a:xfrm>
            <a:off x="743893" y="6177864"/>
            <a:ext cx="4699082" cy="369332"/>
          </a:xfrm>
          <a:prstGeom prst="rect">
            <a:avLst/>
          </a:prstGeom>
        </p:spPr>
        <p:txBody>
          <a:bodyPr wrap="square">
            <a:spAutoFit/>
          </a:bodyPr>
          <a:lstStyle/>
          <a:p>
            <a:pPr algn="ctr"/>
            <a:r>
              <a:rPr lang="en-US" dirty="0"/>
              <a:t>Underlying Innovation Platform</a:t>
            </a:r>
          </a:p>
        </p:txBody>
      </p:sp>
    </p:spTree>
    <p:extLst>
      <p:ext uri="{BB962C8B-B14F-4D97-AF65-F5344CB8AC3E}">
        <p14:creationId xmlns:p14="http://schemas.microsoft.com/office/powerpoint/2010/main" val="403576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childTnLst>
                                </p:cTn>
                              </p:par>
                              <p:par>
                                <p:cTn id="15" presetID="37" presetClass="path" presetSubtype="0" decel="100000" fill="hold" nodeType="withEffect">
                                  <p:stCondLst>
                                    <p:cond delay="0"/>
                                  </p:stCondLst>
                                  <p:childTnLst>
                                    <p:animMotion origin="layout" path="M -6.25E-7 -0.00046 C 0.01589 -0.0199 0.06016 -0.0868 0.11953 -0.08287 " pathEditMode="relative" rAng="0" ptsTypes="AA">
                                      <p:cBhvr>
                                        <p:cTn id="16" dur="1250" fill="hold"/>
                                        <p:tgtEl>
                                          <p:spTgt spid="13"/>
                                        </p:tgtEl>
                                        <p:attrNameLst>
                                          <p:attrName>ppt_x</p:attrName>
                                          <p:attrName>ppt_y</p:attrName>
                                        </p:attrNameLst>
                                      </p:cBhvr>
                                      <p:rCtr x="5977" y="-4144"/>
                                    </p:animMotion>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par>
                                <p:cTn id="20" presetID="37" presetClass="path" presetSubtype="0" decel="100000" fill="hold" nodeType="withEffect">
                                  <p:stCondLst>
                                    <p:cond delay="0"/>
                                  </p:stCondLst>
                                  <p:childTnLst>
                                    <p:animMotion origin="layout" path="M 0.00026 1.48148E-6 C 0.0112 0.01481 0.0405 0.09629 0.03542 0.18032 " pathEditMode="relative" rAng="0" ptsTypes="AA">
                                      <p:cBhvr>
                                        <p:cTn id="21" dur="1250" fill="hold"/>
                                        <p:tgtEl>
                                          <p:spTgt spid="7"/>
                                        </p:tgtEl>
                                        <p:attrNameLst>
                                          <p:attrName>ppt_x</p:attrName>
                                          <p:attrName>ppt_y</p:attrName>
                                        </p:attrNameLst>
                                      </p:cBhvr>
                                      <p:rCtr x="1784" y="9005"/>
                                    </p:animMotion>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childTnLst>
                                </p:cTn>
                              </p:par>
                              <p:par>
                                <p:cTn id="25" presetID="37" presetClass="path" presetSubtype="0" decel="100000" fill="hold" nodeType="withEffect">
                                  <p:stCondLst>
                                    <p:cond delay="0"/>
                                  </p:stCondLst>
                                  <p:childTnLst>
                                    <p:animMotion origin="layout" path="M -1.04167E-6 2.59259E-6 C -0.0306 0.06551 -0.08685 0.10532 -0.12487 0.09444 " pathEditMode="relative" rAng="0" ptsTypes="AA">
                                      <p:cBhvr>
                                        <p:cTn id="26" dur="1250" fill="hold"/>
                                        <p:tgtEl>
                                          <p:spTgt spid="16"/>
                                        </p:tgtEl>
                                        <p:attrNameLst>
                                          <p:attrName>ppt_x</p:attrName>
                                          <p:attrName>ppt_y</p:attrName>
                                        </p:attrNameLst>
                                      </p:cBhvr>
                                      <p:rCtr x="-6250" y="4792"/>
                                    </p:animMotion>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childTnLst>
                                </p:cTn>
                              </p:par>
                              <p:par>
                                <p:cTn id="30" presetID="37" presetClass="path" presetSubtype="0" decel="100000" fill="hold" nodeType="withEffect">
                                  <p:stCondLst>
                                    <p:cond delay="0"/>
                                  </p:stCondLst>
                                  <p:childTnLst>
                                    <p:animMotion origin="layout" path="M -6.25E-7 2.59259E-6 C -0.02786 -0.06158 -0.03476 -0.10417 -0.03672 -0.18704 " pathEditMode="relative" rAng="0" ptsTypes="AA">
                                      <p:cBhvr>
                                        <p:cTn id="31" dur="1250" fill="hold"/>
                                        <p:tgtEl>
                                          <p:spTgt spid="10"/>
                                        </p:tgtEl>
                                        <p:attrNameLst>
                                          <p:attrName>ppt_x</p:attrName>
                                          <p:attrName>ppt_y</p:attrName>
                                        </p:attrNameLst>
                                      </p:cBhvr>
                                      <p:rCtr x="-1836" y="-9352"/>
                                    </p:animMotion>
                                  </p:childTnLst>
                                </p:cTn>
                              </p:par>
                            </p:childTnLst>
                          </p:cTn>
                        </p:par>
                        <p:par>
                          <p:cTn id="32" fill="hold">
                            <p:stCondLst>
                              <p:cond delay="2250"/>
                            </p:stCondLst>
                            <p:childTnLst>
                              <p:par>
                                <p:cTn id="33" presetID="22" presetClass="entr" presetSubtype="1"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up)">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7D2067-D4BF-0A41-9D18-021D77016A17}"/>
              </a:ext>
            </a:extLst>
          </p:cNvPr>
          <p:cNvSpPr>
            <a:spLocks noGrp="1"/>
          </p:cNvSpPr>
          <p:nvPr>
            <p:ph type="title"/>
          </p:nvPr>
        </p:nvSpPr>
        <p:spPr/>
        <p:txBody>
          <a:bodyPr/>
          <a:lstStyle/>
          <a:p>
            <a:pPr lvl="0"/>
            <a:r>
              <a:rPr lang="en-GB" dirty="0"/>
              <a:t> SS7 – Decisions, Decisions, Decisions</a:t>
            </a:r>
          </a:p>
        </p:txBody>
      </p:sp>
      <p:sp>
        <p:nvSpPr>
          <p:cNvPr id="21" name="Content Placeholder 20">
            <a:extLst>
              <a:ext uri="{FF2B5EF4-FFF2-40B4-BE49-F238E27FC236}">
                <a16:creationId xmlns:a16="http://schemas.microsoft.com/office/drawing/2014/main" id="{C058A1A3-3CC8-494C-9AA8-7F1A71485C5C}"/>
              </a:ext>
            </a:extLst>
          </p:cNvPr>
          <p:cNvSpPr>
            <a:spLocks noGrp="1"/>
          </p:cNvSpPr>
          <p:nvPr>
            <p:ph sz="quarter" idx="12"/>
          </p:nvPr>
        </p:nvSpPr>
        <p:spPr>
          <a:xfrm>
            <a:off x="6301617" y="1052736"/>
            <a:ext cx="5486400" cy="5328591"/>
          </a:xfrm>
          <a:solidFill>
            <a:srgbClr val="09152D"/>
          </a:solidFill>
        </p:spPr>
        <p:txBody>
          <a:bodyPr anchor="ctr"/>
          <a:lstStyle/>
          <a:p>
            <a:pPr marL="0" indent="0" algn="ctr">
              <a:buNone/>
            </a:pPr>
            <a:r>
              <a:rPr lang="en-GB" dirty="0">
                <a:solidFill>
                  <a:schemeClr val="bg1"/>
                </a:solidFill>
              </a:rPr>
              <a:t>CSPs are evolving and</a:t>
            </a:r>
          </a:p>
          <a:p>
            <a:pPr marL="0" indent="0" algn="ctr">
              <a:buNone/>
            </a:pPr>
            <a:r>
              <a:rPr lang="en-GB" dirty="0">
                <a:solidFill>
                  <a:schemeClr val="bg1"/>
                </a:solidFill>
              </a:rPr>
              <a:t>transforming networks and services towards 5G</a:t>
            </a:r>
          </a:p>
          <a:p>
            <a:pPr marL="0" indent="0" algn="ctr">
              <a:buNone/>
            </a:pPr>
            <a:endParaRPr lang="en-GB" dirty="0">
              <a:solidFill>
                <a:schemeClr val="bg1"/>
              </a:solidFill>
            </a:endParaRPr>
          </a:p>
          <a:p>
            <a:pPr marL="0" indent="0" algn="ctr">
              <a:buNone/>
            </a:pPr>
            <a:r>
              <a:rPr lang="en-GB" dirty="0">
                <a:solidFill>
                  <a:schemeClr val="bg1"/>
                </a:solidFill>
              </a:rPr>
              <a:t>..but most of their customers</a:t>
            </a:r>
          </a:p>
          <a:p>
            <a:pPr marL="0" indent="0" algn="ctr">
              <a:buNone/>
            </a:pPr>
            <a:r>
              <a:rPr lang="en-GB" dirty="0">
                <a:solidFill>
                  <a:schemeClr val="bg1"/>
                </a:solidFill>
              </a:rPr>
              <a:t>are reliant upon</a:t>
            </a:r>
          </a:p>
          <a:p>
            <a:pPr marL="0" indent="0" algn="ctr">
              <a:buNone/>
            </a:pPr>
            <a:r>
              <a:rPr lang="en-GB" dirty="0">
                <a:solidFill>
                  <a:schemeClr val="bg1"/>
                </a:solidFill>
              </a:rPr>
              <a:t>legacy technology…</a:t>
            </a:r>
            <a:endParaRPr lang="en-GB" dirty="0"/>
          </a:p>
          <a:p>
            <a:endParaRPr lang="en-US" dirty="0"/>
          </a:p>
        </p:txBody>
      </p:sp>
      <p:pic>
        <p:nvPicPr>
          <p:cNvPr id="3" name="Picture 2" descr="A picture containing outdoor object&#10;&#10;Description automatically generated">
            <a:extLst>
              <a:ext uri="{FF2B5EF4-FFF2-40B4-BE49-F238E27FC236}">
                <a16:creationId xmlns:a16="http://schemas.microsoft.com/office/drawing/2014/main" id="{E353F8B9-75A0-1947-971E-940F768D89C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1000" y="1052736"/>
            <a:ext cx="5486400" cy="5358323"/>
          </a:xfrm>
          <a:prstGeom prst="rect">
            <a:avLst/>
          </a:prstGeom>
        </p:spPr>
      </p:pic>
      <p:pic>
        <p:nvPicPr>
          <p:cNvPr id="7" name="Picture 6">
            <a:extLst>
              <a:ext uri="{FF2B5EF4-FFF2-40B4-BE49-F238E27FC236}">
                <a16:creationId xmlns:a16="http://schemas.microsoft.com/office/drawing/2014/main" id="{CC95498D-C2DA-AF4A-BFF0-5EAA58BE508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624392" y="168491"/>
            <a:ext cx="1584176" cy="540696"/>
          </a:xfrm>
          <a:prstGeom prst="rect">
            <a:avLst/>
          </a:prstGeom>
        </p:spPr>
      </p:pic>
    </p:spTree>
    <p:extLst>
      <p:ext uri="{BB962C8B-B14F-4D97-AF65-F5344CB8AC3E}">
        <p14:creationId xmlns:p14="http://schemas.microsoft.com/office/powerpoint/2010/main" val="147576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E1531-2EA4-44AA-A233-7F0A7400D49B}"/>
              </a:ext>
            </a:extLst>
          </p:cNvPr>
          <p:cNvSpPr>
            <a:spLocks noGrp="1"/>
          </p:cNvSpPr>
          <p:nvPr>
            <p:ph type="title"/>
          </p:nvPr>
        </p:nvSpPr>
        <p:spPr/>
        <p:txBody>
          <a:bodyPr/>
          <a:lstStyle/>
          <a:p>
            <a:r>
              <a:rPr lang="en-US" dirty="0"/>
              <a:t>PORTFOLIO DOMAINS</a:t>
            </a:r>
          </a:p>
        </p:txBody>
      </p:sp>
      <p:grpSp>
        <p:nvGrpSpPr>
          <p:cNvPr id="13" name="Group 12">
            <a:extLst>
              <a:ext uri="{FF2B5EF4-FFF2-40B4-BE49-F238E27FC236}">
                <a16:creationId xmlns:a16="http://schemas.microsoft.com/office/drawing/2014/main" id="{41AD9BE0-2117-D843-AAF9-FCD66C031FD6}"/>
              </a:ext>
            </a:extLst>
          </p:cNvPr>
          <p:cNvGrpSpPr/>
          <p:nvPr/>
        </p:nvGrpSpPr>
        <p:grpSpPr>
          <a:xfrm>
            <a:off x="0" y="2374698"/>
            <a:ext cx="12192002" cy="3343841"/>
            <a:chOff x="0" y="2374698"/>
            <a:chExt cx="12192002" cy="3343841"/>
          </a:xfrm>
        </p:grpSpPr>
        <p:pic>
          <p:nvPicPr>
            <p:cNvPr id="4" name="Picture 3">
              <a:extLst>
                <a:ext uri="{FF2B5EF4-FFF2-40B4-BE49-F238E27FC236}">
                  <a16:creationId xmlns:a16="http://schemas.microsoft.com/office/drawing/2014/main" id="{EE202FEB-F3DF-4E91-B8DD-BD523CAD4DEB}"/>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72000"/>
                      </a14:imgEffect>
                    </a14:imgLayer>
                  </a14:imgProps>
                </a:ext>
                <a:ext uri="{28A0092B-C50C-407E-A947-70E740481C1C}">
                  <a14:useLocalDpi xmlns:a14="http://schemas.microsoft.com/office/drawing/2010/main"/>
                </a:ext>
              </a:extLst>
            </a:blip>
            <a:srcRect/>
            <a:stretch/>
          </p:blipFill>
          <p:spPr>
            <a:xfrm>
              <a:off x="2" y="2432272"/>
              <a:ext cx="12192000" cy="3267357"/>
            </a:xfrm>
            <a:prstGeom prst="rect">
              <a:avLst/>
            </a:prstGeom>
          </p:spPr>
        </p:pic>
        <p:sp>
          <p:nvSpPr>
            <p:cNvPr id="6" name="Rectangle 5">
              <a:extLst>
                <a:ext uri="{FF2B5EF4-FFF2-40B4-BE49-F238E27FC236}">
                  <a16:creationId xmlns:a16="http://schemas.microsoft.com/office/drawing/2014/main" id="{E02E3C86-7BEC-4470-A304-EC999273158A}"/>
                </a:ext>
              </a:extLst>
            </p:cNvPr>
            <p:cNvSpPr/>
            <p:nvPr/>
          </p:nvSpPr>
          <p:spPr>
            <a:xfrm>
              <a:off x="0" y="2374698"/>
              <a:ext cx="12191999" cy="3343841"/>
            </a:xfrm>
            <a:prstGeom prst="rect">
              <a:avLst/>
            </a:prstGeom>
            <a:gradFill>
              <a:gsLst>
                <a:gs pos="0">
                  <a:schemeClr val="accent1">
                    <a:lumMod val="60000"/>
                    <a:lumOff val="40000"/>
                    <a:alpha val="58000"/>
                  </a:schemeClr>
                </a:gs>
                <a:gs pos="100000">
                  <a:schemeClr val="accent1">
                    <a:alpha val="86000"/>
                  </a:schemeClr>
                </a:gs>
              </a:gsLst>
              <a:lin ang="180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182880" tIns="0" rIns="182880" bIns="10972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Verdana"/>
                <a:ea typeface="+mn-ea"/>
                <a:cs typeface="+mn-cs"/>
              </a:endParaRPr>
            </a:p>
          </p:txBody>
        </p:sp>
      </p:grpSp>
      <p:sp>
        <p:nvSpPr>
          <p:cNvPr id="5" name="Rectangle 4">
            <a:extLst>
              <a:ext uri="{FF2B5EF4-FFF2-40B4-BE49-F238E27FC236}">
                <a16:creationId xmlns:a16="http://schemas.microsoft.com/office/drawing/2014/main" id="{96F19207-BB51-4AEF-85FE-F401CEC6F1FF}"/>
              </a:ext>
            </a:extLst>
          </p:cNvPr>
          <p:cNvSpPr/>
          <p:nvPr/>
        </p:nvSpPr>
        <p:spPr>
          <a:xfrm>
            <a:off x="1" y="1888813"/>
            <a:ext cx="12192000" cy="54346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Ins="182880" bIns="10972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Verdana"/>
              <a:ea typeface="+mn-ea"/>
              <a:cs typeface="+mn-cs"/>
            </a:endParaRPr>
          </a:p>
        </p:txBody>
      </p:sp>
      <p:sp>
        <p:nvSpPr>
          <p:cNvPr id="7" name="Rectangle 6">
            <a:extLst>
              <a:ext uri="{FF2B5EF4-FFF2-40B4-BE49-F238E27FC236}">
                <a16:creationId xmlns:a16="http://schemas.microsoft.com/office/drawing/2014/main" id="{BEF00971-18C5-4ADF-A442-56F9C5F8EE18}"/>
              </a:ext>
            </a:extLst>
          </p:cNvPr>
          <p:cNvSpPr/>
          <p:nvPr/>
        </p:nvSpPr>
        <p:spPr>
          <a:xfrm>
            <a:off x="381001" y="1888814"/>
            <a:ext cx="3810000" cy="5761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a:ea typeface="+mn-ea"/>
                <a:cs typeface="+mn-cs"/>
              </a:rPr>
              <a:t>Network Solutions</a:t>
            </a:r>
          </a:p>
        </p:txBody>
      </p:sp>
      <p:sp>
        <p:nvSpPr>
          <p:cNvPr id="8" name="Rectangle 7">
            <a:extLst>
              <a:ext uri="{FF2B5EF4-FFF2-40B4-BE49-F238E27FC236}">
                <a16:creationId xmlns:a16="http://schemas.microsoft.com/office/drawing/2014/main" id="{C11F2A16-7252-4BCA-9630-960C3650BA17}"/>
              </a:ext>
            </a:extLst>
          </p:cNvPr>
          <p:cNvSpPr/>
          <p:nvPr/>
        </p:nvSpPr>
        <p:spPr>
          <a:xfrm>
            <a:off x="4191001" y="1888814"/>
            <a:ext cx="3810000" cy="5761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a:ea typeface="+mn-ea"/>
                <a:cs typeface="+mn-cs"/>
              </a:rPr>
              <a:t>Global Data Services</a:t>
            </a:r>
          </a:p>
        </p:txBody>
      </p:sp>
      <p:sp>
        <p:nvSpPr>
          <p:cNvPr id="9" name="Rectangle 8">
            <a:extLst>
              <a:ext uri="{FF2B5EF4-FFF2-40B4-BE49-F238E27FC236}">
                <a16:creationId xmlns:a16="http://schemas.microsoft.com/office/drawing/2014/main" id="{17642367-95B6-4F6F-988A-C631B601FB0D}"/>
              </a:ext>
            </a:extLst>
          </p:cNvPr>
          <p:cNvSpPr/>
          <p:nvPr/>
        </p:nvSpPr>
        <p:spPr>
          <a:xfrm>
            <a:off x="8001001" y="1888814"/>
            <a:ext cx="3810000" cy="5761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a:ea typeface="+mn-ea"/>
                <a:cs typeface="+mn-cs"/>
              </a:rPr>
              <a:t>Security Solutions</a:t>
            </a:r>
          </a:p>
        </p:txBody>
      </p:sp>
      <p:sp>
        <p:nvSpPr>
          <p:cNvPr id="14" name="Rectangle 13">
            <a:extLst>
              <a:ext uri="{FF2B5EF4-FFF2-40B4-BE49-F238E27FC236}">
                <a16:creationId xmlns:a16="http://schemas.microsoft.com/office/drawing/2014/main" id="{4A216604-9095-4141-8CE4-B06C4E94E7D9}"/>
              </a:ext>
            </a:extLst>
          </p:cNvPr>
          <p:cNvSpPr/>
          <p:nvPr/>
        </p:nvSpPr>
        <p:spPr>
          <a:xfrm>
            <a:off x="637992" y="2650813"/>
            <a:ext cx="3298742" cy="22621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marL="0" marR="0" lvl="0" indent="0" algn="ctr" defTabSz="914400" rtl="0" eaLnBrk="1" fontAlgn="auto" latinLnBrk="0" hangingPunct="1">
              <a:lnSpc>
                <a:spcPct val="100000"/>
              </a:lnSpc>
              <a:spcBef>
                <a:spcPts val="1200"/>
              </a:spcBef>
              <a:spcAft>
                <a:spcPts val="600"/>
              </a:spcAft>
              <a:buClrTx/>
              <a:buSzTx/>
              <a:buFontTx/>
              <a:buNone/>
              <a:tabLst/>
              <a:defRPr/>
            </a:pPr>
            <a:r>
              <a:rPr kumimoji="0" lang="en-US" sz="1200" b="1" i="0" u="none" strike="noStrike" kern="1200" cap="none" spc="0" normalizeH="0" baseline="0" noProof="0" dirty="0">
                <a:ln>
                  <a:noFill/>
                </a:ln>
                <a:solidFill>
                  <a:srgbClr val="26DBFD"/>
                </a:solidFill>
                <a:effectLst/>
                <a:uLnTx/>
                <a:uFillTx/>
                <a:latin typeface="Verdana"/>
                <a:ea typeface="+mn-ea"/>
                <a:cs typeface="+mn-cs"/>
              </a:rPr>
              <a:t>Signaling Security &amp;  Routing (SSR)</a:t>
            </a:r>
          </a:p>
          <a:p>
            <a:pPr marL="0" marR="0" lvl="0" indent="0" algn="ctr" defTabSz="914400" rtl="0" eaLnBrk="1" fontAlgn="auto" latinLnBrk="0" hangingPunct="1">
              <a:lnSpc>
                <a:spcPct val="100000"/>
              </a:lnSpc>
              <a:spcBef>
                <a:spcPts val="1200"/>
              </a:spcBef>
              <a:spcAft>
                <a:spcPts val="6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Verdana"/>
                <a:ea typeface="+mn-ea"/>
                <a:cs typeface="+mn-cs"/>
              </a:rPr>
              <a:t>Subscriber Data Management (SDM)</a:t>
            </a:r>
          </a:p>
          <a:p>
            <a:pPr marL="0" marR="0" lvl="0" indent="0" algn="ctr" defTabSz="914400" rtl="0" eaLnBrk="1" fontAlgn="auto" latinLnBrk="0" hangingPunct="1">
              <a:lnSpc>
                <a:spcPct val="100000"/>
              </a:lnSpc>
              <a:spcBef>
                <a:spcPts val="1200"/>
              </a:spcBef>
              <a:spcAft>
                <a:spcPts val="6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Verdana"/>
                <a:ea typeface="+mn-ea"/>
                <a:cs typeface="+mn-cs"/>
              </a:rPr>
              <a:t>IP Multimedia Subsystem (IMS)</a:t>
            </a:r>
          </a:p>
          <a:p>
            <a:pPr marL="0" marR="0" lvl="0" indent="0" algn="ctr" defTabSz="914400" rtl="0" eaLnBrk="1" fontAlgn="auto" latinLnBrk="0" hangingPunct="1">
              <a:lnSpc>
                <a:spcPct val="100000"/>
              </a:lnSpc>
              <a:spcBef>
                <a:spcPts val="1200"/>
              </a:spcBef>
              <a:spcAft>
                <a:spcPts val="6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Verdana"/>
                <a:ea typeface="+mn-ea"/>
                <a:cs typeface="+mn-cs"/>
              </a:rPr>
              <a:t>Authentication &amp; Policy Control (APC)</a:t>
            </a:r>
          </a:p>
          <a:p>
            <a:pPr marL="0" marR="0" lvl="0" indent="0" algn="ctr" defTabSz="914400" rtl="0" eaLnBrk="1" fontAlgn="auto" latinLnBrk="0" hangingPunct="1">
              <a:lnSpc>
                <a:spcPct val="100000"/>
              </a:lnSpc>
              <a:spcBef>
                <a:spcPts val="1200"/>
              </a:spcBef>
              <a:spcAft>
                <a:spcPts val="6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Verdana"/>
                <a:ea typeface="+mn-ea"/>
                <a:cs typeface="+mn-cs"/>
              </a:rPr>
              <a:t>Private LTE (PLTE)</a:t>
            </a:r>
          </a:p>
          <a:p>
            <a:pPr marL="0" marR="0" lvl="0" indent="0" algn="ctr" defTabSz="914400" rtl="0" eaLnBrk="1" fontAlgn="auto" latinLnBrk="0" hangingPunct="1">
              <a:lnSpc>
                <a:spcPct val="100000"/>
              </a:lnSpc>
              <a:spcBef>
                <a:spcPts val="1200"/>
              </a:spcBef>
              <a:spcAft>
                <a:spcPts val="6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Verdana"/>
                <a:ea typeface="+mn-ea"/>
                <a:cs typeface="+mn-cs"/>
              </a:rPr>
              <a:t>Customer Defined Solutions</a:t>
            </a:r>
          </a:p>
        </p:txBody>
      </p:sp>
      <p:sp>
        <p:nvSpPr>
          <p:cNvPr id="45" name="Rectangle 44">
            <a:extLst>
              <a:ext uri="{FF2B5EF4-FFF2-40B4-BE49-F238E27FC236}">
                <a16:creationId xmlns:a16="http://schemas.microsoft.com/office/drawing/2014/main" id="{FCADB116-C8B5-4585-82BB-B03BF1A76AEF}"/>
              </a:ext>
            </a:extLst>
          </p:cNvPr>
          <p:cNvSpPr/>
          <p:nvPr/>
        </p:nvSpPr>
        <p:spPr>
          <a:xfrm>
            <a:off x="4446630" y="2650813"/>
            <a:ext cx="3298742" cy="24468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marL="0" marR="0" lvl="0" indent="0" algn="ctr" defTabSz="914400" rtl="0" eaLnBrk="1" fontAlgn="auto" latinLnBrk="0" hangingPunct="1">
              <a:lnSpc>
                <a:spcPct val="100000"/>
              </a:lnSpc>
              <a:spcBef>
                <a:spcPts val="1200"/>
              </a:spcBef>
              <a:spcAft>
                <a:spcPts val="6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Verdana"/>
                <a:ea typeface="+mn-ea"/>
                <a:cs typeface="+mn-cs"/>
              </a:rPr>
              <a:t>Carrier ID/Global Number Portability</a:t>
            </a:r>
          </a:p>
          <a:p>
            <a:pPr marL="0" marR="0" lvl="0" indent="0" algn="ctr" defTabSz="914400" rtl="0" eaLnBrk="1" fontAlgn="auto" latinLnBrk="0" hangingPunct="1">
              <a:lnSpc>
                <a:spcPct val="100000"/>
              </a:lnSpc>
              <a:spcBef>
                <a:spcPts val="1200"/>
              </a:spcBef>
              <a:spcAft>
                <a:spcPts val="6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Verdana"/>
                <a:ea typeface="+mn-ea"/>
                <a:cs typeface="+mn-cs"/>
              </a:rPr>
              <a:t>North American Number Portability </a:t>
            </a:r>
            <a:br>
              <a:rPr kumimoji="0" lang="en-GB" sz="1200" b="1" i="0" u="none" strike="noStrike" kern="1200" cap="none" spc="0" normalizeH="0" baseline="0" noProof="0" dirty="0">
                <a:ln>
                  <a:noFill/>
                </a:ln>
                <a:solidFill>
                  <a:srgbClr val="FFFFFF"/>
                </a:solidFill>
                <a:effectLst/>
                <a:uLnTx/>
                <a:uFillTx/>
                <a:latin typeface="Verdana"/>
                <a:ea typeface="+mn-ea"/>
                <a:cs typeface="+mn-cs"/>
              </a:rPr>
            </a:br>
            <a:r>
              <a:rPr kumimoji="0" lang="en-GB" sz="1200" b="1" i="0" u="none" strike="noStrike" kern="1200" cap="none" spc="0" normalizeH="0" baseline="0" noProof="0" dirty="0">
                <a:ln>
                  <a:noFill/>
                </a:ln>
                <a:solidFill>
                  <a:srgbClr val="FFFFFF"/>
                </a:solidFill>
                <a:effectLst/>
                <a:uLnTx/>
                <a:uFillTx/>
                <a:latin typeface="Verdana"/>
                <a:ea typeface="+mn-ea"/>
                <a:cs typeface="+mn-cs"/>
              </a:rPr>
              <a:t>and Routing Data (NPAC)</a:t>
            </a:r>
          </a:p>
          <a:p>
            <a:pPr marL="0" marR="0" lvl="0" indent="0" algn="ctr" defTabSz="914400" rtl="0" eaLnBrk="1" fontAlgn="auto" latinLnBrk="0" hangingPunct="1">
              <a:lnSpc>
                <a:spcPct val="100000"/>
              </a:lnSpc>
              <a:spcBef>
                <a:spcPts val="1200"/>
              </a:spcBef>
              <a:spcAft>
                <a:spcPts val="6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Verdana"/>
                <a:ea typeface="+mn-ea"/>
                <a:cs typeface="+mn-cs"/>
              </a:rPr>
              <a:t>Override Services Registry (OSR)</a:t>
            </a:r>
          </a:p>
          <a:p>
            <a:pPr marL="0" marR="0" lvl="0" indent="0" algn="ctr" defTabSz="914400" rtl="0" eaLnBrk="1" fontAlgn="auto" latinLnBrk="0" hangingPunct="1">
              <a:lnSpc>
                <a:spcPct val="100000"/>
              </a:lnSpc>
              <a:spcBef>
                <a:spcPts val="1200"/>
              </a:spcBef>
              <a:spcAft>
                <a:spcPts val="6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Verdana"/>
                <a:ea typeface="+mn-ea"/>
                <a:cs typeface="+mn-cs"/>
              </a:rPr>
              <a:t>Number Information Services (NIS)</a:t>
            </a:r>
          </a:p>
          <a:p>
            <a:pPr marL="0" marR="0" lvl="0" indent="0" algn="ctr" defTabSz="914400" rtl="0" eaLnBrk="1" fontAlgn="auto" latinLnBrk="0" hangingPunct="1">
              <a:lnSpc>
                <a:spcPct val="100000"/>
              </a:lnSpc>
              <a:spcBef>
                <a:spcPts val="1200"/>
              </a:spcBef>
              <a:spcAft>
                <a:spcPts val="6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Verdana"/>
                <a:ea typeface="+mn-ea"/>
                <a:cs typeface="+mn-cs"/>
              </a:rPr>
              <a:t>US Calling Name (CNAM)</a:t>
            </a:r>
          </a:p>
          <a:p>
            <a:pPr marL="0" marR="0" lvl="0" indent="0" algn="ctr" defTabSz="914400" rtl="0" eaLnBrk="1" fontAlgn="auto" latinLnBrk="0" hangingPunct="1">
              <a:lnSpc>
                <a:spcPct val="100000"/>
              </a:lnSpc>
              <a:spcBef>
                <a:spcPts val="1200"/>
              </a:spcBef>
              <a:spcAft>
                <a:spcPts val="60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Verdana"/>
                <a:ea typeface="+mn-ea"/>
                <a:cs typeface="+mn-cs"/>
              </a:rPr>
              <a:t>North American Toll Free</a:t>
            </a:r>
          </a:p>
        </p:txBody>
      </p:sp>
      <p:sp>
        <p:nvSpPr>
          <p:cNvPr id="46" name="Rectangle 45">
            <a:extLst>
              <a:ext uri="{FF2B5EF4-FFF2-40B4-BE49-F238E27FC236}">
                <a16:creationId xmlns:a16="http://schemas.microsoft.com/office/drawing/2014/main" id="{7674CDAF-2417-44A3-B6DA-024E1A0D2065}"/>
              </a:ext>
            </a:extLst>
          </p:cNvPr>
          <p:cNvSpPr/>
          <p:nvPr/>
        </p:nvSpPr>
        <p:spPr>
          <a:xfrm>
            <a:off x="8259412" y="2650813"/>
            <a:ext cx="3298742" cy="2677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marL="0" marR="0" lvl="0" indent="0" algn="ctr" defTabSz="914400" rtl="0" eaLnBrk="1" fontAlgn="auto" latinLnBrk="0" hangingPunct="1">
              <a:lnSpc>
                <a:spcPct val="100000"/>
              </a:lnSpc>
              <a:spcBef>
                <a:spcPts val="1200"/>
              </a:spcBef>
              <a:spcAft>
                <a:spcPts val="600"/>
              </a:spcAft>
              <a:buClrTx/>
              <a:buSzTx/>
              <a:buFontTx/>
              <a:buNone/>
              <a:tabLst/>
              <a:defRPr/>
            </a:pPr>
            <a:r>
              <a:rPr kumimoji="0" lang="en-US" sz="1200" b="1" i="0" u="none" strike="noStrike" kern="1200" cap="none" spc="0" normalizeH="0" baseline="0" noProof="0" dirty="0">
                <a:ln>
                  <a:noFill/>
                </a:ln>
                <a:solidFill>
                  <a:srgbClr val="26DBFD"/>
                </a:solidFill>
                <a:effectLst/>
                <a:uLnTx/>
                <a:uFillTx/>
                <a:latin typeface="Verdana"/>
              </a:rPr>
              <a:t>Signaling Firewall</a:t>
            </a:r>
          </a:p>
          <a:p>
            <a:pPr marL="0" marR="0" lvl="0" indent="0" algn="ctr" defTabSz="914400" rtl="0" eaLnBrk="1" fontAlgn="auto" latinLnBrk="0" hangingPunct="1">
              <a:lnSpc>
                <a:spcPct val="100000"/>
              </a:lnSpc>
              <a:spcBef>
                <a:spcPts val="1200"/>
              </a:spcBef>
              <a:spcAft>
                <a:spcPts val="600"/>
              </a:spcAft>
              <a:buClrTx/>
              <a:buSzTx/>
              <a:buFontTx/>
              <a:buNone/>
              <a:tabLst/>
              <a:defRPr/>
            </a:pPr>
            <a:r>
              <a:rPr lang="en-US" sz="1200" b="1" dirty="0">
                <a:solidFill>
                  <a:srgbClr val="FFFFFF"/>
                </a:solidFill>
                <a:latin typeface="Verdana"/>
              </a:rPr>
              <a:t>Dynamic Call Filtering</a:t>
            </a:r>
          </a:p>
          <a:p>
            <a:pPr marL="0" marR="0" lvl="0" indent="0" algn="ctr" defTabSz="914400" rtl="0" eaLnBrk="1" fontAlgn="auto" latinLnBrk="0" hangingPunct="1">
              <a:lnSpc>
                <a:spcPct val="100000"/>
              </a:lnSpc>
              <a:spcBef>
                <a:spcPts val="1200"/>
              </a:spcBef>
              <a:spcAft>
                <a:spcPts val="6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Verdana"/>
              </a:rPr>
              <a:t>Authentication Proxy</a:t>
            </a:r>
          </a:p>
          <a:p>
            <a:pPr marL="0" marR="0" lvl="0" indent="0" algn="ctr" defTabSz="914400" rtl="0" eaLnBrk="1" fontAlgn="auto" latinLnBrk="0" hangingPunct="1">
              <a:lnSpc>
                <a:spcPct val="100000"/>
              </a:lnSpc>
              <a:spcBef>
                <a:spcPts val="1200"/>
              </a:spcBef>
              <a:spcAft>
                <a:spcPts val="600"/>
              </a:spcAft>
              <a:buClrTx/>
              <a:buSzTx/>
              <a:buFontTx/>
              <a:buNone/>
              <a:tabLst/>
              <a:defRPr/>
            </a:pPr>
            <a:r>
              <a:rPr lang="en-US" sz="1200" b="1" dirty="0">
                <a:solidFill>
                  <a:srgbClr val="FFFFFF"/>
                </a:solidFill>
                <a:latin typeface="Verdana"/>
              </a:rPr>
              <a:t>Nuisance/Scam Data</a:t>
            </a:r>
          </a:p>
          <a:p>
            <a:pPr marL="0" marR="0" lvl="0" indent="0" algn="ctr" defTabSz="914400" rtl="0" eaLnBrk="1" fontAlgn="auto" latinLnBrk="0" hangingPunct="1">
              <a:lnSpc>
                <a:spcPct val="100000"/>
              </a:lnSpc>
              <a:spcBef>
                <a:spcPts val="1200"/>
              </a:spcBef>
              <a:spcAft>
                <a:spcPts val="6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Verdana"/>
              </a:rPr>
              <a:t>SFW Code Range</a:t>
            </a:r>
          </a:p>
          <a:p>
            <a:pPr marL="0" marR="0" lvl="0" indent="0" algn="ctr" defTabSz="914400" rtl="0" eaLnBrk="1" fontAlgn="auto" latinLnBrk="0" hangingPunct="1">
              <a:lnSpc>
                <a:spcPct val="100000"/>
              </a:lnSpc>
              <a:spcBef>
                <a:spcPts val="1200"/>
              </a:spcBef>
              <a:spcAft>
                <a:spcPts val="600"/>
              </a:spcAft>
              <a:buClrTx/>
              <a:buSzTx/>
              <a:buFontTx/>
              <a:buNone/>
              <a:tabLst/>
              <a:defRPr/>
            </a:pPr>
            <a:r>
              <a:rPr lang="en-US" sz="1200" b="1" dirty="0">
                <a:solidFill>
                  <a:srgbClr val="FFFFFF"/>
                </a:solidFill>
                <a:latin typeface="Verdana"/>
              </a:rPr>
              <a:t>FONES</a:t>
            </a:r>
          </a:p>
          <a:p>
            <a:pPr marL="0" marR="0" lvl="0" indent="0" algn="ctr" defTabSz="914400" rtl="0" eaLnBrk="1" fontAlgn="auto" latinLnBrk="0" hangingPunct="1">
              <a:lnSpc>
                <a:spcPct val="100000"/>
              </a:lnSpc>
              <a:spcBef>
                <a:spcPts val="1200"/>
              </a:spcBef>
              <a:spcAft>
                <a:spcPts val="6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Verdana"/>
              </a:rPr>
              <a:t>Caller ID Spoofing</a:t>
            </a:r>
          </a:p>
        </p:txBody>
      </p:sp>
      <p:grpSp>
        <p:nvGrpSpPr>
          <p:cNvPr id="47" name="Group 46">
            <a:extLst>
              <a:ext uri="{FF2B5EF4-FFF2-40B4-BE49-F238E27FC236}">
                <a16:creationId xmlns:a16="http://schemas.microsoft.com/office/drawing/2014/main" id="{F68F4133-22B3-41C1-8508-1DBACF15FD2E}"/>
              </a:ext>
            </a:extLst>
          </p:cNvPr>
          <p:cNvGrpSpPr/>
          <p:nvPr/>
        </p:nvGrpSpPr>
        <p:grpSpPr>
          <a:xfrm>
            <a:off x="0" y="5602827"/>
            <a:ext cx="12192000" cy="659173"/>
            <a:chOff x="0" y="2408118"/>
            <a:chExt cx="12192000" cy="526082"/>
          </a:xfrm>
        </p:grpSpPr>
        <p:sp>
          <p:nvSpPr>
            <p:cNvPr id="48" name="Rectangle 47">
              <a:extLst>
                <a:ext uri="{FF2B5EF4-FFF2-40B4-BE49-F238E27FC236}">
                  <a16:creationId xmlns:a16="http://schemas.microsoft.com/office/drawing/2014/main" id="{093F767A-C58A-43C1-ADCA-59E3948B1C16}"/>
                </a:ext>
              </a:extLst>
            </p:cNvPr>
            <p:cNvSpPr/>
            <p:nvPr/>
          </p:nvSpPr>
          <p:spPr>
            <a:xfrm>
              <a:off x="0" y="2500467"/>
              <a:ext cx="12192000" cy="43373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a:ln>
                  <a:noFill/>
                </a:ln>
                <a:solidFill>
                  <a:srgbClr val="FFFFFF"/>
                </a:solidFill>
                <a:effectLst/>
                <a:uLnTx/>
                <a:uFillTx/>
                <a:latin typeface="Verdana"/>
                <a:ea typeface="+mn-ea"/>
                <a:cs typeface="+mn-cs"/>
              </a:endParaRPr>
            </a:p>
          </p:txBody>
        </p:sp>
        <p:sp>
          <p:nvSpPr>
            <p:cNvPr id="49" name="TextBox 48">
              <a:extLst>
                <a:ext uri="{FF2B5EF4-FFF2-40B4-BE49-F238E27FC236}">
                  <a16:creationId xmlns:a16="http://schemas.microsoft.com/office/drawing/2014/main" id="{45B41258-0CC1-4D0C-865A-7E8E396F148F}"/>
                </a:ext>
              </a:extLst>
            </p:cNvPr>
            <p:cNvSpPr txBox="1"/>
            <p:nvPr/>
          </p:nvSpPr>
          <p:spPr>
            <a:xfrm>
              <a:off x="609600" y="2408118"/>
              <a:ext cx="10972800" cy="374592"/>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endParaRPr lang="en-GB" sz="1400" b="1" dirty="0">
                <a:solidFill>
                  <a:srgbClr val="FFFFFF"/>
                </a:solidFill>
                <a:latin typeface="Verdana"/>
              </a:endParaRP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Verdana"/>
                  <a:ea typeface="+mn-ea"/>
                  <a:cs typeface="+mn-cs"/>
                </a:rPr>
                <a:t>Including Real-time EMS, VNFM</a:t>
              </a:r>
              <a:r>
                <a:rPr lang="en-GB" sz="1400" b="1" dirty="0">
                  <a:solidFill>
                    <a:srgbClr val="FFFFFF"/>
                  </a:solidFill>
                  <a:latin typeface="Verdana"/>
                </a:rPr>
                <a:t>, Reporting &amp; Analytics</a:t>
              </a:r>
              <a:r>
                <a:rPr kumimoji="0" lang="en-GB" sz="1400" b="1" i="0" u="none" strike="noStrike" kern="1200" cap="none" spc="0" normalizeH="0" baseline="0" noProof="0" dirty="0">
                  <a:ln>
                    <a:noFill/>
                  </a:ln>
                  <a:solidFill>
                    <a:srgbClr val="FFFFFF"/>
                  </a:solidFill>
                  <a:effectLst/>
                  <a:uLnTx/>
                  <a:uFillTx/>
                  <a:latin typeface="Verdana"/>
                  <a:ea typeface="+mn-ea"/>
                  <a:cs typeface="+mn-cs"/>
                </a:rPr>
                <a:t> (Workbenches and Application Reporting)</a:t>
              </a:r>
            </a:p>
          </p:txBody>
        </p:sp>
      </p:grpSp>
      <p:grpSp>
        <p:nvGrpSpPr>
          <p:cNvPr id="11" name="Group 10">
            <a:extLst>
              <a:ext uri="{FF2B5EF4-FFF2-40B4-BE49-F238E27FC236}">
                <a16:creationId xmlns:a16="http://schemas.microsoft.com/office/drawing/2014/main" id="{6C08F5C5-FFBE-184E-8DBF-F73C65C9608A}"/>
              </a:ext>
            </a:extLst>
          </p:cNvPr>
          <p:cNvGrpSpPr/>
          <p:nvPr/>
        </p:nvGrpSpPr>
        <p:grpSpPr>
          <a:xfrm>
            <a:off x="1" y="1264647"/>
            <a:ext cx="12192000" cy="631221"/>
            <a:chOff x="1" y="1264647"/>
            <a:chExt cx="12192000" cy="631221"/>
          </a:xfrm>
        </p:grpSpPr>
        <p:sp>
          <p:nvSpPr>
            <p:cNvPr id="23" name="Rectangle 22">
              <a:extLst>
                <a:ext uri="{FF2B5EF4-FFF2-40B4-BE49-F238E27FC236}">
                  <a16:creationId xmlns:a16="http://schemas.microsoft.com/office/drawing/2014/main" id="{2AA8C9C4-3FE0-CA4C-8F92-1044A1C90264}"/>
                </a:ext>
              </a:extLst>
            </p:cNvPr>
            <p:cNvSpPr/>
            <p:nvPr/>
          </p:nvSpPr>
          <p:spPr>
            <a:xfrm>
              <a:off x="1" y="1264647"/>
              <a:ext cx="12192000" cy="631221"/>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Ins="182880" bIns="10972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Verdana"/>
                <a:ea typeface="+mn-ea"/>
                <a:cs typeface="+mn-cs"/>
              </a:endParaRPr>
            </a:p>
          </p:txBody>
        </p:sp>
        <p:sp>
          <p:nvSpPr>
            <p:cNvPr id="59" name="Rectangle 58">
              <a:extLst>
                <a:ext uri="{FF2B5EF4-FFF2-40B4-BE49-F238E27FC236}">
                  <a16:creationId xmlns:a16="http://schemas.microsoft.com/office/drawing/2014/main" id="{5E2220A6-7D0E-405A-BB7C-E7826D269421}"/>
                </a:ext>
              </a:extLst>
            </p:cNvPr>
            <p:cNvSpPr/>
            <p:nvPr/>
          </p:nvSpPr>
          <p:spPr>
            <a:xfrm>
              <a:off x="4191001" y="1454688"/>
              <a:ext cx="3810000"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Verdana"/>
                  <a:ea typeface="+mn-ea"/>
                  <a:cs typeface="+mn-cs"/>
                </a:rPr>
                <a:t>NetNumber TITAN Platform</a:t>
              </a:r>
            </a:p>
          </p:txBody>
        </p:sp>
      </p:grpSp>
      <p:sp>
        <p:nvSpPr>
          <p:cNvPr id="3" name="TextBox 2">
            <a:extLst>
              <a:ext uri="{FF2B5EF4-FFF2-40B4-BE49-F238E27FC236}">
                <a16:creationId xmlns:a16="http://schemas.microsoft.com/office/drawing/2014/main" id="{AAC8078E-C6C7-F64B-8DFA-96ED5C2ED2C8}"/>
              </a:ext>
            </a:extLst>
          </p:cNvPr>
          <p:cNvSpPr txBox="1"/>
          <p:nvPr/>
        </p:nvSpPr>
        <p:spPr>
          <a:xfrm>
            <a:off x="-1001027" y="1010653"/>
            <a:ext cx="0" cy="0"/>
          </a:xfrm>
          <a:prstGeom prst="rect">
            <a:avLst/>
          </a:prstGeom>
          <a:noFill/>
        </p:spPr>
        <p:txBody>
          <a:bodyPr wrap="none" lIns="0" tIns="0" rIns="0" bIns="0" rtlCol="0" anchor="t" anchorCtr="0">
            <a:noAutofit/>
          </a:bodyPr>
          <a:lstStyle/>
          <a:p>
            <a:pPr algn="l"/>
            <a:endParaRPr lang="en-US" sz="1800" dirty="0" err="1">
              <a:solidFill>
                <a:schemeClr val="tx1"/>
              </a:solidFill>
            </a:endParaRPr>
          </a:p>
        </p:txBody>
      </p:sp>
    </p:spTree>
    <p:extLst>
      <p:ext uri="{BB962C8B-B14F-4D97-AF65-F5344CB8AC3E}">
        <p14:creationId xmlns:p14="http://schemas.microsoft.com/office/powerpoint/2010/main" val="385410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par>
                          <p:cTn id="23" fill="hold">
                            <p:stCondLst>
                              <p:cond delay="0"/>
                            </p:stCondLst>
                            <p:childTnLst>
                              <p:par>
                                <p:cTn id="24" presetID="22" presetClass="entr" presetSubtype="1" fill="hold" grpId="0" nodeType="after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wipe(up)">
                                      <p:cBhvr>
                                        <p:cTn id="26" dur="5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p:stCondLst>
                              <p:cond delay="0"/>
                            </p:stCondLst>
                            <p:childTnLst>
                              <p:par>
                                <p:cTn id="32" presetID="22" presetClass="entr" presetSubtype="1" fill="hold" grpId="0" nodeType="after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up)">
                                      <p:cBhvr>
                                        <p:cTn id="34" dur="500"/>
                                        <p:tgtEl>
                                          <p:spTgt spid="46"/>
                                        </p:tgtEl>
                                      </p:cBhvr>
                                    </p:animEffect>
                                  </p:childTnLst>
                                </p:cTn>
                              </p:par>
                            </p:childTnLst>
                          </p:cTn>
                        </p:par>
                        <p:par>
                          <p:cTn id="35" fill="hold">
                            <p:stCondLst>
                              <p:cond delay="500"/>
                            </p:stCondLst>
                            <p:childTnLst>
                              <p:par>
                                <p:cTn id="36" presetID="9" presetClass="entr" presetSubtype="0" fill="hold" nodeType="after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dissolve">
                                      <p:cBhvr>
                                        <p:cTn id="3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P spid="9" grpId="0"/>
      <p:bldP spid="14" grpId="0"/>
      <p:bldP spid="45" grpId="0"/>
      <p:bldP spid="4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 name="Group 193">
            <a:extLst>
              <a:ext uri="{FF2B5EF4-FFF2-40B4-BE49-F238E27FC236}">
                <a16:creationId xmlns:a16="http://schemas.microsoft.com/office/drawing/2014/main" id="{3BBF19B5-A996-4A54-BCCE-975F782DA630}"/>
              </a:ext>
            </a:extLst>
          </p:cNvPr>
          <p:cNvGrpSpPr/>
          <p:nvPr/>
        </p:nvGrpSpPr>
        <p:grpSpPr>
          <a:xfrm>
            <a:off x="7411526" y="2853542"/>
            <a:ext cx="433245" cy="470922"/>
            <a:chOff x="2285999" y="1543491"/>
            <a:chExt cx="652096" cy="708805"/>
          </a:xfrm>
        </p:grpSpPr>
        <p:grpSp>
          <p:nvGrpSpPr>
            <p:cNvPr id="195" name="Group 194">
              <a:extLst>
                <a:ext uri="{FF2B5EF4-FFF2-40B4-BE49-F238E27FC236}">
                  <a16:creationId xmlns:a16="http://schemas.microsoft.com/office/drawing/2014/main" id="{85AF7324-EA92-4247-8680-A4F9DB8F071B}"/>
                </a:ext>
              </a:extLst>
            </p:cNvPr>
            <p:cNvGrpSpPr/>
            <p:nvPr/>
          </p:nvGrpSpPr>
          <p:grpSpPr>
            <a:xfrm>
              <a:off x="2285999" y="1543491"/>
              <a:ext cx="652096" cy="708805"/>
              <a:chOff x="2133600" y="3572924"/>
              <a:chExt cx="731520" cy="795136"/>
            </a:xfrm>
          </p:grpSpPr>
          <p:sp>
            <p:nvSpPr>
              <p:cNvPr id="216" name="Cylinder 215">
                <a:extLst>
                  <a:ext uri="{FF2B5EF4-FFF2-40B4-BE49-F238E27FC236}">
                    <a16:creationId xmlns:a16="http://schemas.microsoft.com/office/drawing/2014/main" id="{9E236671-E491-42A3-8AD7-AC861753A1B1}"/>
                  </a:ext>
                </a:extLst>
              </p:cNvPr>
              <p:cNvSpPr/>
              <p:nvPr/>
            </p:nvSpPr>
            <p:spPr>
              <a:xfrm>
                <a:off x="2133600" y="3572924"/>
                <a:ext cx="731520" cy="795136"/>
              </a:xfrm>
              <a:prstGeom prst="can">
                <a:avLst>
                  <a:gd name="adj" fmla="val 6011"/>
                </a:avLst>
              </a:prstGeom>
              <a:solidFill>
                <a:schemeClr val="accent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7" name="Text Placeholder 2">
                <a:extLst>
                  <a:ext uri="{FF2B5EF4-FFF2-40B4-BE49-F238E27FC236}">
                    <a16:creationId xmlns:a16="http://schemas.microsoft.com/office/drawing/2014/main" id="{A5DA49FD-F345-446A-8806-F8EA50F5AFE3}"/>
                  </a:ext>
                </a:extLst>
              </p:cNvPr>
              <p:cNvSpPr txBox="1">
                <a:spLocks/>
              </p:cNvSpPr>
              <p:nvPr/>
            </p:nvSpPr>
            <p:spPr>
              <a:xfrm>
                <a:off x="2177990" y="4138196"/>
                <a:ext cx="642742" cy="181263"/>
              </a:xfrm>
              <a:prstGeom prst="rect">
                <a:avLst/>
              </a:prstGeom>
            </p:spPr>
            <p:txBody>
              <a:bodyPr vert="horz" wrap="square" lIns="0" tIns="0" rIns="0" bIns="0" rtlCol="0">
                <a:spAutoFit/>
              </a:bodyPr>
              <a:lstStyle>
                <a:defPPr>
                  <a:defRPr lang="en-US"/>
                </a:defPPr>
                <a:lvl1pPr indent="0" algn="ctr">
                  <a:lnSpc>
                    <a:spcPct val="100000"/>
                  </a:lnSpc>
                  <a:spcBef>
                    <a:spcPts val="600"/>
                  </a:spcBef>
                  <a:buFont typeface="Arial" panose="020B0604020202020204" pitchFamily="34" charset="0"/>
                  <a:buNone/>
                  <a:defRPr sz="700" b="1">
                    <a:solidFill>
                      <a:schemeClr val="bg1">
                        <a:lumMod val="50000"/>
                      </a:schemeClr>
                    </a:solidFill>
                  </a:defRPr>
                </a:lvl1pPr>
                <a:lvl2pPr marL="365760" indent="-182880">
                  <a:lnSpc>
                    <a:spcPct val="100000"/>
                  </a:lnSpc>
                  <a:spcBef>
                    <a:spcPts val="600"/>
                  </a:spcBef>
                  <a:buFont typeface="Calibri" panose="020F0502020204030204" pitchFamily="34" charset="0"/>
                  <a:buChar char="–"/>
                  <a:defRPr>
                    <a:solidFill>
                      <a:schemeClr val="tx2"/>
                    </a:solidFill>
                  </a:defRPr>
                </a:lvl2pPr>
                <a:lvl3pPr marL="548640" indent="-182880">
                  <a:lnSpc>
                    <a:spcPct val="100000"/>
                  </a:lnSpc>
                  <a:spcBef>
                    <a:spcPts val="600"/>
                  </a:spcBef>
                  <a:buFont typeface="Wingdings" panose="05000000000000000000" pitchFamily="2" charset="2"/>
                  <a:buChar char="§"/>
                  <a:defRPr sz="1600">
                    <a:solidFill>
                      <a:schemeClr val="tx2"/>
                    </a:solidFill>
                  </a:defRPr>
                </a:lvl3pPr>
                <a:lvl4pPr marL="731520" indent="-182880">
                  <a:lnSpc>
                    <a:spcPct val="100000"/>
                  </a:lnSpc>
                  <a:spcBef>
                    <a:spcPts val="600"/>
                  </a:spcBef>
                  <a:buFont typeface="Courier New" panose="02070309020205020404" pitchFamily="49" charset="0"/>
                  <a:buChar char="o"/>
                  <a:defRPr sz="1400">
                    <a:solidFill>
                      <a:schemeClr val="tx2"/>
                    </a:solidFill>
                  </a:defRPr>
                </a:lvl4pPr>
                <a:lvl5pPr marL="914400" indent="-182880">
                  <a:lnSpc>
                    <a:spcPct val="100000"/>
                  </a:lnSpc>
                  <a:spcBef>
                    <a:spcPts val="600"/>
                  </a:spcBef>
                  <a:buFont typeface="Wingdings" panose="05000000000000000000" pitchFamily="2" charset="2"/>
                  <a:buChar char="v"/>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solidFill>
                      <a:schemeClr val="bg1"/>
                    </a:solidFill>
                  </a:rPr>
                  <a:t>HSS</a:t>
                </a:r>
              </a:p>
            </p:txBody>
          </p:sp>
        </p:grpSp>
        <p:grpSp>
          <p:nvGrpSpPr>
            <p:cNvPr id="211" name="Group 210">
              <a:extLst>
                <a:ext uri="{FF2B5EF4-FFF2-40B4-BE49-F238E27FC236}">
                  <a16:creationId xmlns:a16="http://schemas.microsoft.com/office/drawing/2014/main" id="{B32777FF-C254-4FC4-9576-F373ADAD6857}"/>
                </a:ext>
              </a:extLst>
            </p:cNvPr>
            <p:cNvGrpSpPr/>
            <p:nvPr/>
          </p:nvGrpSpPr>
          <p:grpSpPr>
            <a:xfrm>
              <a:off x="2461842" y="1681586"/>
              <a:ext cx="295646" cy="340270"/>
              <a:chOff x="7119753" y="4332107"/>
              <a:chExt cx="504825" cy="581025"/>
            </a:xfrm>
            <a:solidFill>
              <a:schemeClr val="bg1">
                <a:lumMod val="65000"/>
              </a:schemeClr>
            </a:solidFill>
          </p:grpSpPr>
          <p:sp>
            <p:nvSpPr>
              <p:cNvPr id="212" name="Freeform: Shape 211">
                <a:extLst>
                  <a:ext uri="{FF2B5EF4-FFF2-40B4-BE49-F238E27FC236}">
                    <a16:creationId xmlns:a16="http://schemas.microsoft.com/office/drawing/2014/main" id="{A998E51D-E90D-40E8-A766-FE52C8086A74}"/>
                  </a:ext>
                </a:extLst>
              </p:cNvPr>
              <p:cNvSpPr/>
              <p:nvPr/>
            </p:nvSpPr>
            <p:spPr>
              <a:xfrm>
                <a:off x="7119753" y="4332107"/>
                <a:ext cx="504825" cy="581025"/>
              </a:xfrm>
              <a:custGeom>
                <a:avLst/>
                <a:gdLst>
                  <a:gd name="connsiteX0" fmla="*/ 502444 w 504825"/>
                  <a:gd name="connsiteY0" fmla="*/ 226219 h 581025"/>
                  <a:gd name="connsiteX1" fmla="*/ 502444 w 504825"/>
                  <a:gd name="connsiteY1" fmla="*/ 169069 h 581025"/>
                  <a:gd name="connsiteX2" fmla="*/ 378619 w 504825"/>
                  <a:gd name="connsiteY2" fmla="*/ 169069 h 581025"/>
                  <a:gd name="connsiteX3" fmla="*/ 378619 w 504825"/>
                  <a:gd name="connsiteY3" fmla="*/ 121444 h 581025"/>
                  <a:gd name="connsiteX4" fmla="*/ 359569 w 504825"/>
                  <a:gd name="connsiteY4" fmla="*/ 121444 h 581025"/>
                  <a:gd name="connsiteX5" fmla="*/ 359569 w 504825"/>
                  <a:gd name="connsiteY5" fmla="*/ 83344 h 581025"/>
                  <a:gd name="connsiteX6" fmla="*/ 378619 w 504825"/>
                  <a:gd name="connsiteY6" fmla="*/ 83344 h 581025"/>
                  <a:gd name="connsiteX7" fmla="*/ 378619 w 504825"/>
                  <a:gd name="connsiteY7" fmla="*/ 7144 h 581025"/>
                  <a:gd name="connsiteX8" fmla="*/ 130969 w 504825"/>
                  <a:gd name="connsiteY8" fmla="*/ 7144 h 581025"/>
                  <a:gd name="connsiteX9" fmla="*/ 130969 w 504825"/>
                  <a:gd name="connsiteY9" fmla="*/ 83344 h 581025"/>
                  <a:gd name="connsiteX10" fmla="*/ 150019 w 504825"/>
                  <a:gd name="connsiteY10" fmla="*/ 83344 h 581025"/>
                  <a:gd name="connsiteX11" fmla="*/ 150019 w 504825"/>
                  <a:gd name="connsiteY11" fmla="*/ 121444 h 581025"/>
                  <a:gd name="connsiteX12" fmla="*/ 130969 w 504825"/>
                  <a:gd name="connsiteY12" fmla="*/ 121444 h 581025"/>
                  <a:gd name="connsiteX13" fmla="*/ 130969 w 504825"/>
                  <a:gd name="connsiteY13" fmla="*/ 169069 h 581025"/>
                  <a:gd name="connsiteX14" fmla="*/ 7144 w 504825"/>
                  <a:gd name="connsiteY14" fmla="*/ 169069 h 581025"/>
                  <a:gd name="connsiteX15" fmla="*/ 7144 w 504825"/>
                  <a:gd name="connsiteY15" fmla="*/ 226219 h 581025"/>
                  <a:gd name="connsiteX16" fmla="*/ 26194 w 504825"/>
                  <a:gd name="connsiteY16" fmla="*/ 226219 h 581025"/>
                  <a:gd name="connsiteX17" fmla="*/ 26194 w 504825"/>
                  <a:gd name="connsiteY17" fmla="*/ 264319 h 581025"/>
                  <a:gd name="connsiteX18" fmla="*/ 7144 w 504825"/>
                  <a:gd name="connsiteY18" fmla="*/ 264319 h 581025"/>
                  <a:gd name="connsiteX19" fmla="*/ 7144 w 504825"/>
                  <a:gd name="connsiteY19" fmla="*/ 321469 h 581025"/>
                  <a:gd name="connsiteX20" fmla="*/ 26194 w 504825"/>
                  <a:gd name="connsiteY20" fmla="*/ 321469 h 581025"/>
                  <a:gd name="connsiteX21" fmla="*/ 26194 w 504825"/>
                  <a:gd name="connsiteY21" fmla="*/ 359569 h 581025"/>
                  <a:gd name="connsiteX22" fmla="*/ 7144 w 504825"/>
                  <a:gd name="connsiteY22" fmla="*/ 359569 h 581025"/>
                  <a:gd name="connsiteX23" fmla="*/ 7144 w 504825"/>
                  <a:gd name="connsiteY23" fmla="*/ 416719 h 581025"/>
                  <a:gd name="connsiteX24" fmla="*/ 26194 w 504825"/>
                  <a:gd name="connsiteY24" fmla="*/ 416719 h 581025"/>
                  <a:gd name="connsiteX25" fmla="*/ 26194 w 504825"/>
                  <a:gd name="connsiteY25" fmla="*/ 454819 h 581025"/>
                  <a:gd name="connsiteX26" fmla="*/ 7144 w 504825"/>
                  <a:gd name="connsiteY26" fmla="*/ 454819 h 581025"/>
                  <a:gd name="connsiteX27" fmla="*/ 7144 w 504825"/>
                  <a:gd name="connsiteY27" fmla="*/ 578644 h 581025"/>
                  <a:gd name="connsiteX28" fmla="*/ 502444 w 504825"/>
                  <a:gd name="connsiteY28" fmla="*/ 578644 h 581025"/>
                  <a:gd name="connsiteX29" fmla="*/ 502444 w 504825"/>
                  <a:gd name="connsiteY29" fmla="*/ 454819 h 581025"/>
                  <a:gd name="connsiteX30" fmla="*/ 483394 w 504825"/>
                  <a:gd name="connsiteY30" fmla="*/ 454819 h 581025"/>
                  <a:gd name="connsiteX31" fmla="*/ 483394 w 504825"/>
                  <a:gd name="connsiteY31" fmla="*/ 416719 h 581025"/>
                  <a:gd name="connsiteX32" fmla="*/ 502444 w 504825"/>
                  <a:gd name="connsiteY32" fmla="*/ 416719 h 581025"/>
                  <a:gd name="connsiteX33" fmla="*/ 502444 w 504825"/>
                  <a:gd name="connsiteY33" fmla="*/ 359569 h 581025"/>
                  <a:gd name="connsiteX34" fmla="*/ 483394 w 504825"/>
                  <a:gd name="connsiteY34" fmla="*/ 359569 h 581025"/>
                  <a:gd name="connsiteX35" fmla="*/ 483394 w 504825"/>
                  <a:gd name="connsiteY35" fmla="*/ 321469 h 581025"/>
                  <a:gd name="connsiteX36" fmla="*/ 502444 w 504825"/>
                  <a:gd name="connsiteY36" fmla="*/ 321469 h 581025"/>
                  <a:gd name="connsiteX37" fmla="*/ 502444 w 504825"/>
                  <a:gd name="connsiteY37" fmla="*/ 264319 h 581025"/>
                  <a:gd name="connsiteX38" fmla="*/ 483394 w 504825"/>
                  <a:gd name="connsiteY38" fmla="*/ 264319 h 581025"/>
                  <a:gd name="connsiteX39" fmla="*/ 483394 w 504825"/>
                  <a:gd name="connsiteY39" fmla="*/ 226219 h 581025"/>
                  <a:gd name="connsiteX40" fmla="*/ 502444 w 504825"/>
                  <a:gd name="connsiteY40" fmla="*/ 226219 h 581025"/>
                  <a:gd name="connsiteX41" fmla="*/ 150019 w 504825"/>
                  <a:gd name="connsiteY41" fmla="*/ 140494 h 581025"/>
                  <a:gd name="connsiteX42" fmla="*/ 226219 w 504825"/>
                  <a:gd name="connsiteY42" fmla="*/ 140494 h 581025"/>
                  <a:gd name="connsiteX43" fmla="*/ 226219 w 504825"/>
                  <a:gd name="connsiteY43" fmla="*/ 64294 h 581025"/>
                  <a:gd name="connsiteX44" fmla="*/ 150019 w 504825"/>
                  <a:gd name="connsiteY44" fmla="*/ 64294 h 581025"/>
                  <a:gd name="connsiteX45" fmla="*/ 150019 w 504825"/>
                  <a:gd name="connsiteY45" fmla="*/ 26194 h 581025"/>
                  <a:gd name="connsiteX46" fmla="*/ 359569 w 504825"/>
                  <a:gd name="connsiteY46" fmla="*/ 26194 h 581025"/>
                  <a:gd name="connsiteX47" fmla="*/ 359569 w 504825"/>
                  <a:gd name="connsiteY47" fmla="*/ 64294 h 581025"/>
                  <a:gd name="connsiteX48" fmla="*/ 283369 w 504825"/>
                  <a:gd name="connsiteY48" fmla="*/ 64294 h 581025"/>
                  <a:gd name="connsiteX49" fmla="*/ 283369 w 504825"/>
                  <a:gd name="connsiteY49" fmla="*/ 140494 h 581025"/>
                  <a:gd name="connsiteX50" fmla="*/ 359569 w 504825"/>
                  <a:gd name="connsiteY50" fmla="*/ 140494 h 581025"/>
                  <a:gd name="connsiteX51" fmla="*/ 359569 w 504825"/>
                  <a:gd name="connsiteY51" fmla="*/ 169069 h 581025"/>
                  <a:gd name="connsiteX52" fmla="*/ 273844 w 504825"/>
                  <a:gd name="connsiteY52" fmla="*/ 169069 h 581025"/>
                  <a:gd name="connsiteX53" fmla="*/ 273844 w 504825"/>
                  <a:gd name="connsiteY53" fmla="*/ 226219 h 581025"/>
                  <a:gd name="connsiteX54" fmla="*/ 292894 w 504825"/>
                  <a:gd name="connsiteY54" fmla="*/ 226219 h 581025"/>
                  <a:gd name="connsiteX55" fmla="*/ 292894 w 504825"/>
                  <a:gd name="connsiteY55" fmla="*/ 264319 h 581025"/>
                  <a:gd name="connsiteX56" fmla="*/ 273844 w 504825"/>
                  <a:gd name="connsiteY56" fmla="*/ 264319 h 581025"/>
                  <a:gd name="connsiteX57" fmla="*/ 273844 w 504825"/>
                  <a:gd name="connsiteY57" fmla="*/ 321469 h 581025"/>
                  <a:gd name="connsiteX58" fmla="*/ 292894 w 504825"/>
                  <a:gd name="connsiteY58" fmla="*/ 321469 h 581025"/>
                  <a:gd name="connsiteX59" fmla="*/ 292894 w 504825"/>
                  <a:gd name="connsiteY59" fmla="*/ 336709 h 581025"/>
                  <a:gd name="connsiteX60" fmla="*/ 254794 w 504825"/>
                  <a:gd name="connsiteY60" fmla="*/ 330994 h 581025"/>
                  <a:gd name="connsiteX61" fmla="*/ 216694 w 504825"/>
                  <a:gd name="connsiteY61" fmla="*/ 336709 h 581025"/>
                  <a:gd name="connsiteX62" fmla="*/ 216694 w 504825"/>
                  <a:gd name="connsiteY62" fmla="*/ 321469 h 581025"/>
                  <a:gd name="connsiteX63" fmla="*/ 235744 w 504825"/>
                  <a:gd name="connsiteY63" fmla="*/ 321469 h 581025"/>
                  <a:gd name="connsiteX64" fmla="*/ 235744 w 504825"/>
                  <a:gd name="connsiteY64" fmla="*/ 264319 h 581025"/>
                  <a:gd name="connsiteX65" fmla="*/ 216694 w 504825"/>
                  <a:gd name="connsiteY65" fmla="*/ 264319 h 581025"/>
                  <a:gd name="connsiteX66" fmla="*/ 216694 w 504825"/>
                  <a:gd name="connsiteY66" fmla="*/ 226219 h 581025"/>
                  <a:gd name="connsiteX67" fmla="*/ 235744 w 504825"/>
                  <a:gd name="connsiteY67" fmla="*/ 226219 h 581025"/>
                  <a:gd name="connsiteX68" fmla="*/ 235744 w 504825"/>
                  <a:gd name="connsiteY68" fmla="*/ 169069 h 581025"/>
                  <a:gd name="connsiteX69" fmla="*/ 150019 w 504825"/>
                  <a:gd name="connsiteY69" fmla="*/ 169069 h 581025"/>
                  <a:gd name="connsiteX70" fmla="*/ 150019 w 504825"/>
                  <a:gd name="connsiteY70" fmla="*/ 140494 h 581025"/>
                  <a:gd name="connsiteX71" fmla="*/ 169069 w 504825"/>
                  <a:gd name="connsiteY71" fmla="*/ 121444 h 581025"/>
                  <a:gd name="connsiteX72" fmla="*/ 169069 w 504825"/>
                  <a:gd name="connsiteY72" fmla="*/ 83344 h 581025"/>
                  <a:gd name="connsiteX73" fmla="*/ 207169 w 504825"/>
                  <a:gd name="connsiteY73" fmla="*/ 83344 h 581025"/>
                  <a:gd name="connsiteX74" fmla="*/ 207169 w 504825"/>
                  <a:gd name="connsiteY74" fmla="*/ 121444 h 581025"/>
                  <a:gd name="connsiteX75" fmla="*/ 169069 w 504825"/>
                  <a:gd name="connsiteY75" fmla="*/ 121444 h 581025"/>
                  <a:gd name="connsiteX76" fmla="*/ 340519 w 504825"/>
                  <a:gd name="connsiteY76" fmla="*/ 83344 h 581025"/>
                  <a:gd name="connsiteX77" fmla="*/ 340519 w 504825"/>
                  <a:gd name="connsiteY77" fmla="*/ 121444 h 581025"/>
                  <a:gd name="connsiteX78" fmla="*/ 302419 w 504825"/>
                  <a:gd name="connsiteY78" fmla="*/ 121444 h 581025"/>
                  <a:gd name="connsiteX79" fmla="*/ 302419 w 504825"/>
                  <a:gd name="connsiteY79" fmla="*/ 83344 h 581025"/>
                  <a:gd name="connsiteX80" fmla="*/ 340519 w 504825"/>
                  <a:gd name="connsiteY80" fmla="*/ 83344 h 581025"/>
                  <a:gd name="connsiteX81" fmla="*/ 350044 w 504825"/>
                  <a:gd name="connsiteY81" fmla="*/ 359569 h 581025"/>
                  <a:gd name="connsiteX82" fmla="*/ 333851 w 504825"/>
                  <a:gd name="connsiteY82" fmla="*/ 359569 h 581025"/>
                  <a:gd name="connsiteX83" fmla="*/ 311944 w 504825"/>
                  <a:gd name="connsiteY83" fmla="*/ 345281 h 581025"/>
                  <a:gd name="connsiteX84" fmla="*/ 311944 w 504825"/>
                  <a:gd name="connsiteY84" fmla="*/ 321469 h 581025"/>
                  <a:gd name="connsiteX85" fmla="*/ 350044 w 504825"/>
                  <a:gd name="connsiteY85" fmla="*/ 321469 h 581025"/>
                  <a:gd name="connsiteX86" fmla="*/ 350044 w 504825"/>
                  <a:gd name="connsiteY86" fmla="*/ 359569 h 581025"/>
                  <a:gd name="connsiteX87" fmla="*/ 175736 w 504825"/>
                  <a:gd name="connsiteY87" fmla="*/ 359569 h 581025"/>
                  <a:gd name="connsiteX88" fmla="*/ 159544 w 504825"/>
                  <a:gd name="connsiteY88" fmla="*/ 359569 h 581025"/>
                  <a:gd name="connsiteX89" fmla="*/ 159544 w 504825"/>
                  <a:gd name="connsiteY89" fmla="*/ 321469 h 581025"/>
                  <a:gd name="connsiteX90" fmla="*/ 197644 w 504825"/>
                  <a:gd name="connsiteY90" fmla="*/ 321469 h 581025"/>
                  <a:gd name="connsiteX91" fmla="*/ 197644 w 504825"/>
                  <a:gd name="connsiteY91" fmla="*/ 345281 h 581025"/>
                  <a:gd name="connsiteX92" fmla="*/ 175736 w 504825"/>
                  <a:gd name="connsiteY92" fmla="*/ 359569 h 581025"/>
                  <a:gd name="connsiteX93" fmla="*/ 83344 w 504825"/>
                  <a:gd name="connsiteY93" fmla="*/ 559594 h 581025"/>
                  <a:gd name="connsiteX94" fmla="*/ 26194 w 504825"/>
                  <a:gd name="connsiteY94" fmla="*/ 559594 h 581025"/>
                  <a:gd name="connsiteX95" fmla="*/ 26194 w 504825"/>
                  <a:gd name="connsiteY95" fmla="*/ 473869 h 581025"/>
                  <a:gd name="connsiteX96" fmla="*/ 102394 w 504825"/>
                  <a:gd name="connsiteY96" fmla="*/ 473869 h 581025"/>
                  <a:gd name="connsiteX97" fmla="*/ 102394 w 504825"/>
                  <a:gd name="connsiteY97" fmla="*/ 397669 h 581025"/>
                  <a:gd name="connsiteX98" fmla="*/ 26194 w 504825"/>
                  <a:gd name="connsiteY98" fmla="*/ 397669 h 581025"/>
                  <a:gd name="connsiteX99" fmla="*/ 26194 w 504825"/>
                  <a:gd name="connsiteY99" fmla="*/ 378619 h 581025"/>
                  <a:gd name="connsiteX100" fmla="*/ 102394 w 504825"/>
                  <a:gd name="connsiteY100" fmla="*/ 378619 h 581025"/>
                  <a:gd name="connsiteX101" fmla="*/ 102394 w 504825"/>
                  <a:gd name="connsiteY101" fmla="*/ 302419 h 581025"/>
                  <a:gd name="connsiteX102" fmla="*/ 26194 w 504825"/>
                  <a:gd name="connsiteY102" fmla="*/ 302419 h 581025"/>
                  <a:gd name="connsiteX103" fmla="*/ 26194 w 504825"/>
                  <a:gd name="connsiteY103" fmla="*/ 283369 h 581025"/>
                  <a:gd name="connsiteX104" fmla="*/ 102394 w 504825"/>
                  <a:gd name="connsiteY104" fmla="*/ 283369 h 581025"/>
                  <a:gd name="connsiteX105" fmla="*/ 102394 w 504825"/>
                  <a:gd name="connsiteY105" fmla="*/ 207169 h 581025"/>
                  <a:gd name="connsiteX106" fmla="*/ 26194 w 504825"/>
                  <a:gd name="connsiteY106" fmla="*/ 207169 h 581025"/>
                  <a:gd name="connsiteX107" fmla="*/ 26194 w 504825"/>
                  <a:gd name="connsiteY107" fmla="*/ 188119 h 581025"/>
                  <a:gd name="connsiteX108" fmla="*/ 216694 w 504825"/>
                  <a:gd name="connsiteY108" fmla="*/ 188119 h 581025"/>
                  <a:gd name="connsiteX109" fmla="*/ 216694 w 504825"/>
                  <a:gd name="connsiteY109" fmla="*/ 207169 h 581025"/>
                  <a:gd name="connsiteX110" fmla="*/ 140494 w 504825"/>
                  <a:gd name="connsiteY110" fmla="*/ 207169 h 581025"/>
                  <a:gd name="connsiteX111" fmla="*/ 140494 w 504825"/>
                  <a:gd name="connsiteY111" fmla="*/ 283369 h 581025"/>
                  <a:gd name="connsiteX112" fmla="*/ 216694 w 504825"/>
                  <a:gd name="connsiteY112" fmla="*/ 283369 h 581025"/>
                  <a:gd name="connsiteX113" fmla="*/ 216694 w 504825"/>
                  <a:gd name="connsiteY113" fmla="*/ 302419 h 581025"/>
                  <a:gd name="connsiteX114" fmla="*/ 140494 w 504825"/>
                  <a:gd name="connsiteY114" fmla="*/ 302419 h 581025"/>
                  <a:gd name="connsiteX115" fmla="*/ 140494 w 504825"/>
                  <a:gd name="connsiteY115" fmla="*/ 378619 h 581025"/>
                  <a:gd name="connsiteX116" fmla="*/ 157639 w 504825"/>
                  <a:gd name="connsiteY116" fmla="*/ 378619 h 581025"/>
                  <a:gd name="connsiteX117" fmla="*/ 145256 w 504825"/>
                  <a:gd name="connsiteY117" fmla="*/ 397669 h 581025"/>
                  <a:gd name="connsiteX118" fmla="*/ 140494 w 504825"/>
                  <a:gd name="connsiteY118" fmla="*/ 397669 h 581025"/>
                  <a:gd name="connsiteX119" fmla="*/ 140494 w 504825"/>
                  <a:gd name="connsiteY119" fmla="*/ 407194 h 581025"/>
                  <a:gd name="connsiteX120" fmla="*/ 130969 w 504825"/>
                  <a:gd name="connsiteY120" fmla="*/ 454819 h 581025"/>
                  <a:gd name="connsiteX121" fmla="*/ 136684 w 504825"/>
                  <a:gd name="connsiteY121" fmla="*/ 492919 h 581025"/>
                  <a:gd name="connsiteX122" fmla="*/ 83344 w 504825"/>
                  <a:gd name="connsiteY122" fmla="*/ 492919 h 581025"/>
                  <a:gd name="connsiteX123" fmla="*/ 83344 w 504825"/>
                  <a:gd name="connsiteY123" fmla="*/ 559594 h 581025"/>
                  <a:gd name="connsiteX124" fmla="*/ 45244 w 504825"/>
                  <a:gd name="connsiteY124" fmla="*/ 454819 h 581025"/>
                  <a:gd name="connsiteX125" fmla="*/ 45244 w 504825"/>
                  <a:gd name="connsiteY125" fmla="*/ 416719 h 581025"/>
                  <a:gd name="connsiteX126" fmla="*/ 83344 w 504825"/>
                  <a:gd name="connsiteY126" fmla="*/ 416719 h 581025"/>
                  <a:gd name="connsiteX127" fmla="*/ 83344 w 504825"/>
                  <a:gd name="connsiteY127" fmla="*/ 454819 h 581025"/>
                  <a:gd name="connsiteX128" fmla="*/ 45244 w 504825"/>
                  <a:gd name="connsiteY128" fmla="*/ 454819 h 581025"/>
                  <a:gd name="connsiteX129" fmla="*/ 45244 w 504825"/>
                  <a:gd name="connsiteY129" fmla="*/ 359569 h 581025"/>
                  <a:gd name="connsiteX130" fmla="*/ 45244 w 504825"/>
                  <a:gd name="connsiteY130" fmla="*/ 321469 h 581025"/>
                  <a:gd name="connsiteX131" fmla="*/ 83344 w 504825"/>
                  <a:gd name="connsiteY131" fmla="*/ 321469 h 581025"/>
                  <a:gd name="connsiteX132" fmla="*/ 83344 w 504825"/>
                  <a:gd name="connsiteY132" fmla="*/ 359569 h 581025"/>
                  <a:gd name="connsiteX133" fmla="*/ 45244 w 504825"/>
                  <a:gd name="connsiteY133" fmla="*/ 359569 h 581025"/>
                  <a:gd name="connsiteX134" fmla="*/ 45244 w 504825"/>
                  <a:gd name="connsiteY134" fmla="*/ 264319 h 581025"/>
                  <a:gd name="connsiteX135" fmla="*/ 45244 w 504825"/>
                  <a:gd name="connsiteY135" fmla="*/ 226219 h 581025"/>
                  <a:gd name="connsiteX136" fmla="*/ 83344 w 504825"/>
                  <a:gd name="connsiteY136" fmla="*/ 226219 h 581025"/>
                  <a:gd name="connsiteX137" fmla="*/ 83344 w 504825"/>
                  <a:gd name="connsiteY137" fmla="*/ 264319 h 581025"/>
                  <a:gd name="connsiteX138" fmla="*/ 45244 w 504825"/>
                  <a:gd name="connsiteY138" fmla="*/ 264319 h 581025"/>
                  <a:gd name="connsiteX139" fmla="*/ 197644 w 504825"/>
                  <a:gd name="connsiteY139" fmla="*/ 226219 h 581025"/>
                  <a:gd name="connsiteX140" fmla="*/ 197644 w 504825"/>
                  <a:gd name="connsiteY140" fmla="*/ 264319 h 581025"/>
                  <a:gd name="connsiteX141" fmla="*/ 159544 w 504825"/>
                  <a:gd name="connsiteY141" fmla="*/ 264319 h 581025"/>
                  <a:gd name="connsiteX142" fmla="*/ 159544 w 504825"/>
                  <a:gd name="connsiteY142" fmla="*/ 226219 h 581025"/>
                  <a:gd name="connsiteX143" fmla="*/ 197644 w 504825"/>
                  <a:gd name="connsiteY143" fmla="*/ 226219 h 581025"/>
                  <a:gd name="connsiteX144" fmla="*/ 111919 w 504825"/>
                  <a:gd name="connsiteY144" fmla="*/ 559594 h 581025"/>
                  <a:gd name="connsiteX145" fmla="*/ 102394 w 504825"/>
                  <a:gd name="connsiteY145" fmla="*/ 559594 h 581025"/>
                  <a:gd name="connsiteX146" fmla="*/ 102394 w 504825"/>
                  <a:gd name="connsiteY146" fmla="*/ 511969 h 581025"/>
                  <a:gd name="connsiteX147" fmla="*/ 111919 w 504825"/>
                  <a:gd name="connsiteY147" fmla="*/ 511969 h 581025"/>
                  <a:gd name="connsiteX148" fmla="*/ 111919 w 504825"/>
                  <a:gd name="connsiteY148" fmla="*/ 559594 h 581025"/>
                  <a:gd name="connsiteX149" fmla="*/ 140494 w 504825"/>
                  <a:gd name="connsiteY149" fmla="*/ 559594 h 581025"/>
                  <a:gd name="connsiteX150" fmla="*/ 130969 w 504825"/>
                  <a:gd name="connsiteY150" fmla="*/ 559594 h 581025"/>
                  <a:gd name="connsiteX151" fmla="*/ 130969 w 504825"/>
                  <a:gd name="connsiteY151" fmla="*/ 511969 h 581025"/>
                  <a:gd name="connsiteX152" fmla="*/ 140494 w 504825"/>
                  <a:gd name="connsiteY152" fmla="*/ 511969 h 581025"/>
                  <a:gd name="connsiteX153" fmla="*/ 140494 w 504825"/>
                  <a:gd name="connsiteY153" fmla="*/ 559594 h 581025"/>
                  <a:gd name="connsiteX154" fmla="*/ 159544 w 504825"/>
                  <a:gd name="connsiteY154" fmla="*/ 559594 h 581025"/>
                  <a:gd name="connsiteX155" fmla="*/ 159544 w 504825"/>
                  <a:gd name="connsiteY155" fmla="*/ 533876 h 581025"/>
                  <a:gd name="connsiteX156" fmla="*/ 189071 w 504825"/>
                  <a:gd name="connsiteY156" fmla="*/ 559594 h 581025"/>
                  <a:gd name="connsiteX157" fmla="*/ 159544 w 504825"/>
                  <a:gd name="connsiteY157" fmla="*/ 559594 h 581025"/>
                  <a:gd name="connsiteX158" fmla="*/ 150019 w 504825"/>
                  <a:gd name="connsiteY158" fmla="*/ 454819 h 581025"/>
                  <a:gd name="connsiteX159" fmla="*/ 254794 w 504825"/>
                  <a:gd name="connsiteY159" fmla="*/ 350044 h 581025"/>
                  <a:gd name="connsiteX160" fmla="*/ 359569 w 504825"/>
                  <a:gd name="connsiteY160" fmla="*/ 454819 h 581025"/>
                  <a:gd name="connsiteX161" fmla="*/ 254794 w 504825"/>
                  <a:gd name="connsiteY161" fmla="*/ 559594 h 581025"/>
                  <a:gd name="connsiteX162" fmla="*/ 150019 w 504825"/>
                  <a:gd name="connsiteY162" fmla="*/ 454819 h 581025"/>
                  <a:gd name="connsiteX163" fmla="*/ 320516 w 504825"/>
                  <a:gd name="connsiteY163" fmla="*/ 559594 h 581025"/>
                  <a:gd name="connsiteX164" fmla="*/ 350044 w 504825"/>
                  <a:gd name="connsiteY164" fmla="*/ 533876 h 581025"/>
                  <a:gd name="connsiteX165" fmla="*/ 350044 w 504825"/>
                  <a:gd name="connsiteY165" fmla="*/ 559594 h 581025"/>
                  <a:gd name="connsiteX166" fmla="*/ 320516 w 504825"/>
                  <a:gd name="connsiteY166" fmla="*/ 559594 h 581025"/>
                  <a:gd name="connsiteX167" fmla="*/ 378619 w 504825"/>
                  <a:gd name="connsiteY167" fmla="*/ 559594 h 581025"/>
                  <a:gd name="connsiteX168" fmla="*/ 369094 w 504825"/>
                  <a:gd name="connsiteY168" fmla="*/ 559594 h 581025"/>
                  <a:gd name="connsiteX169" fmla="*/ 369094 w 504825"/>
                  <a:gd name="connsiteY169" fmla="*/ 511969 h 581025"/>
                  <a:gd name="connsiteX170" fmla="*/ 378619 w 504825"/>
                  <a:gd name="connsiteY170" fmla="*/ 511969 h 581025"/>
                  <a:gd name="connsiteX171" fmla="*/ 378619 w 504825"/>
                  <a:gd name="connsiteY171" fmla="*/ 559594 h 581025"/>
                  <a:gd name="connsiteX172" fmla="*/ 407194 w 504825"/>
                  <a:gd name="connsiteY172" fmla="*/ 559594 h 581025"/>
                  <a:gd name="connsiteX173" fmla="*/ 397669 w 504825"/>
                  <a:gd name="connsiteY173" fmla="*/ 559594 h 581025"/>
                  <a:gd name="connsiteX174" fmla="*/ 397669 w 504825"/>
                  <a:gd name="connsiteY174" fmla="*/ 511969 h 581025"/>
                  <a:gd name="connsiteX175" fmla="*/ 407194 w 504825"/>
                  <a:gd name="connsiteY175" fmla="*/ 511969 h 581025"/>
                  <a:gd name="connsiteX176" fmla="*/ 407194 w 504825"/>
                  <a:gd name="connsiteY176" fmla="*/ 559594 h 581025"/>
                  <a:gd name="connsiteX177" fmla="*/ 407194 w 504825"/>
                  <a:gd name="connsiteY177" fmla="*/ 207169 h 581025"/>
                  <a:gd name="connsiteX178" fmla="*/ 407194 w 504825"/>
                  <a:gd name="connsiteY178" fmla="*/ 283369 h 581025"/>
                  <a:gd name="connsiteX179" fmla="*/ 483394 w 504825"/>
                  <a:gd name="connsiteY179" fmla="*/ 283369 h 581025"/>
                  <a:gd name="connsiteX180" fmla="*/ 483394 w 504825"/>
                  <a:gd name="connsiteY180" fmla="*/ 302419 h 581025"/>
                  <a:gd name="connsiteX181" fmla="*/ 407194 w 504825"/>
                  <a:gd name="connsiteY181" fmla="*/ 302419 h 581025"/>
                  <a:gd name="connsiteX182" fmla="*/ 407194 w 504825"/>
                  <a:gd name="connsiteY182" fmla="*/ 378619 h 581025"/>
                  <a:gd name="connsiteX183" fmla="*/ 483394 w 504825"/>
                  <a:gd name="connsiteY183" fmla="*/ 378619 h 581025"/>
                  <a:gd name="connsiteX184" fmla="*/ 483394 w 504825"/>
                  <a:gd name="connsiteY184" fmla="*/ 397669 h 581025"/>
                  <a:gd name="connsiteX185" fmla="*/ 407194 w 504825"/>
                  <a:gd name="connsiteY185" fmla="*/ 397669 h 581025"/>
                  <a:gd name="connsiteX186" fmla="*/ 407194 w 504825"/>
                  <a:gd name="connsiteY186" fmla="*/ 473869 h 581025"/>
                  <a:gd name="connsiteX187" fmla="*/ 483394 w 504825"/>
                  <a:gd name="connsiteY187" fmla="*/ 473869 h 581025"/>
                  <a:gd name="connsiteX188" fmla="*/ 483394 w 504825"/>
                  <a:gd name="connsiteY188" fmla="*/ 559594 h 581025"/>
                  <a:gd name="connsiteX189" fmla="*/ 426244 w 504825"/>
                  <a:gd name="connsiteY189" fmla="*/ 559594 h 581025"/>
                  <a:gd name="connsiteX190" fmla="*/ 426244 w 504825"/>
                  <a:gd name="connsiteY190" fmla="*/ 492919 h 581025"/>
                  <a:gd name="connsiteX191" fmla="*/ 372904 w 504825"/>
                  <a:gd name="connsiteY191" fmla="*/ 492919 h 581025"/>
                  <a:gd name="connsiteX192" fmla="*/ 378619 w 504825"/>
                  <a:gd name="connsiteY192" fmla="*/ 454819 h 581025"/>
                  <a:gd name="connsiteX193" fmla="*/ 369094 w 504825"/>
                  <a:gd name="connsiteY193" fmla="*/ 407194 h 581025"/>
                  <a:gd name="connsiteX194" fmla="*/ 369094 w 504825"/>
                  <a:gd name="connsiteY194" fmla="*/ 397669 h 581025"/>
                  <a:gd name="connsiteX195" fmla="*/ 364331 w 504825"/>
                  <a:gd name="connsiteY195" fmla="*/ 397669 h 581025"/>
                  <a:gd name="connsiteX196" fmla="*/ 351949 w 504825"/>
                  <a:gd name="connsiteY196" fmla="*/ 378619 h 581025"/>
                  <a:gd name="connsiteX197" fmla="*/ 369094 w 504825"/>
                  <a:gd name="connsiteY197" fmla="*/ 378619 h 581025"/>
                  <a:gd name="connsiteX198" fmla="*/ 369094 w 504825"/>
                  <a:gd name="connsiteY198" fmla="*/ 302419 h 581025"/>
                  <a:gd name="connsiteX199" fmla="*/ 292894 w 504825"/>
                  <a:gd name="connsiteY199" fmla="*/ 302419 h 581025"/>
                  <a:gd name="connsiteX200" fmla="*/ 292894 w 504825"/>
                  <a:gd name="connsiteY200" fmla="*/ 283369 h 581025"/>
                  <a:gd name="connsiteX201" fmla="*/ 369094 w 504825"/>
                  <a:gd name="connsiteY201" fmla="*/ 283369 h 581025"/>
                  <a:gd name="connsiteX202" fmla="*/ 369094 w 504825"/>
                  <a:gd name="connsiteY202" fmla="*/ 207169 h 581025"/>
                  <a:gd name="connsiteX203" fmla="*/ 292894 w 504825"/>
                  <a:gd name="connsiteY203" fmla="*/ 207169 h 581025"/>
                  <a:gd name="connsiteX204" fmla="*/ 292894 w 504825"/>
                  <a:gd name="connsiteY204" fmla="*/ 188119 h 581025"/>
                  <a:gd name="connsiteX205" fmla="*/ 483394 w 504825"/>
                  <a:gd name="connsiteY205" fmla="*/ 188119 h 581025"/>
                  <a:gd name="connsiteX206" fmla="*/ 483394 w 504825"/>
                  <a:gd name="connsiteY206" fmla="*/ 207169 h 581025"/>
                  <a:gd name="connsiteX207" fmla="*/ 407194 w 504825"/>
                  <a:gd name="connsiteY207" fmla="*/ 207169 h 581025"/>
                  <a:gd name="connsiteX208" fmla="*/ 464344 w 504825"/>
                  <a:gd name="connsiteY208" fmla="*/ 226219 h 581025"/>
                  <a:gd name="connsiteX209" fmla="*/ 464344 w 504825"/>
                  <a:gd name="connsiteY209" fmla="*/ 264319 h 581025"/>
                  <a:gd name="connsiteX210" fmla="*/ 426244 w 504825"/>
                  <a:gd name="connsiteY210" fmla="*/ 264319 h 581025"/>
                  <a:gd name="connsiteX211" fmla="*/ 426244 w 504825"/>
                  <a:gd name="connsiteY211" fmla="*/ 226219 h 581025"/>
                  <a:gd name="connsiteX212" fmla="*/ 464344 w 504825"/>
                  <a:gd name="connsiteY212" fmla="*/ 226219 h 581025"/>
                  <a:gd name="connsiteX213" fmla="*/ 464344 w 504825"/>
                  <a:gd name="connsiteY213" fmla="*/ 321469 h 581025"/>
                  <a:gd name="connsiteX214" fmla="*/ 464344 w 504825"/>
                  <a:gd name="connsiteY214" fmla="*/ 359569 h 581025"/>
                  <a:gd name="connsiteX215" fmla="*/ 426244 w 504825"/>
                  <a:gd name="connsiteY215" fmla="*/ 359569 h 581025"/>
                  <a:gd name="connsiteX216" fmla="*/ 426244 w 504825"/>
                  <a:gd name="connsiteY216" fmla="*/ 321469 h 581025"/>
                  <a:gd name="connsiteX217" fmla="*/ 464344 w 504825"/>
                  <a:gd name="connsiteY217" fmla="*/ 321469 h 581025"/>
                  <a:gd name="connsiteX218" fmla="*/ 464344 w 504825"/>
                  <a:gd name="connsiteY218" fmla="*/ 416719 h 581025"/>
                  <a:gd name="connsiteX219" fmla="*/ 464344 w 504825"/>
                  <a:gd name="connsiteY219" fmla="*/ 454819 h 581025"/>
                  <a:gd name="connsiteX220" fmla="*/ 426244 w 504825"/>
                  <a:gd name="connsiteY220" fmla="*/ 454819 h 581025"/>
                  <a:gd name="connsiteX221" fmla="*/ 426244 w 504825"/>
                  <a:gd name="connsiteY221" fmla="*/ 416719 h 581025"/>
                  <a:gd name="connsiteX222" fmla="*/ 464344 w 504825"/>
                  <a:gd name="connsiteY222" fmla="*/ 416719 h 581025"/>
                  <a:gd name="connsiteX223" fmla="*/ 311944 w 504825"/>
                  <a:gd name="connsiteY223" fmla="*/ 264319 h 581025"/>
                  <a:gd name="connsiteX224" fmla="*/ 311944 w 504825"/>
                  <a:gd name="connsiteY224" fmla="*/ 226219 h 581025"/>
                  <a:gd name="connsiteX225" fmla="*/ 350044 w 504825"/>
                  <a:gd name="connsiteY225" fmla="*/ 226219 h 581025"/>
                  <a:gd name="connsiteX226" fmla="*/ 350044 w 504825"/>
                  <a:gd name="connsiteY226" fmla="*/ 264319 h 581025"/>
                  <a:gd name="connsiteX227" fmla="*/ 311944 w 504825"/>
                  <a:gd name="connsiteY227" fmla="*/ 264319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504825" h="581025">
                    <a:moveTo>
                      <a:pt x="502444" y="226219"/>
                    </a:moveTo>
                    <a:lnTo>
                      <a:pt x="502444" y="169069"/>
                    </a:lnTo>
                    <a:lnTo>
                      <a:pt x="378619" y="169069"/>
                    </a:lnTo>
                    <a:lnTo>
                      <a:pt x="378619" y="121444"/>
                    </a:lnTo>
                    <a:lnTo>
                      <a:pt x="359569" y="121444"/>
                    </a:lnTo>
                    <a:lnTo>
                      <a:pt x="359569" y="83344"/>
                    </a:lnTo>
                    <a:lnTo>
                      <a:pt x="378619" y="83344"/>
                    </a:lnTo>
                    <a:lnTo>
                      <a:pt x="378619" y="7144"/>
                    </a:lnTo>
                    <a:lnTo>
                      <a:pt x="130969" y="7144"/>
                    </a:lnTo>
                    <a:lnTo>
                      <a:pt x="130969" y="83344"/>
                    </a:lnTo>
                    <a:lnTo>
                      <a:pt x="150019" y="83344"/>
                    </a:lnTo>
                    <a:lnTo>
                      <a:pt x="150019" y="121444"/>
                    </a:lnTo>
                    <a:lnTo>
                      <a:pt x="130969" y="121444"/>
                    </a:lnTo>
                    <a:lnTo>
                      <a:pt x="130969" y="169069"/>
                    </a:lnTo>
                    <a:lnTo>
                      <a:pt x="7144" y="169069"/>
                    </a:lnTo>
                    <a:lnTo>
                      <a:pt x="7144" y="226219"/>
                    </a:lnTo>
                    <a:lnTo>
                      <a:pt x="26194" y="226219"/>
                    </a:lnTo>
                    <a:lnTo>
                      <a:pt x="26194" y="264319"/>
                    </a:lnTo>
                    <a:lnTo>
                      <a:pt x="7144" y="264319"/>
                    </a:lnTo>
                    <a:lnTo>
                      <a:pt x="7144" y="321469"/>
                    </a:lnTo>
                    <a:lnTo>
                      <a:pt x="26194" y="321469"/>
                    </a:lnTo>
                    <a:lnTo>
                      <a:pt x="26194" y="359569"/>
                    </a:lnTo>
                    <a:lnTo>
                      <a:pt x="7144" y="359569"/>
                    </a:lnTo>
                    <a:lnTo>
                      <a:pt x="7144" y="416719"/>
                    </a:lnTo>
                    <a:lnTo>
                      <a:pt x="26194" y="416719"/>
                    </a:lnTo>
                    <a:lnTo>
                      <a:pt x="26194" y="454819"/>
                    </a:lnTo>
                    <a:lnTo>
                      <a:pt x="7144" y="454819"/>
                    </a:lnTo>
                    <a:lnTo>
                      <a:pt x="7144" y="578644"/>
                    </a:lnTo>
                    <a:lnTo>
                      <a:pt x="502444" y="578644"/>
                    </a:lnTo>
                    <a:lnTo>
                      <a:pt x="502444" y="454819"/>
                    </a:lnTo>
                    <a:lnTo>
                      <a:pt x="483394" y="454819"/>
                    </a:lnTo>
                    <a:lnTo>
                      <a:pt x="483394" y="416719"/>
                    </a:lnTo>
                    <a:lnTo>
                      <a:pt x="502444" y="416719"/>
                    </a:lnTo>
                    <a:lnTo>
                      <a:pt x="502444" y="359569"/>
                    </a:lnTo>
                    <a:lnTo>
                      <a:pt x="483394" y="359569"/>
                    </a:lnTo>
                    <a:lnTo>
                      <a:pt x="483394" y="321469"/>
                    </a:lnTo>
                    <a:lnTo>
                      <a:pt x="502444" y="321469"/>
                    </a:lnTo>
                    <a:lnTo>
                      <a:pt x="502444" y="264319"/>
                    </a:lnTo>
                    <a:lnTo>
                      <a:pt x="483394" y="264319"/>
                    </a:lnTo>
                    <a:lnTo>
                      <a:pt x="483394" y="226219"/>
                    </a:lnTo>
                    <a:lnTo>
                      <a:pt x="502444" y="226219"/>
                    </a:lnTo>
                    <a:close/>
                    <a:moveTo>
                      <a:pt x="150019" y="140494"/>
                    </a:moveTo>
                    <a:lnTo>
                      <a:pt x="226219" y="140494"/>
                    </a:lnTo>
                    <a:lnTo>
                      <a:pt x="226219" y="64294"/>
                    </a:lnTo>
                    <a:lnTo>
                      <a:pt x="150019" y="64294"/>
                    </a:lnTo>
                    <a:lnTo>
                      <a:pt x="150019" y="26194"/>
                    </a:lnTo>
                    <a:lnTo>
                      <a:pt x="359569" y="26194"/>
                    </a:lnTo>
                    <a:lnTo>
                      <a:pt x="359569" y="64294"/>
                    </a:lnTo>
                    <a:lnTo>
                      <a:pt x="283369" y="64294"/>
                    </a:lnTo>
                    <a:lnTo>
                      <a:pt x="283369" y="140494"/>
                    </a:lnTo>
                    <a:lnTo>
                      <a:pt x="359569" y="140494"/>
                    </a:lnTo>
                    <a:lnTo>
                      <a:pt x="359569" y="169069"/>
                    </a:lnTo>
                    <a:lnTo>
                      <a:pt x="273844" y="169069"/>
                    </a:lnTo>
                    <a:lnTo>
                      <a:pt x="273844" y="226219"/>
                    </a:lnTo>
                    <a:lnTo>
                      <a:pt x="292894" y="226219"/>
                    </a:lnTo>
                    <a:lnTo>
                      <a:pt x="292894" y="264319"/>
                    </a:lnTo>
                    <a:lnTo>
                      <a:pt x="273844" y="264319"/>
                    </a:lnTo>
                    <a:lnTo>
                      <a:pt x="273844" y="321469"/>
                    </a:lnTo>
                    <a:lnTo>
                      <a:pt x="292894" y="321469"/>
                    </a:lnTo>
                    <a:lnTo>
                      <a:pt x="292894" y="336709"/>
                    </a:lnTo>
                    <a:cubicBezTo>
                      <a:pt x="280511" y="332899"/>
                      <a:pt x="268129" y="330994"/>
                      <a:pt x="254794" y="330994"/>
                    </a:cubicBezTo>
                    <a:cubicBezTo>
                      <a:pt x="241459" y="330994"/>
                      <a:pt x="229076" y="332899"/>
                      <a:pt x="216694" y="336709"/>
                    </a:cubicBezTo>
                    <a:lnTo>
                      <a:pt x="216694" y="321469"/>
                    </a:lnTo>
                    <a:lnTo>
                      <a:pt x="235744" y="321469"/>
                    </a:lnTo>
                    <a:lnTo>
                      <a:pt x="235744" y="264319"/>
                    </a:lnTo>
                    <a:lnTo>
                      <a:pt x="216694" y="264319"/>
                    </a:lnTo>
                    <a:lnTo>
                      <a:pt x="216694" y="226219"/>
                    </a:lnTo>
                    <a:lnTo>
                      <a:pt x="235744" y="226219"/>
                    </a:lnTo>
                    <a:lnTo>
                      <a:pt x="235744" y="169069"/>
                    </a:lnTo>
                    <a:lnTo>
                      <a:pt x="150019" y="169069"/>
                    </a:lnTo>
                    <a:lnTo>
                      <a:pt x="150019" y="140494"/>
                    </a:lnTo>
                    <a:close/>
                    <a:moveTo>
                      <a:pt x="169069" y="121444"/>
                    </a:moveTo>
                    <a:lnTo>
                      <a:pt x="169069" y="83344"/>
                    </a:lnTo>
                    <a:lnTo>
                      <a:pt x="207169" y="83344"/>
                    </a:lnTo>
                    <a:lnTo>
                      <a:pt x="207169" y="121444"/>
                    </a:lnTo>
                    <a:lnTo>
                      <a:pt x="169069" y="121444"/>
                    </a:lnTo>
                    <a:close/>
                    <a:moveTo>
                      <a:pt x="340519" y="83344"/>
                    </a:moveTo>
                    <a:lnTo>
                      <a:pt x="340519" y="121444"/>
                    </a:lnTo>
                    <a:lnTo>
                      <a:pt x="302419" y="121444"/>
                    </a:lnTo>
                    <a:lnTo>
                      <a:pt x="302419" y="83344"/>
                    </a:lnTo>
                    <a:lnTo>
                      <a:pt x="340519" y="83344"/>
                    </a:lnTo>
                    <a:close/>
                    <a:moveTo>
                      <a:pt x="350044" y="359569"/>
                    </a:moveTo>
                    <a:lnTo>
                      <a:pt x="333851" y="359569"/>
                    </a:lnTo>
                    <a:cubicBezTo>
                      <a:pt x="327184" y="353854"/>
                      <a:pt x="319564" y="349091"/>
                      <a:pt x="311944" y="345281"/>
                    </a:cubicBezTo>
                    <a:lnTo>
                      <a:pt x="311944" y="321469"/>
                    </a:lnTo>
                    <a:lnTo>
                      <a:pt x="350044" y="321469"/>
                    </a:lnTo>
                    <a:lnTo>
                      <a:pt x="350044" y="359569"/>
                    </a:lnTo>
                    <a:close/>
                    <a:moveTo>
                      <a:pt x="175736" y="359569"/>
                    </a:moveTo>
                    <a:lnTo>
                      <a:pt x="159544" y="359569"/>
                    </a:lnTo>
                    <a:lnTo>
                      <a:pt x="159544" y="321469"/>
                    </a:lnTo>
                    <a:lnTo>
                      <a:pt x="197644" y="321469"/>
                    </a:lnTo>
                    <a:lnTo>
                      <a:pt x="197644" y="345281"/>
                    </a:lnTo>
                    <a:cubicBezTo>
                      <a:pt x="190024" y="349091"/>
                      <a:pt x="182404" y="353854"/>
                      <a:pt x="175736" y="359569"/>
                    </a:cubicBezTo>
                    <a:close/>
                    <a:moveTo>
                      <a:pt x="83344" y="559594"/>
                    </a:moveTo>
                    <a:lnTo>
                      <a:pt x="26194" y="559594"/>
                    </a:lnTo>
                    <a:lnTo>
                      <a:pt x="26194" y="473869"/>
                    </a:lnTo>
                    <a:lnTo>
                      <a:pt x="102394" y="473869"/>
                    </a:lnTo>
                    <a:lnTo>
                      <a:pt x="102394" y="397669"/>
                    </a:lnTo>
                    <a:lnTo>
                      <a:pt x="26194" y="397669"/>
                    </a:lnTo>
                    <a:lnTo>
                      <a:pt x="26194" y="378619"/>
                    </a:lnTo>
                    <a:lnTo>
                      <a:pt x="102394" y="378619"/>
                    </a:lnTo>
                    <a:lnTo>
                      <a:pt x="102394" y="302419"/>
                    </a:lnTo>
                    <a:lnTo>
                      <a:pt x="26194" y="302419"/>
                    </a:lnTo>
                    <a:lnTo>
                      <a:pt x="26194" y="283369"/>
                    </a:lnTo>
                    <a:lnTo>
                      <a:pt x="102394" y="283369"/>
                    </a:lnTo>
                    <a:lnTo>
                      <a:pt x="102394" y="207169"/>
                    </a:lnTo>
                    <a:lnTo>
                      <a:pt x="26194" y="207169"/>
                    </a:lnTo>
                    <a:lnTo>
                      <a:pt x="26194" y="188119"/>
                    </a:lnTo>
                    <a:lnTo>
                      <a:pt x="216694" y="188119"/>
                    </a:lnTo>
                    <a:lnTo>
                      <a:pt x="216694" y="207169"/>
                    </a:lnTo>
                    <a:lnTo>
                      <a:pt x="140494" y="207169"/>
                    </a:lnTo>
                    <a:lnTo>
                      <a:pt x="140494" y="283369"/>
                    </a:lnTo>
                    <a:lnTo>
                      <a:pt x="216694" y="283369"/>
                    </a:lnTo>
                    <a:lnTo>
                      <a:pt x="216694" y="302419"/>
                    </a:lnTo>
                    <a:lnTo>
                      <a:pt x="140494" y="302419"/>
                    </a:lnTo>
                    <a:lnTo>
                      <a:pt x="140494" y="378619"/>
                    </a:lnTo>
                    <a:lnTo>
                      <a:pt x="157639" y="378619"/>
                    </a:lnTo>
                    <a:cubicBezTo>
                      <a:pt x="152876" y="384334"/>
                      <a:pt x="149066" y="391001"/>
                      <a:pt x="145256" y="397669"/>
                    </a:cubicBezTo>
                    <a:lnTo>
                      <a:pt x="140494" y="397669"/>
                    </a:lnTo>
                    <a:lnTo>
                      <a:pt x="140494" y="407194"/>
                    </a:lnTo>
                    <a:cubicBezTo>
                      <a:pt x="134779" y="421481"/>
                      <a:pt x="130969" y="437674"/>
                      <a:pt x="130969" y="454819"/>
                    </a:cubicBezTo>
                    <a:cubicBezTo>
                      <a:pt x="130969" y="468154"/>
                      <a:pt x="132874" y="480536"/>
                      <a:pt x="136684" y="492919"/>
                    </a:cubicBezTo>
                    <a:lnTo>
                      <a:pt x="83344" y="492919"/>
                    </a:lnTo>
                    <a:lnTo>
                      <a:pt x="83344" y="559594"/>
                    </a:lnTo>
                    <a:close/>
                    <a:moveTo>
                      <a:pt x="45244" y="454819"/>
                    </a:moveTo>
                    <a:lnTo>
                      <a:pt x="45244" y="416719"/>
                    </a:lnTo>
                    <a:lnTo>
                      <a:pt x="83344" y="416719"/>
                    </a:lnTo>
                    <a:lnTo>
                      <a:pt x="83344" y="454819"/>
                    </a:lnTo>
                    <a:lnTo>
                      <a:pt x="45244" y="454819"/>
                    </a:lnTo>
                    <a:close/>
                    <a:moveTo>
                      <a:pt x="45244" y="359569"/>
                    </a:moveTo>
                    <a:lnTo>
                      <a:pt x="45244" y="321469"/>
                    </a:lnTo>
                    <a:lnTo>
                      <a:pt x="83344" y="321469"/>
                    </a:lnTo>
                    <a:lnTo>
                      <a:pt x="83344" y="359569"/>
                    </a:lnTo>
                    <a:lnTo>
                      <a:pt x="45244" y="359569"/>
                    </a:lnTo>
                    <a:close/>
                    <a:moveTo>
                      <a:pt x="45244" y="264319"/>
                    </a:moveTo>
                    <a:lnTo>
                      <a:pt x="45244" y="226219"/>
                    </a:lnTo>
                    <a:lnTo>
                      <a:pt x="83344" y="226219"/>
                    </a:lnTo>
                    <a:lnTo>
                      <a:pt x="83344" y="264319"/>
                    </a:lnTo>
                    <a:lnTo>
                      <a:pt x="45244" y="264319"/>
                    </a:lnTo>
                    <a:close/>
                    <a:moveTo>
                      <a:pt x="197644" y="226219"/>
                    </a:moveTo>
                    <a:lnTo>
                      <a:pt x="197644" y="264319"/>
                    </a:lnTo>
                    <a:lnTo>
                      <a:pt x="159544" y="264319"/>
                    </a:lnTo>
                    <a:lnTo>
                      <a:pt x="159544" y="226219"/>
                    </a:lnTo>
                    <a:lnTo>
                      <a:pt x="197644" y="226219"/>
                    </a:lnTo>
                    <a:close/>
                    <a:moveTo>
                      <a:pt x="111919" y="559594"/>
                    </a:moveTo>
                    <a:lnTo>
                      <a:pt x="102394" y="559594"/>
                    </a:lnTo>
                    <a:lnTo>
                      <a:pt x="102394" y="511969"/>
                    </a:lnTo>
                    <a:lnTo>
                      <a:pt x="111919" y="511969"/>
                    </a:lnTo>
                    <a:lnTo>
                      <a:pt x="111919" y="559594"/>
                    </a:lnTo>
                    <a:close/>
                    <a:moveTo>
                      <a:pt x="140494" y="559594"/>
                    </a:moveTo>
                    <a:lnTo>
                      <a:pt x="130969" y="559594"/>
                    </a:lnTo>
                    <a:lnTo>
                      <a:pt x="130969" y="511969"/>
                    </a:lnTo>
                    <a:lnTo>
                      <a:pt x="140494" y="511969"/>
                    </a:lnTo>
                    <a:lnTo>
                      <a:pt x="140494" y="559594"/>
                    </a:lnTo>
                    <a:close/>
                    <a:moveTo>
                      <a:pt x="159544" y="559594"/>
                    </a:moveTo>
                    <a:lnTo>
                      <a:pt x="159544" y="533876"/>
                    </a:lnTo>
                    <a:cubicBezTo>
                      <a:pt x="168116" y="544354"/>
                      <a:pt x="177641" y="551974"/>
                      <a:pt x="189071" y="559594"/>
                    </a:cubicBezTo>
                    <a:lnTo>
                      <a:pt x="159544" y="559594"/>
                    </a:lnTo>
                    <a:close/>
                    <a:moveTo>
                      <a:pt x="150019" y="454819"/>
                    </a:moveTo>
                    <a:cubicBezTo>
                      <a:pt x="150019" y="396716"/>
                      <a:pt x="196691" y="350044"/>
                      <a:pt x="254794" y="350044"/>
                    </a:cubicBezTo>
                    <a:cubicBezTo>
                      <a:pt x="312896" y="350044"/>
                      <a:pt x="359569" y="396716"/>
                      <a:pt x="359569" y="454819"/>
                    </a:cubicBezTo>
                    <a:cubicBezTo>
                      <a:pt x="359569" y="512921"/>
                      <a:pt x="312896" y="559594"/>
                      <a:pt x="254794" y="559594"/>
                    </a:cubicBezTo>
                    <a:cubicBezTo>
                      <a:pt x="196691" y="559594"/>
                      <a:pt x="150019" y="512921"/>
                      <a:pt x="150019" y="454819"/>
                    </a:cubicBezTo>
                    <a:close/>
                    <a:moveTo>
                      <a:pt x="320516" y="559594"/>
                    </a:moveTo>
                    <a:cubicBezTo>
                      <a:pt x="331946" y="552926"/>
                      <a:pt x="341471" y="544354"/>
                      <a:pt x="350044" y="533876"/>
                    </a:cubicBezTo>
                    <a:lnTo>
                      <a:pt x="350044" y="559594"/>
                    </a:lnTo>
                    <a:lnTo>
                      <a:pt x="320516" y="559594"/>
                    </a:lnTo>
                    <a:close/>
                    <a:moveTo>
                      <a:pt x="378619" y="559594"/>
                    </a:moveTo>
                    <a:lnTo>
                      <a:pt x="369094" y="559594"/>
                    </a:lnTo>
                    <a:lnTo>
                      <a:pt x="369094" y="511969"/>
                    </a:lnTo>
                    <a:lnTo>
                      <a:pt x="378619" y="511969"/>
                    </a:lnTo>
                    <a:lnTo>
                      <a:pt x="378619" y="559594"/>
                    </a:lnTo>
                    <a:close/>
                    <a:moveTo>
                      <a:pt x="407194" y="559594"/>
                    </a:moveTo>
                    <a:lnTo>
                      <a:pt x="397669" y="559594"/>
                    </a:lnTo>
                    <a:lnTo>
                      <a:pt x="397669" y="511969"/>
                    </a:lnTo>
                    <a:lnTo>
                      <a:pt x="407194" y="511969"/>
                    </a:lnTo>
                    <a:lnTo>
                      <a:pt x="407194" y="559594"/>
                    </a:lnTo>
                    <a:close/>
                    <a:moveTo>
                      <a:pt x="407194" y="207169"/>
                    </a:moveTo>
                    <a:lnTo>
                      <a:pt x="407194" y="283369"/>
                    </a:lnTo>
                    <a:lnTo>
                      <a:pt x="483394" y="283369"/>
                    </a:lnTo>
                    <a:lnTo>
                      <a:pt x="483394" y="302419"/>
                    </a:lnTo>
                    <a:lnTo>
                      <a:pt x="407194" y="302419"/>
                    </a:lnTo>
                    <a:lnTo>
                      <a:pt x="407194" y="378619"/>
                    </a:lnTo>
                    <a:lnTo>
                      <a:pt x="483394" y="378619"/>
                    </a:lnTo>
                    <a:lnTo>
                      <a:pt x="483394" y="397669"/>
                    </a:lnTo>
                    <a:lnTo>
                      <a:pt x="407194" y="397669"/>
                    </a:lnTo>
                    <a:lnTo>
                      <a:pt x="407194" y="473869"/>
                    </a:lnTo>
                    <a:lnTo>
                      <a:pt x="483394" y="473869"/>
                    </a:lnTo>
                    <a:lnTo>
                      <a:pt x="483394" y="559594"/>
                    </a:lnTo>
                    <a:lnTo>
                      <a:pt x="426244" y="559594"/>
                    </a:lnTo>
                    <a:lnTo>
                      <a:pt x="426244" y="492919"/>
                    </a:lnTo>
                    <a:lnTo>
                      <a:pt x="372904" y="492919"/>
                    </a:lnTo>
                    <a:cubicBezTo>
                      <a:pt x="376714" y="480536"/>
                      <a:pt x="378619" y="468154"/>
                      <a:pt x="378619" y="454819"/>
                    </a:cubicBezTo>
                    <a:cubicBezTo>
                      <a:pt x="378619" y="437674"/>
                      <a:pt x="374809" y="421481"/>
                      <a:pt x="369094" y="407194"/>
                    </a:cubicBezTo>
                    <a:lnTo>
                      <a:pt x="369094" y="397669"/>
                    </a:lnTo>
                    <a:lnTo>
                      <a:pt x="364331" y="397669"/>
                    </a:lnTo>
                    <a:cubicBezTo>
                      <a:pt x="360521" y="391001"/>
                      <a:pt x="356711" y="384334"/>
                      <a:pt x="351949" y="378619"/>
                    </a:cubicBezTo>
                    <a:lnTo>
                      <a:pt x="369094" y="378619"/>
                    </a:lnTo>
                    <a:lnTo>
                      <a:pt x="369094" y="302419"/>
                    </a:lnTo>
                    <a:lnTo>
                      <a:pt x="292894" y="302419"/>
                    </a:lnTo>
                    <a:lnTo>
                      <a:pt x="292894" y="283369"/>
                    </a:lnTo>
                    <a:lnTo>
                      <a:pt x="369094" y="283369"/>
                    </a:lnTo>
                    <a:lnTo>
                      <a:pt x="369094" y="207169"/>
                    </a:lnTo>
                    <a:lnTo>
                      <a:pt x="292894" y="207169"/>
                    </a:lnTo>
                    <a:lnTo>
                      <a:pt x="292894" y="188119"/>
                    </a:lnTo>
                    <a:lnTo>
                      <a:pt x="483394" y="188119"/>
                    </a:lnTo>
                    <a:lnTo>
                      <a:pt x="483394" y="207169"/>
                    </a:lnTo>
                    <a:lnTo>
                      <a:pt x="407194" y="207169"/>
                    </a:lnTo>
                    <a:close/>
                    <a:moveTo>
                      <a:pt x="464344" y="226219"/>
                    </a:moveTo>
                    <a:lnTo>
                      <a:pt x="464344" y="264319"/>
                    </a:lnTo>
                    <a:lnTo>
                      <a:pt x="426244" y="264319"/>
                    </a:lnTo>
                    <a:lnTo>
                      <a:pt x="426244" y="226219"/>
                    </a:lnTo>
                    <a:lnTo>
                      <a:pt x="464344" y="226219"/>
                    </a:lnTo>
                    <a:close/>
                    <a:moveTo>
                      <a:pt x="464344" y="321469"/>
                    </a:moveTo>
                    <a:lnTo>
                      <a:pt x="464344" y="359569"/>
                    </a:lnTo>
                    <a:lnTo>
                      <a:pt x="426244" y="359569"/>
                    </a:lnTo>
                    <a:lnTo>
                      <a:pt x="426244" y="321469"/>
                    </a:lnTo>
                    <a:lnTo>
                      <a:pt x="464344" y="321469"/>
                    </a:lnTo>
                    <a:close/>
                    <a:moveTo>
                      <a:pt x="464344" y="416719"/>
                    </a:moveTo>
                    <a:lnTo>
                      <a:pt x="464344" y="454819"/>
                    </a:lnTo>
                    <a:lnTo>
                      <a:pt x="426244" y="454819"/>
                    </a:lnTo>
                    <a:lnTo>
                      <a:pt x="426244" y="416719"/>
                    </a:lnTo>
                    <a:lnTo>
                      <a:pt x="464344" y="416719"/>
                    </a:lnTo>
                    <a:close/>
                    <a:moveTo>
                      <a:pt x="311944" y="264319"/>
                    </a:moveTo>
                    <a:lnTo>
                      <a:pt x="311944" y="226219"/>
                    </a:lnTo>
                    <a:lnTo>
                      <a:pt x="350044" y="226219"/>
                    </a:lnTo>
                    <a:lnTo>
                      <a:pt x="350044" y="264319"/>
                    </a:lnTo>
                    <a:lnTo>
                      <a:pt x="311944" y="264319"/>
                    </a:lnTo>
                    <a:close/>
                  </a:path>
                </a:pathLst>
              </a:custGeom>
              <a:solidFill>
                <a:schemeClr val="bg1"/>
              </a:solid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41CAA365-8A75-4322-BAF3-9343E86730F2}"/>
                  </a:ext>
                </a:extLst>
              </p:cNvPr>
              <p:cNvSpPr/>
              <p:nvPr/>
            </p:nvSpPr>
            <p:spPr>
              <a:xfrm>
                <a:off x="7281678" y="4732157"/>
                <a:ext cx="180975" cy="104775"/>
              </a:xfrm>
              <a:custGeom>
                <a:avLst/>
                <a:gdLst>
                  <a:gd name="connsiteX0" fmla="*/ 92869 w 180975"/>
                  <a:gd name="connsiteY0" fmla="*/ 7144 h 104775"/>
                  <a:gd name="connsiteX1" fmla="*/ 7144 w 180975"/>
                  <a:gd name="connsiteY1" fmla="*/ 54769 h 104775"/>
                  <a:gd name="connsiteX2" fmla="*/ 92869 w 180975"/>
                  <a:gd name="connsiteY2" fmla="*/ 102394 h 104775"/>
                  <a:gd name="connsiteX3" fmla="*/ 178594 w 180975"/>
                  <a:gd name="connsiteY3" fmla="*/ 54769 h 104775"/>
                  <a:gd name="connsiteX4" fmla="*/ 92869 w 180975"/>
                  <a:gd name="connsiteY4" fmla="*/ 7144 h 104775"/>
                  <a:gd name="connsiteX5" fmla="*/ 92869 w 180975"/>
                  <a:gd name="connsiteY5" fmla="*/ 73819 h 104775"/>
                  <a:gd name="connsiteX6" fmla="*/ 73819 w 180975"/>
                  <a:gd name="connsiteY6" fmla="*/ 54769 h 104775"/>
                  <a:gd name="connsiteX7" fmla="*/ 92869 w 180975"/>
                  <a:gd name="connsiteY7" fmla="*/ 35719 h 104775"/>
                  <a:gd name="connsiteX8" fmla="*/ 111919 w 180975"/>
                  <a:gd name="connsiteY8" fmla="*/ 54769 h 104775"/>
                  <a:gd name="connsiteX9" fmla="*/ 92869 w 180975"/>
                  <a:gd name="connsiteY9" fmla="*/ 73819 h 104775"/>
                  <a:gd name="connsiteX10" fmla="*/ 30956 w 180975"/>
                  <a:gd name="connsiteY10" fmla="*/ 54769 h 104775"/>
                  <a:gd name="connsiteX11" fmla="*/ 62389 w 180975"/>
                  <a:gd name="connsiteY11" fmla="*/ 31909 h 104775"/>
                  <a:gd name="connsiteX12" fmla="*/ 54769 w 180975"/>
                  <a:gd name="connsiteY12" fmla="*/ 54769 h 104775"/>
                  <a:gd name="connsiteX13" fmla="*/ 62389 w 180975"/>
                  <a:gd name="connsiteY13" fmla="*/ 76676 h 104775"/>
                  <a:gd name="connsiteX14" fmla="*/ 30956 w 180975"/>
                  <a:gd name="connsiteY14" fmla="*/ 54769 h 104775"/>
                  <a:gd name="connsiteX15" fmla="*/ 123349 w 180975"/>
                  <a:gd name="connsiteY15" fmla="*/ 76676 h 104775"/>
                  <a:gd name="connsiteX16" fmla="*/ 130969 w 180975"/>
                  <a:gd name="connsiteY16" fmla="*/ 54769 h 104775"/>
                  <a:gd name="connsiteX17" fmla="*/ 123349 w 180975"/>
                  <a:gd name="connsiteY17" fmla="*/ 32861 h 104775"/>
                  <a:gd name="connsiteX18" fmla="*/ 154781 w 180975"/>
                  <a:gd name="connsiteY18" fmla="*/ 54769 h 104775"/>
                  <a:gd name="connsiteX19" fmla="*/ 123349 w 180975"/>
                  <a:gd name="connsiteY19" fmla="*/ 7667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0975" h="104775">
                    <a:moveTo>
                      <a:pt x="92869" y="7144"/>
                    </a:moveTo>
                    <a:cubicBezTo>
                      <a:pt x="35719" y="7144"/>
                      <a:pt x="7144" y="54769"/>
                      <a:pt x="7144" y="54769"/>
                    </a:cubicBezTo>
                    <a:cubicBezTo>
                      <a:pt x="7144" y="54769"/>
                      <a:pt x="35719" y="102394"/>
                      <a:pt x="92869" y="102394"/>
                    </a:cubicBezTo>
                    <a:cubicBezTo>
                      <a:pt x="150019" y="102394"/>
                      <a:pt x="178594" y="54769"/>
                      <a:pt x="178594" y="54769"/>
                    </a:cubicBezTo>
                    <a:cubicBezTo>
                      <a:pt x="178594" y="54769"/>
                      <a:pt x="150019" y="7144"/>
                      <a:pt x="92869" y="7144"/>
                    </a:cubicBezTo>
                    <a:close/>
                    <a:moveTo>
                      <a:pt x="92869" y="73819"/>
                    </a:moveTo>
                    <a:cubicBezTo>
                      <a:pt x="82391" y="73819"/>
                      <a:pt x="73819" y="65246"/>
                      <a:pt x="73819" y="54769"/>
                    </a:cubicBezTo>
                    <a:cubicBezTo>
                      <a:pt x="73819" y="44291"/>
                      <a:pt x="82391" y="35719"/>
                      <a:pt x="92869" y="35719"/>
                    </a:cubicBezTo>
                    <a:cubicBezTo>
                      <a:pt x="103346" y="35719"/>
                      <a:pt x="111919" y="44291"/>
                      <a:pt x="111919" y="54769"/>
                    </a:cubicBezTo>
                    <a:cubicBezTo>
                      <a:pt x="111919" y="65246"/>
                      <a:pt x="103346" y="73819"/>
                      <a:pt x="92869" y="73819"/>
                    </a:cubicBezTo>
                    <a:close/>
                    <a:moveTo>
                      <a:pt x="30956" y="54769"/>
                    </a:moveTo>
                    <a:cubicBezTo>
                      <a:pt x="37624" y="47149"/>
                      <a:pt x="48101" y="38576"/>
                      <a:pt x="62389" y="31909"/>
                    </a:cubicBezTo>
                    <a:cubicBezTo>
                      <a:pt x="57626" y="38576"/>
                      <a:pt x="54769" y="46196"/>
                      <a:pt x="54769" y="54769"/>
                    </a:cubicBezTo>
                    <a:cubicBezTo>
                      <a:pt x="54769" y="63341"/>
                      <a:pt x="57626" y="70961"/>
                      <a:pt x="62389" y="76676"/>
                    </a:cubicBezTo>
                    <a:cubicBezTo>
                      <a:pt x="48101" y="70961"/>
                      <a:pt x="37624" y="61436"/>
                      <a:pt x="30956" y="54769"/>
                    </a:cubicBezTo>
                    <a:close/>
                    <a:moveTo>
                      <a:pt x="123349" y="76676"/>
                    </a:moveTo>
                    <a:cubicBezTo>
                      <a:pt x="128111" y="70009"/>
                      <a:pt x="130969" y="62389"/>
                      <a:pt x="130969" y="54769"/>
                    </a:cubicBezTo>
                    <a:cubicBezTo>
                      <a:pt x="130969" y="47149"/>
                      <a:pt x="128111" y="38576"/>
                      <a:pt x="123349" y="32861"/>
                    </a:cubicBezTo>
                    <a:cubicBezTo>
                      <a:pt x="137636" y="38576"/>
                      <a:pt x="148114" y="48101"/>
                      <a:pt x="154781" y="54769"/>
                    </a:cubicBezTo>
                    <a:cubicBezTo>
                      <a:pt x="148114" y="61436"/>
                      <a:pt x="137636" y="70961"/>
                      <a:pt x="123349" y="76676"/>
                    </a:cubicBezTo>
                    <a:close/>
                  </a:path>
                </a:pathLst>
              </a:custGeom>
              <a:solidFill>
                <a:schemeClr val="bg1"/>
              </a:solidFill>
              <a:ln w="9525" cap="flat">
                <a:noFill/>
                <a:prstDash val="solid"/>
                <a:miter/>
              </a:ln>
            </p:spPr>
            <p:txBody>
              <a:bodyPr rtlCol="0" anchor="ctr"/>
              <a:lstStyle/>
              <a:p>
                <a:endParaRPr lang="en-US"/>
              </a:p>
            </p:txBody>
          </p:sp>
        </p:grpSp>
      </p:grpSp>
      <p:grpSp>
        <p:nvGrpSpPr>
          <p:cNvPr id="218" name="Group 217">
            <a:extLst>
              <a:ext uri="{FF2B5EF4-FFF2-40B4-BE49-F238E27FC236}">
                <a16:creationId xmlns:a16="http://schemas.microsoft.com/office/drawing/2014/main" id="{EF86F45D-B50F-4142-A457-0C83851BE424}"/>
              </a:ext>
            </a:extLst>
          </p:cNvPr>
          <p:cNvGrpSpPr/>
          <p:nvPr/>
        </p:nvGrpSpPr>
        <p:grpSpPr>
          <a:xfrm>
            <a:off x="7412669" y="2873524"/>
            <a:ext cx="430959" cy="430959"/>
            <a:chOff x="6896834" y="3858893"/>
            <a:chExt cx="652096" cy="652096"/>
          </a:xfrm>
        </p:grpSpPr>
        <p:grpSp>
          <p:nvGrpSpPr>
            <p:cNvPr id="219" name="Group 218">
              <a:extLst>
                <a:ext uri="{FF2B5EF4-FFF2-40B4-BE49-F238E27FC236}">
                  <a16:creationId xmlns:a16="http://schemas.microsoft.com/office/drawing/2014/main" id="{C8EEDC47-6E18-412C-841E-9EF0658A0700}"/>
                </a:ext>
              </a:extLst>
            </p:cNvPr>
            <p:cNvGrpSpPr/>
            <p:nvPr/>
          </p:nvGrpSpPr>
          <p:grpSpPr>
            <a:xfrm>
              <a:off x="6896834" y="3858893"/>
              <a:ext cx="652096" cy="652096"/>
              <a:chOff x="2133600" y="3636540"/>
              <a:chExt cx="731520" cy="731520"/>
            </a:xfrm>
          </p:grpSpPr>
          <p:sp>
            <p:nvSpPr>
              <p:cNvPr id="222" name="Rectangle: Rounded Corners 221">
                <a:extLst>
                  <a:ext uri="{FF2B5EF4-FFF2-40B4-BE49-F238E27FC236}">
                    <a16:creationId xmlns:a16="http://schemas.microsoft.com/office/drawing/2014/main" id="{B1CC4E94-F386-40A0-9C4D-DFA0354505C2}"/>
                  </a:ext>
                </a:extLst>
              </p:cNvPr>
              <p:cNvSpPr/>
              <p:nvPr/>
            </p:nvSpPr>
            <p:spPr>
              <a:xfrm>
                <a:off x="2133600" y="3636540"/>
                <a:ext cx="731520" cy="731520"/>
              </a:xfrm>
              <a:prstGeom prst="roundRect">
                <a:avLst/>
              </a:prstGeom>
              <a:solidFill>
                <a:schemeClr val="accent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3" name="Text Placeholder 2">
                <a:extLst>
                  <a:ext uri="{FF2B5EF4-FFF2-40B4-BE49-F238E27FC236}">
                    <a16:creationId xmlns:a16="http://schemas.microsoft.com/office/drawing/2014/main" id="{6A6EBB8B-A18D-4AE8-B954-5BCF34521F97}"/>
                  </a:ext>
                </a:extLst>
              </p:cNvPr>
              <p:cNvSpPr txBox="1">
                <a:spLocks/>
              </p:cNvSpPr>
              <p:nvPr/>
            </p:nvSpPr>
            <p:spPr>
              <a:xfrm>
                <a:off x="2177989" y="4138197"/>
                <a:ext cx="642741" cy="182850"/>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bg2">
                        <a:lumMod val="50000"/>
                      </a:schemeClr>
                    </a:solidFill>
                    <a:latin typeface="+mn-lt"/>
                    <a:ea typeface="+mn-ea"/>
                    <a:cs typeface="+mn-cs"/>
                  </a:defRPr>
                </a:lvl1pPr>
                <a:lvl2pPr marL="365760" indent="-182880" algn="l" defTabSz="914400" rtl="0" eaLnBrk="1" latinLnBrk="0" hangingPunct="1">
                  <a:lnSpc>
                    <a:spcPct val="100000"/>
                  </a:lnSpc>
                  <a:spcBef>
                    <a:spcPts val="600"/>
                  </a:spcBef>
                  <a:buFont typeface="Calibri" panose="020F0502020204030204" pitchFamily="34" charset="0"/>
                  <a:buChar char="–"/>
                  <a:defRPr sz="1800" kern="1200">
                    <a:solidFill>
                      <a:schemeClr val="tx2"/>
                    </a:solidFill>
                    <a:latin typeface="+mn-lt"/>
                    <a:ea typeface="+mn-ea"/>
                    <a:cs typeface="+mn-cs"/>
                  </a:defRPr>
                </a:lvl2pPr>
                <a:lvl3pPr marL="548640" indent="-182880" algn="l" defTabSz="914400" rtl="0" eaLnBrk="1" latinLnBrk="0" hangingPunct="1">
                  <a:lnSpc>
                    <a:spcPct val="100000"/>
                  </a:lnSpc>
                  <a:spcBef>
                    <a:spcPts val="600"/>
                  </a:spcBef>
                  <a:buFont typeface="Wingdings" panose="05000000000000000000" pitchFamily="2" charset="2"/>
                  <a:buChar char="§"/>
                  <a:defRPr sz="1600" kern="1200">
                    <a:solidFill>
                      <a:schemeClr val="tx2"/>
                    </a:solidFill>
                    <a:latin typeface="+mn-lt"/>
                    <a:ea typeface="+mn-ea"/>
                    <a:cs typeface="+mn-cs"/>
                  </a:defRPr>
                </a:lvl3pPr>
                <a:lvl4pPr marL="731520" indent="-182880" algn="l" defTabSz="914400" rtl="0" eaLnBrk="1" latinLnBrk="0" hangingPunct="1">
                  <a:lnSpc>
                    <a:spcPct val="100000"/>
                  </a:lnSpc>
                  <a:spcBef>
                    <a:spcPts val="600"/>
                  </a:spcBef>
                  <a:buFont typeface="Courier New" panose="02070309020205020404" pitchFamily="49" charset="0"/>
                  <a:buChar char="o"/>
                  <a:defRPr sz="1400" kern="1200">
                    <a:solidFill>
                      <a:schemeClr val="tx2"/>
                    </a:solidFill>
                    <a:latin typeface="+mn-lt"/>
                    <a:ea typeface="+mn-ea"/>
                    <a:cs typeface="+mn-cs"/>
                  </a:defRPr>
                </a:lvl4pPr>
                <a:lvl5pPr marL="914400" indent="-182880" algn="l" defTabSz="914400" rtl="0" eaLnBrk="1" latinLnBrk="0" hangingPunct="1">
                  <a:lnSpc>
                    <a:spcPct val="100000"/>
                  </a:lnSpc>
                  <a:spcBef>
                    <a:spcPts val="600"/>
                  </a:spcBef>
                  <a:buFont typeface="Wingdings" panose="05000000000000000000" pitchFamily="2" charset="2"/>
                  <a:buChar char="v"/>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700" b="1" dirty="0">
                    <a:solidFill>
                      <a:schemeClr val="bg1"/>
                    </a:solidFill>
                  </a:rPr>
                  <a:t>AAA</a:t>
                </a:r>
              </a:p>
            </p:txBody>
          </p:sp>
        </p:grpSp>
        <p:sp>
          <p:nvSpPr>
            <p:cNvPr id="220" name="Freeform 17">
              <a:extLst>
                <a:ext uri="{FF2B5EF4-FFF2-40B4-BE49-F238E27FC236}">
                  <a16:creationId xmlns:a16="http://schemas.microsoft.com/office/drawing/2014/main" id="{D3AC1DB1-5669-47C0-A95A-CD3C44C664A7}"/>
                </a:ext>
              </a:extLst>
            </p:cNvPr>
            <p:cNvSpPr>
              <a:spLocks noEditPoints="1"/>
            </p:cNvSpPr>
            <p:nvPr/>
          </p:nvSpPr>
          <p:spPr bwMode="auto">
            <a:xfrm>
              <a:off x="7159988" y="4050537"/>
              <a:ext cx="125680" cy="125466"/>
            </a:xfrm>
            <a:custGeom>
              <a:avLst/>
              <a:gdLst>
                <a:gd name="T0" fmla="*/ 346 w 692"/>
                <a:gd name="T1" fmla="*/ 0 h 692"/>
                <a:gd name="T2" fmla="*/ 0 w 692"/>
                <a:gd name="T3" fmla="*/ 346 h 692"/>
                <a:gd name="T4" fmla="*/ 346 w 692"/>
                <a:gd name="T5" fmla="*/ 692 h 692"/>
                <a:gd name="T6" fmla="*/ 692 w 692"/>
                <a:gd name="T7" fmla="*/ 346 h 692"/>
                <a:gd name="T8" fmla="*/ 346 w 692"/>
                <a:gd name="T9" fmla="*/ 0 h 692"/>
                <a:gd name="T10" fmla="*/ 346 w 692"/>
                <a:gd name="T11" fmla="*/ 612 h 692"/>
                <a:gd name="T12" fmla="*/ 80 w 692"/>
                <a:gd name="T13" fmla="*/ 346 h 692"/>
                <a:gd name="T14" fmla="*/ 346 w 692"/>
                <a:gd name="T15" fmla="*/ 80 h 692"/>
                <a:gd name="T16" fmla="*/ 612 w 692"/>
                <a:gd name="T17" fmla="*/ 346 h 692"/>
                <a:gd name="T18" fmla="*/ 346 w 692"/>
                <a:gd name="T19" fmla="*/ 61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2" h="692">
                  <a:moveTo>
                    <a:pt x="346" y="0"/>
                  </a:moveTo>
                  <a:cubicBezTo>
                    <a:pt x="156" y="0"/>
                    <a:pt x="0" y="154"/>
                    <a:pt x="0" y="346"/>
                  </a:cubicBezTo>
                  <a:cubicBezTo>
                    <a:pt x="0" y="536"/>
                    <a:pt x="156" y="692"/>
                    <a:pt x="346" y="692"/>
                  </a:cubicBezTo>
                  <a:cubicBezTo>
                    <a:pt x="536" y="692"/>
                    <a:pt x="692" y="538"/>
                    <a:pt x="692" y="346"/>
                  </a:cubicBezTo>
                  <a:cubicBezTo>
                    <a:pt x="692" y="156"/>
                    <a:pt x="536" y="0"/>
                    <a:pt x="346" y="0"/>
                  </a:cubicBezTo>
                  <a:close/>
                  <a:moveTo>
                    <a:pt x="346" y="612"/>
                  </a:moveTo>
                  <a:cubicBezTo>
                    <a:pt x="200" y="612"/>
                    <a:pt x="80" y="492"/>
                    <a:pt x="80" y="346"/>
                  </a:cubicBezTo>
                  <a:cubicBezTo>
                    <a:pt x="80" y="200"/>
                    <a:pt x="200" y="80"/>
                    <a:pt x="346" y="80"/>
                  </a:cubicBezTo>
                  <a:cubicBezTo>
                    <a:pt x="492" y="80"/>
                    <a:pt x="612" y="200"/>
                    <a:pt x="612" y="346"/>
                  </a:cubicBezTo>
                  <a:cubicBezTo>
                    <a:pt x="612" y="492"/>
                    <a:pt x="492" y="612"/>
                    <a:pt x="346" y="6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a:p>
          </p:txBody>
        </p:sp>
        <p:sp>
          <p:nvSpPr>
            <p:cNvPr id="221" name="Freeform 18">
              <a:extLst>
                <a:ext uri="{FF2B5EF4-FFF2-40B4-BE49-F238E27FC236}">
                  <a16:creationId xmlns:a16="http://schemas.microsoft.com/office/drawing/2014/main" id="{E23EB472-4350-4AC2-89CF-A5BF3B949943}"/>
                </a:ext>
              </a:extLst>
            </p:cNvPr>
            <p:cNvSpPr>
              <a:spLocks noEditPoints="1"/>
            </p:cNvSpPr>
            <p:nvPr/>
          </p:nvSpPr>
          <p:spPr bwMode="auto">
            <a:xfrm>
              <a:off x="7054701" y="3932907"/>
              <a:ext cx="336362" cy="355251"/>
            </a:xfrm>
            <a:custGeom>
              <a:avLst/>
              <a:gdLst>
                <a:gd name="T0" fmla="*/ 1756 w 1852"/>
                <a:gd name="T1" fmla="*/ 1184 h 1958"/>
                <a:gd name="T2" fmla="*/ 1678 w 1852"/>
                <a:gd name="T3" fmla="*/ 996 h 1958"/>
                <a:gd name="T4" fmla="*/ 1746 w 1852"/>
                <a:gd name="T5" fmla="*/ 760 h 1958"/>
                <a:gd name="T6" fmla="*/ 1736 w 1852"/>
                <a:gd name="T7" fmla="*/ 426 h 1958"/>
                <a:gd name="T8" fmla="*/ 1516 w 1852"/>
                <a:gd name="T9" fmla="*/ 362 h 1958"/>
                <a:gd name="T10" fmla="*/ 1146 w 1852"/>
                <a:gd name="T11" fmla="*/ 274 h 1958"/>
                <a:gd name="T12" fmla="*/ 1000 w 1852"/>
                <a:gd name="T13" fmla="*/ 2 h 1958"/>
                <a:gd name="T14" fmla="*/ 686 w 1852"/>
                <a:gd name="T15" fmla="*/ 160 h 1958"/>
                <a:gd name="T16" fmla="*/ 422 w 1852"/>
                <a:gd name="T17" fmla="*/ 436 h 1958"/>
                <a:gd name="T18" fmla="*/ 238 w 1852"/>
                <a:gd name="T19" fmla="*/ 356 h 1958"/>
                <a:gd name="T20" fmla="*/ 42 w 1852"/>
                <a:gd name="T21" fmla="*/ 556 h 1958"/>
                <a:gd name="T22" fmla="*/ 98 w 1852"/>
                <a:gd name="T23" fmla="*/ 780 h 1958"/>
                <a:gd name="T24" fmla="*/ 174 w 1852"/>
                <a:gd name="T25" fmla="*/ 996 h 1958"/>
                <a:gd name="T26" fmla="*/ 106 w 1852"/>
                <a:gd name="T27" fmla="*/ 1200 h 1958"/>
                <a:gd name="T28" fmla="*/ 116 w 1852"/>
                <a:gd name="T29" fmla="*/ 1534 h 1958"/>
                <a:gd name="T30" fmla="*/ 336 w 1852"/>
                <a:gd name="T31" fmla="*/ 1598 h 1958"/>
                <a:gd name="T32" fmla="*/ 706 w 1852"/>
                <a:gd name="T33" fmla="*/ 1714 h 1958"/>
                <a:gd name="T34" fmla="*/ 852 w 1852"/>
                <a:gd name="T35" fmla="*/ 1958 h 1958"/>
                <a:gd name="T36" fmla="*/ 1166 w 1852"/>
                <a:gd name="T37" fmla="*/ 1798 h 1958"/>
                <a:gd name="T38" fmla="*/ 1448 w 1852"/>
                <a:gd name="T39" fmla="*/ 1534 h 1958"/>
                <a:gd name="T40" fmla="*/ 1614 w 1852"/>
                <a:gd name="T41" fmla="*/ 1604 h 1958"/>
                <a:gd name="T42" fmla="*/ 1810 w 1852"/>
                <a:gd name="T43" fmla="*/ 1404 h 1958"/>
                <a:gd name="T44" fmla="*/ 1742 w 1852"/>
                <a:gd name="T45" fmla="*/ 1366 h 1958"/>
                <a:gd name="T46" fmla="*/ 1614 w 1852"/>
                <a:gd name="T47" fmla="*/ 1526 h 1958"/>
                <a:gd name="T48" fmla="*/ 1434 w 1852"/>
                <a:gd name="T49" fmla="*/ 1436 h 1958"/>
                <a:gd name="T50" fmla="*/ 1112 w 1852"/>
                <a:gd name="T51" fmla="*/ 1640 h 1958"/>
                <a:gd name="T52" fmla="*/ 1086 w 1852"/>
                <a:gd name="T53" fmla="*/ 1800 h 1958"/>
                <a:gd name="T54" fmla="*/ 852 w 1852"/>
                <a:gd name="T55" fmla="*/ 1878 h 1958"/>
                <a:gd name="T56" fmla="*/ 786 w 1852"/>
                <a:gd name="T57" fmla="*/ 1654 h 1958"/>
                <a:gd name="T58" fmla="*/ 452 w 1852"/>
                <a:gd name="T59" fmla="*/ 1472 h 1958"/>
                <a:gd name="T60" fmla="*/ 296 w 1852"/>
                <a:gd name="T61" fmla="*/ 1528 h 1958"/>
                <a:gd name="T62" fmla="*/ 184 w 1852"/>
                <a:gd name="T63" fmla="*/ 1494 h 1958"/>
                <a:gd name="T64" fmla="*/ 146 w 1852"/>
                <a:gd name="T65" fmla="*/ 1270 h 1958"/>
                <a:gd name="T66" fmla="*/ 274 w 1852"/>
                <a:gd name="T67" fmla="*/ 1162 h 1958"/>
                <a:gd name="T68" fmla="*/ 276 w 1852"/>
                <a:gd name="T69" fmla="*/ 822 h 1958"/>
                <a:gd name="T70" fmla="*/ 136 w 1852"/>
                <a:gd name="T71" fmla="*/ 710 h 1958"/>
                <a:gd name="T72" fmla="*/ 112 w 1852"/>
                <a:gd name="T73" fmla="*/ 596 h 1958"/>
                <a:gd name="T74" fmla="*/ 240 w 1852"/>
                <a:gd name="T75" fmla="*/ 436 h 1958"/>
                <a:gd name="T76" fmla="*/ 436 w 1852"/>
                <a:gd name="T77" fmla="*/ 536 h 1958"/>
                <a:gd name="T78" fmla="*/ 740 w 1852"/>
                <a:gd name="T79" fmla="*/ 348 h 1958"/>
                <a:gd name="T80" fmla="*/ 766 w 1852"/>
                <a:gd name="T81" fmla="*/ 160 h 1958"/>
                <a:gd name="T82" fmla="*/ 1000 w 1852"/>
                <a:gd name="T83" fmla="*/ 82 h 1958"/>
                <a:gd name="T84" fmla="*/ 1068 w 1852"/>
                <a:gd name="T85" fmla="*/ 338 h 1958"/>
                <a:gd name="T86" fmla="*/ 1384 w 1852"/>
                <a:gd name="T87" fmla="*/ 502 h 1958"/>
                <a:gd name="T88" fmla="*/ 1558 w 1852"/>
                <a:gd name="T89" fmla="*/ 432 h 1958"/>
                <a:gd name="T90" fmla="*/ 1670 w 1852"/>
                <a:gd name="T91" fmla="*/ 466 h 1958"/>
                <a:gd name="T92" fmla="*/ 1708 w 1852"/>
                <a:gd name="T93" fmla="*/ 690 h 1958"/>
                <a:gd name="T94" fmla="*/ 1574 w 1852"/>
                <a:gd name="T95" fmla="*/ 804 h 1958"/>
                <a:gd name="T96" fmla="*/ 1584 w 1852"/>
                <a:gd name="T97" fmla="*/ 1142 h 1958"/>
                <a:gd name="T98" fmla="*/ 1718 w 1852"/>
                <a:gd name="T99" fmla="*/ 1250 h 1958"/>
                <a:gd name="T100" fmla="*/ 1742 w 1852"/>
                <a:gd name="T101" fmla="*/ 1366 h 1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52" h="1958">
                  <a:moveTo>
                    <a:pt x="1828" y="1284"/>
                  </a:moveTo>
                  <a:cubicBezTo>
                    <a:pt x="1818" y="1240"/>
                    <a:pt x="1792" y="1204"/>
                    <a:pt x="1756" y="1184"/>
                  </a:cubicBezTo>
                  <a:cubicBezTo>
                    <a:pt x="1666" y="1132"/>
                    <a:pt x="1666" y="1132"/>
                    <a:pt x="1666" y="1132"/>
                  </a:cubicBezTo>
                  <a:cubicBezTo>
                    <a:pt x="1674" y="1086"/>
                    <a:pt x="1678" y="1040"/>
                    <a:pt x="1678" y="996"/>
                  </a:cubicBezTo>
                  <a:cubicBezTo>
                    <a:pt x="1678" y="930"/>
                    <a:pt x="1672" y="872"/>
                    <a:pt x="1656" y="814"/>
                  </a:cubicBezTo>
                  <a:cubicBezTo>
                    <a:pt x="1746" y="760"/>
                    <a:pt x="1746" y="760"/>
                    <a:pt x="1746" y="760"/>
                  </a:cubicBezTo>
                  <a:cubicBezTo>
                    <a:pt x="1826" y="714"/>
                    <a:pt x="1852" y="628"/>
                    <a:pt x="1810" y="554"/>
                  </a:cubicBezTo>
                  <a:cubicBezTo>
                    <a:pt x="1736" y="426"/>
                    <a:pt x="1736" y="426"/>
                    <a:pt x="1736" y="426"/>
                  </a:cubicBezTo>
                  <a:cubicBezTo>
                    <a:pt x="1706" y="376"/>
                    <a:pt x="1650" y="342"/>
                    <a:pt x="1592" y="342"/>
                  </a:cubicBezTo>
                  <a:cubicBezTo>
                    <a:pt x="1566" y="342"/>
                    <a:pt x="1540" y="348"/>
                    <a:pt x="1516" y="362"/>
                  </a:cubicBezTo>
                  <a:cubicBezTo>
                    <a:pt x="1414" y="422"/>
                    <a:pt x="1414" y="422"/>
                    <a:pt x="1414" y="422"/>
                  </a:cubicBezTo>
                  <a:cubicBezTo>
                    <a:pt x="1336" y="354"/>
                    <a:pt x="1246" y="304"/>
                    <a:pt x="1146" y="274"/>
                  </a:cubicBezTo>
                  <a:cubicBezTo>
                    <a:pt x="1146" y="160"/>
                    <a:pt x="1146" y="160"/>
                    <a:pt x="1146" y="160"/>
                  </a:cubicBezTo>
                  <a:cubicBezTo>
                    <a:pt x="1146" y="68"/>
                    <a:pt x="1084" y="2"/>
                    <a:pt x="1000" y="2"/>
                  </a:cubicBezTo>
                  <a:cubicBezTo>
                    <a:pt x="852" y="2"/>
                    <a:pt x="852" y="2"/>
                    <a:pt x="852" y="2"/>
                  </a:cubicBezTo>
                  <a:cubicBezTo>
                    <a:pt x="762" y="0"/>
                    <a:pt x="686" y="74"/>
                    <a:pt x="686" y="160"/>
                  </a:cubicBezTo>
                  <a:cubicBezTo>
                    <a:pt x="686" y="280"/>
                    <a:pt x="686" y="280"/>
                    <a:pt x="686" y="280"/>
                  </a:cubicBezTo>
                  <a:cubicBezTo>
                    <a:pt x="590" y="312"/>
                    <a:pt x="500" y="364"/>
                    <a:pt x="422" y="436"/>
                  </a:cubicBezTo>
                  <a:cubicBezTo>
                    <a:pt x="326" y="380"/>
                    <a:pt x="326" y="380"/>
                    <a:pt x="326" y="380"/>
                  </a:cubicBezTo>
                  <a:cubicBezTo>
                    <a:pt x="298" y="364"/>
                    <a:pt x="268" y="356"/>
                    <a:pt x="238" y="356"/>
                  </a:cubicBezTo>
                  <a:cubicBezTo>
                    <a:pt x="186" y="356"/>
                    <a:pt x="142" y="382"/>
                    <a:pt x="116" y="428"/>
                  </a:cubicBezTo>
                  <a:cubicBezTo>
                    <a:pt x="42" y="556"/>
                    <a:pt x="42" y="556"/>
                    <a:pt x="42" y="556"/>
                  </a:cubicBezTo>
                  <a:cubicBezTo>
                    <a:pt x="22" y="592"/>
                    <a:pt x="14" y="636"/>
                    <a:pt x="24" y="678"/>
                  </a:cubicBezTo>
                  <a:cubicBezTo>
                    <a:pt x="34" y="722"/>
                    <a:pt x="60" y="758"/>
                    <a:pt x="98" y="780"/>
                  </a:cubicBezTo>
                  <a:cubicBezTo>
                    <a:pt x="192" y="832"/>
                    <a:pt x="192" y="832"/>
                    <a:pt x="192" y="832"/>
                  </a:cubicBezTo>
                  <a:cubicBezTo>
                    <a:pt x="180" y="886"/>
                    <a:pt x="174" y="940"/>
                    <a:pt x="174" y="996"/>
                  </a:cubicBezTo>
                  <a:cubicBezTo>
                    <a:pt x="174" y="1048"/>
                    <a:pt x="180" y="1102"/>
                    <a:pt x="190" y="1152"/>
                  </a:cubicBezTo>
                  <a:cubicBezTo>
                    <a:pt x="106" y="1200"/>
                    <a:pt x="106" y="1200"/>
                    <a:pt x="106" y="1200"/>
                  </a:cubicBezTo>
                  <a:cubicBezTo>
                    <a:pt x="26" y="1246"/>
                    <a:pt x="0" y="1332"/>
                    <a:pt x="42" y="1406"/>
                  </a:cubicBezTo>
                  <a:cubicBezTo>
                    <a:pt x="116" y="1534"/>
                    <a:pt x="116" y="1534"/>
                    <a:pt x="116" y="1534"/>
                  </a:cubicBezTo>
                  <a:cubicBezTo>
                    <a:pt x="146" y="1584"/>
                    <a:pt x="202" y="1618"/>
                    <a:pt x="260" y="1618"/>
                  </a:cubicBezTo>
                  <a:cubicBezTo>
                    <a:pt x="286" y="1618"/>
                    <a:pt x="312" y="1612"/>
                    <a:pt x="336" y="1598"/>
                  </a:cubicBezTo>
                  <a:cubicBezTo>
                    <a:pt x="418" y="1550"/>
                    <a:pt x="418" y="1550"/>
                    <a:pt x="418" y="1550"/>
                  </a:cubicBezTo>
                  <a:cubicBezTo>
                    <a:pt x="500" y="1626"/>
                    <a:pt x="600" y="1682"/>
                    <a:pt x="706" y="1714"/>
                  </a:cubicBezTo>
                  <a:cubicBezTo>
                    <a:pt x="706" y="1800"/>
                    <a:pt x="706" y="1800"/>
                    <a:pt x="706" y="1800"/>
                  </a:cubicBezTo>
                  <a:cubicBezTo>
                    <a:pt x="706" y="1892"/>
                    <a:pt x="768" y="1958"/>
                    <a:pt x="852" y="1958"/>
                  </a:cubicBezTo>
                  <a:cubicBezTo>
                    <a:pt x="1000" y="1958"/>
                    <a:pt x="1000" y="1958"/>
                    <a:pt x="1000" y="1958"/>
                  </a:cubicBezTo>
                  <a:cubicBezTo>
                    <a:pt x="1090" y="1958"/>
                    <a:pt x="1166" y="1886"/>
                    <a:pt x="1166" y="1798"/>
                  </a:cubicBezTo>
                  <a:cubicBezTo>
                    <a:pt x="1164" y="1706"/>
                    <a:pt x="1164" y="1706"/>
                    <a:pt x="1164" y="1706"/>
                  </a:cubicBezTo>
                  <a:cubicBezTo>
                    <a:pt x="1270" y="1670"/>
                    <a:pt x="1368" y="1612"/>
                    <a:pt x="1448" y="1534"/>
                  </a:cubicBezTo>
                  <a:cubicBezTo>
                    <a:pt x="1526" y="1580"/>
                    <a:pt x="1526" y="1580"/>
                    <a:pt x="1526" y="1580"/>
                  </a:cubicBezTo>
                  <a:cubicBezTo>
                    <a:pt x="1554" y="1596"/>
                    <a:pt x="1584" y="1604"/>
                    <a:pt x="1614" y="1604"/>
                  </a:cubicBezTo>
                  <a:cubicBezTo>
                    <a:pt x="1666" y="1604"/>
                    <a:pt x="1710" y="1578"/>
                    <a:pt x="1736" y="1532"/>
                  </a:cubicBezTo>
                  <a:cubicBezTo>
                    <a:pt x="1810" y="1404"/>
                    <a:pt x="1810" y="1404"/>
                    <a:pt x="1810" y="1404"/>
                  </a:cubicBezTo>
                  <a:cubicBezTo>
                    <a:pt x="1832" y="1370"/>
                    <a:pt x="1838" y="1324"/>
                    <a:pt x="1828" y="1284"/>
                  </a:cubicBezTo>
                  <a:close/>
                  <a:moveTo>
                    <a:pt x="1742" y="1366"/>
                  </a:moveTo>
                  <a:cubicBezTo>
                    <a:pt x="1668" y="1494"/>
                    <a:pt x="1668" y="1494"/>
                    <a:pt x="1668" y="1494"/>
                  </a:cubicBezTo>
                  <a:cubicBezTo>
                    <a:pt x="1654" y="1520"/>
                    <a:pt x="1630" y="1526"/>
                    <a:pt x="1614" y="1526"/>
                  </a:cubicBezTo>
                  <a:cubicBezTo>
                    <a:pt x="1598" y="1526"/>
                    <a:pt x="1582" y="1522"/>
                    <a:pt x="1566" y="1512"/>
                  </a:cubicBezTo>
                  <a:cubicBezTo>
                    <a:pt x="1434" y="1436"/>
                    <a:pt x="1434" y="1436"/>
                    <a:pt x="1434" y="1436"/>
                  </a:cubicBezTo>
                  <a:cubicBezTo>
                    <a:pt x="1412" y="1458"/>
                    <a:pt x="1412" y="1458"/>
                    <a:pt x="1412" y="1458"/>
                  </a:cubicBezTo>
                  <a:cubicBezTo>
                    <a:pt x="1330" y="1544"/>
                    <a:pt x="1226" y="1608"/>
                    <a:pt x="1112" y="1640"/>
                  </a:cubicBezTo>
                  <a:cubicBezTo>
                    <a:pt x="1082" y="1648"/>
                    <a:pt x="1082" y="1648"/>
                    <a:pt x="1082" y="1648"/>
                  </a:cubicBezTo>
                  <a:cubicBezTo>
                    <a:pt x="1086" y="1800"/>
                    <a:pt x="1086" y="1800"/>
                    <a:pt x="1086" y="1800"/>
                  </a:cubicBezTo>
                  <a:cubicBezTo>
                    <a:pt x="1086" y="1842"/>
                    <a:pt x="1046" y="1878"/>
                    <a:pt x="1000" y="1878"/>
                  </a:cubicBezTo>
                  <a:cubicBezTo>
                    <a:pt x="852" y="1878"/>
                    <a:pt x="852" y="1878"/>
                    <a:pt x="852" y="1878"/>
                  </a:cubicBezTo>
                  <a:cubicBezTo>
                    <a:pt x="804" y="1878"/>
                    <a:pt x="786" y="1836"/>
                    <a:pt x="786" y="1800"/>
                  </a:cubicBezTo>
                  <a:cubicBezTo>
                    <a:pt x="786" y="1654"/>
                    <a:pt x="786" y="1654"/>
                    <a:pt x="786" y="1654"/>
                  </a:cubicBezTo>
                  <a:cubicBezTo>
                    <a:pt x="756" y="1646"/>
                    <a:pt x="756" y="1646"/>
                    <a:pt x="756" y="1646"/>
                  </a:cubicBezTo>
                  <a:cubicBezTo>
                    <a:pt x="642" y="1616"/>
                    <a:pt x="536" y="1556"/>
                    <a:pt x="452" y="1472"/>
                  </a:cubicBezTo>
                  <a:cubicBezTo>
                    <a:pt x="430" y="1450"/>
                    <a:pt x="430" y="1450"/>
                    <a:pt x="430" y="1450"/>
                  </a:cubicBezTo>
                  <a:cubicBezTo>
                    <a:pt x="296" y="1528"/>
                    <a:pt x="296" y="1528"/>
                    <a:pt x="296" y="1528"/>
                  </a:cubicBezTo>
                  <a:cubicBezTo>
                    <a:pt x="286" y="1534"/>
                    <a:pt x="274" y="1538"/>
                    <a:pt x="260" y="1538"/>
                  </a:cubicBezTo>
                  <a:cubicBezTo>
                    <a:pt x="230" y="1538"/>
                    <a:pt x="200" y="1520"/>
                    <a:pt x="184" y="1494"/>
                  </a:cubicBezTo>
                  <a:cubicBezTo>
                    <a:pt x="110" y="1366"/>
                    <a:pt x="110" y="1366"/>
                    <a:pt x="110" y="1366"/>
                  </a:cubicBezTo>
                  <a:cubicBezTo>
                    <a:pt x="86" y="1324"/>
                    <a:pt x="114" y="1288"/>
                    <a:pt x="146" y="1270"/>
                  </a:cubicBezTo>
                  <a:cubicBezTo>
                    <a:pt x="282" y="1192"/>
                    <a:pt x="282" y="1192"/>
                    <a:pt x="282" y="1192"/>
                  </a:cubicBezTo>
                  <a:cubicBezTo>
                    <a:pt x="274" y="1162"/>
                    <a:pt x="274" y="1162"/>
                    <a:pt x="274" y="1162"/>
                  </a:cubicBezTo>
                  <a:cubicBezTo>
                    <a:pt x="260" y="1108"/>
                    <a:pt x="254" y="1052"/>
                    <a:pt x="254" y="996"/>
                  </a:cubicBezTo>
                  <a:cubicBezTo>
                    <a:pt x="254" y="938"/>
                    <a:pt x="262" y="880"/>
                    <a:pt x="276" y="822"/>
                  </a:cubicBezTo>
                  <a:cubicBezTo>
                    <a:pt x="284" y="792"/>
                    <a:pt x="284" y="792"/>
                    <a:pt x="284" y="792"/>
                  </a:cubicBezTo>
                  <a:cubicBezTo>
                    <a:pt x="136" y="710"/>
                    <a:pt x="136" y="710"/>
                    <a:pt x="136" y="710"/>
                  </a:cubicBezTo>
                  <a:cubicBezTo>
                    <a:pt x="118" y="700"/>
                    <a:pt x="106" y="682"/>
                    <a:pt x="102" y="660"/>
                  </a:cubicBezTo>
                  <a:cubicBezTo>
                    <a:pt x="96" y="638"/>
                    <a:pt x="100" y="614"/>
                    <a:pt x="112" y="596"/>
                  </a:cubicBezTo>
                  <a:cubicBezTo>
                    <a:pt x="186" y="468"/>
                    <a:pt x="186" y="468"/>
                    <a:pt x="186" y="468"/>
                  </a:cubicBezTo>
                  <a:cubicBezTo>
                    <a:pt x="200" y="442"/>
                    <a:pt x="224" y="436"/>
                    <a:pt x="240" y="436"/>
                  </a:cubicBezTo>
                  <a:cubicBezTo>
                    <a:pt x="256" y="436"/>
                    <a:pt x="272" y="440"/>
                    <a:pt x="288" y="450"/>
                  </a:cubicBezTo>
                  <a:cubicBezTo>
                    <a:pt x="436" y="536"/>
                    <a:pt x="436" y="536"/>
                    <a:pt x="436" y="536"/>
                  </a:cubicBezTo>
                  <a:cubicBezTo>
                    <a:pt x="458" y="514"/>
                    <a:pt x="458" y="514"/>
                    <a:pt x="458" y="514"/>
                  </a:cubicBezTo>
                  <a:cubicBezTo>
                    <a:pt x="542" y="432"/>
                    <a:pt x="634" y="378"/>
                    <a:pt x="740" y="348"/>
                  </a:cubicBezTo>
                  <a:cubicBezTo>
                    <a:pt x="766" y="340"/>
                    <a:pt x="766" y="340"/>
                    <a:pt x="766" y="340"/>
                  </a:cubicBezTo>
                  <a:cubicBezTo>
                    <a:pt x="766" y="160"/>
                    <a:pt x="766" y="160"/>
                    <a:pt x="766" y="160"/>
                  </a:cubicBezTo>
                  <a:cubicBezTo>
                    <a:pt x="766" y="118"/>
                    <a:pt x="806" y="82"/>
                    <a:pt x="852" y="82"/>
                  </a:cubicBezTo>
                  <a:cubicBezTo>
                    <a:pt x="1000" y="82"/>
                    <a:pt x="1000" y="82"/>
                    <a:pt x="1000" y="82"/>
                  </a:cubicBezTo>
                  <a:cubicBezTo>
                    <a:pt x="1048" y="82"/>
                    <a:pt x="1066" y="124"/>
                    <a:pt x="1066" y="162"/>
                  </a:cubicBezTo>
                  <a:cubicBezTo>
                    <a:pt x="1068" y="338"/>
                    <a:pt x="1068" y="338"/>
                    <a:pt x="1068" y="338"/>
                  </a:cubicBezTo>
                  <a:cubicBezTo>
                    <a:pt x="1098" y="346"/>
                    <a:pt x="1098" y="346"/>
                    <a:pt x="1098" y="346"/>
                  </a:cubicBezTo>
                  <a:cubicBezTo>
                    <a:pt x="1206" y="374"/>
                    <a:pt x="1304" y="428"/>
                    <a:pt x="1384" y="502"/>
                  </a:cubicBezTo>
                  <a:cubicBezTo>
                    <a:pt x="1406" y="522"/>
                    <a:pt x="1406" y="522"/>
                    <a:pt x="1406" y="522"/>
                  </a:cubicBezTo>
                  <a:cubicBezTo>
                    <a:pt x="1558" y="432"/>
                    <a:pt x="1558" y="432"/>
                    <a:pt x="1558" y="432"/>
                  </a:cubicBezTo>
                  <a:cubicBezTo>
                    <a:pt x="1568" y="426"/>
                    <a:pt x="1580" y="422"/>
                    <a:pt x="1594" y="422"/>
                  </a:cubicBezTo>
                  <a:cubicBezTo>
                    <a:pt x="1624" y="422"/>
                    <a:pt x="1654" y="440"/>
                    <a:pt x="1670" y="466"/>
                  </a:cubicBezTo>
                  <a:cubicBezTo>
                    <a:pt x="1744" y="594"/>
                    <a:pt x="1744" y="594"/>
                    <a:pt x="1744" y="594"/>
                  </a:cubicBezTo>
                  <a:cubicBezTo>
                    <a:pt x="1768" y="636"/>
                    <a:pt x="1740" y="672"/>
                    <a:pt x="1708" y="690"/>
                  </a:cubicBezTo>
                  <a:cubicBezTo>
                    <a:pt x="1564" y="774"/>
                    <a:pt x="1564" y="774"/>
                    <a:pt x="1564" y="774"/>
                  </a:cubicBezTo>
                  <a:cubicBezTo>
                    <a:pt x="1574" y="804"/>
                    <a:pt x="1574" y="804"/>
                    <a:pt x="1574" y="804"/>
                  </a:cubicBezTo>
                  <a:cubicBezTo>
                    <a:pt x="1592" y="864"/>
                    <a:pt x="1600" y="924"/>
                    <a:pt x="1600" y="994"/>
                  </a:cubicBezTo>
                  <a:cubicBezTo>
                    <a:pt x="1600" y="1044"/>
                    <a:pt x="1594" y="1094"/>
                    <a:pt x="1584" y="1142"/>
                  </a:cubicBezTo>
                  <a:cubicBezTo>
                    <a:pt x="1578" y="1170"/>
                    <a:pt x="1578" y="1170"/>
                    <a:pt x="1578" y="1170"/>
                  </a:cubicBezTo>
                  <a:cubicBezTo>
                    <a:pt x="1718" y="1250"/>
                    <a:pt x="1718" y="1250"/>
                    <a:pt x="1718" y="1250"/>
                  </a:cubicBezTo>
                  <a:cubicBezTo>
                    <a:pt x="1736" y="1260"/>
                    <a:pt x="1748" y="1278"/>
                    <a:pt x="1752" y="1300"/>
                  </a:cubicBezTo>
                  <a:cubicBezTo>
                    <a:pt x="1756" y="1324"/>
                    <a:pt x="1752" y="1346"/>
                    <a:pt x="1742" y="136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a:p>
          </p:txBody>
        </p:sp>
      </p:grpSp>
      <p:grpSp>
        <p:nvGrpSpPr>
          <p:cNvPr id="224" name="Group 223">
            <a:extLst>
              <a:ext uri="{FF2B5EF4-FFF2-40B4-BE49-F238E27FC236}">
                <a16:creationId xmlns:a16="http://schemas.microsoft.com/office/drawing/2014/main" id="{24B088D0-F608-4B7D-86E4-3638EC32CB89}"/>
              </a:ext>
            </a:extLst>
          </p:cNvPr>
          <p:cNvGrpSpPr/>
          <p:nvPr/>
        </p:nvGrpSpPr>
        <p:grpSpPr>
          <a:xfrm>
            <a:off x="7405755" y="2866610"/>
            <a:ext cx="444787" cy="444787"/>
            <a:chOff x="4004784" y="3097986"/>
            <a:chExt cx="444787" cy="444787"/>
          </a:xfrm>
        </p:grpSpPr>
        <p:grpSp>
          <p:nvGrpSpPr>
            <p:cNvPr id="225" name="Group 224">
              <a:extLst>
                <a:ext uri="{FF2B5EF4-FFF2-40B4-BE49-F238E27FC236}">
                  <a16:creationId xmlns:a16="http://schemas.microsoft.com/office/drawing/2014/main" id="{29D44763-28A3-4B84-B267-0FE14EB1AB9F}"/>
                </a:ext>
              </a:extLst>
            </p:cNvPr>
            <p:cNvGrpSpPr/>
            <p:nvPr/>
          </p:nvGrpSpPr>
          <p:grpSpPr>
            <a:xfrm>
              <a:off x="4004784" y="3097986"/>
              <a:ext cx="444787" cy="444787"/>
              <a:chOff x="2133600" y="3636540"/>
              <a:chExt cx="731520" cy="731520"/>
            </a:xfrm>
          </p:grpSpPr>
          <p:sp>
            <p:nvSpPr>
              <p:cNvPr id="229" name="Rectangle: Rounded Corners 228">
                <a:extLst>
                  <a:ext uri="{FF2B5EF4-FFF2-40B4-BE49-F238E27FC236}">
                    <a16:creationId xmlns:a16="http://schemas.microsoft.com/office/drawing/2014/main" id="{0C1C3EE7-CF43-46F0-965C-A1B21E4685E5}"/>
                  </a:ext>
                </a:extLst>
              </p:cNvPr>
              <p:cNvSpPr/>
              <p:nvPr/>
            </p:nvSpPr>
            <p:spPr>
              <a:xfrm>
                <a:off x="2133600" y="3636540"/>
                <a:ext cx="731520" cy="731520"/>
              </a:xfrm>
              <a:prstGeom prst="roundRect">
                <a:avLst/>
              </a:prstGeom>
              <a:solidFill>
                <a:schemeClr val="accent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0" name="Text Placeholder 2">
                <a:extLst>
                  <a:ext uri="{FF2B5EF4-FFF2-40B4-BE49-F238E27FC236}">
                    <a16:creationId xmlns:a16="http://schemas.microsoft.com/office/drawing/2014/main" id="{494866D6-996B-485F-80C0-14217FC74B1C}"/>
                  </a:ext>
                </a:extLst>
              </p:cNvPr>
              <p:cNvSpPr txBox="1">
                <a:spLocks/>
              </p:cNvSpPr>
              <p:nvPr/>
            </p:nvSpPr>
            <p:spPr>
              <a:xfrm>
                <a:off x="2177991" y="4138197"/>
                <a:ext cx="642742" cy="177165"/>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bg2">
                        <a:lumMod val="50000"/>
                      </a:schemeClr>
                    </a:solidFill>
                    <a:latin typeface="+mn-lt"/>
                    <a:ea typeface="+mn-ea"/>
                    <a:cs typeface="+mn-cs"/>
                  </a:defRPr>
                </a:lvl1pPr>
                <a:lvl2pPr marL="365760" indent="-182880" algn="l" defTabSz="914400" rtl="0" eaLnBrk="1" latinLnBrk="0" hangingPunct="1">
                  <a:lnSpc>
                    <a:spcPct val="100000"/>
                  </a:lnSpc>
                  <a:spcBef>
                    <a:spcPts val="600"/>
                  </a:spcBef>
                  <a:buFont typeface="Calibri" panose="020F0502020204030204" pitchFamily="34" charset="0"/>
                  <a:buChar char="–"/>
                  <a:defRPr sz="1800" kern="1200">
                    <a:solidFill>
                      <a:schemeClr val="tx2"/>
                    </a:solidFill>
                    <a:latin typeface="+mn-lt"/>
                    <a:ea typeface="+mn-ea"/>
                    <a:cs typeface="+mn-cs"/>
                  </a:defRPr>
                </a:lvl2pPr>
                <a:lvl3pPr marL="548640" indent="-182880" algn="l" defTabSz="914400" rtl="0" eaLnBrk="1" latinLnBrk="0" hangingPunct="1">
                  <a:lnSpc>
                    <a:spcPct val="100000"/>
                  </a:lnSpc>
                  <a:spcBef>
                    <a:spcPts val="600"/>
                  </a:spcBef>
                  <a:buFont typeface="Wingdings" panose="05000000000000000000" pitchFamily="2" charset="2"/>
                  <a:buChar char="§"/>
                  <a:defRPr sz="1600" kern="1200">
                    <a:solidFill>
                      <a:schemeClr val="tx2"/>
                    </a:solidFill>
                    <a:latin typeface="+mn-lt"/>
                    <a:ea typeface="+mn-ea"/>
                    <a:cs typeface="+mn-cs"/>
                  </a:defRPr>
                </a:lvl3pPr>
                <a:lvl4pPr marL="731520" indent="-182880" algn="l" defTabSz="914400" rtl="0" eaLnBrk="1" latinLnBrk="0" hangingPunct="1">
                  <a:lnSpc>
                    <a:spcPct val="100000"/>
                  </a:lnSpc>
                  <a:spcBef>
                    <a:spcPts val="600"/>
                  </a:spcBef>
                  <a:buFont typeface="Courier New" panose="02070309020205020404" pitchFamily="49" charset="0"/>
                  <a:buChar char="o"/>
                  <a:defRPr sz="1400" kern="1200">
                    <a:solidFill>
                      <a:schemeClr val="tx2"/>
                    </a:solidFill>
                    <a:latin typeface="+mn-lt"/>
                    <a:ea typeface="+mn-ea"/>
                    <a:cs typeface="+mn-cs"/>
                  </a:defRPr>
                </a:lvl4pPr>
                <a:lvl5pPr marL="914400" indent="-182880" algn="l" defTabSz="914400" rtl="0" eaLnBrk="1" latinLnBrk="0" hangingPunct="1">
                  <a:lnSpc>
                    <a:spcPct val="100000"/>
                  </a:lnSpc>
                  <a:spcBef>
                    <a:spcPts val="600"/>
                  </a:spcBef>
                  <a:buFont typeface="Wingdings" panose="05000000000000000000" pitchFamily="2" charset="2"/>
                  <a:buChar char="v"/>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700" b="1" dirty="0">
                    <a:solidFill>
                      <a:schemeClr val="bg1"/>
                    </a:solidFill>
                  </a:rPr>
                  <a:t>S-CSCF</a:t>
                </a:r>
              </a:p>
            </p:txBody>
          </p:sp>
        </p:grpSp>
        <p:grpSp>
          <p:nvGrpSpPr>
            <p:cNvPr id="226" name="Group 225">
              <a:extLst>
                <a:ext uri="{FF2B5EF4-FFF2-40B4-BE49-F238E27FC236}">
                  <a16:creationId xmlns:a16="http://schemas.microsoft.com/office/drawing/2014/main" id="{1588FDFB-5805-4645-A8DB-0C76CCDCBB09}"/>
                </a:ext>
              </a:extLst>
            </p:cNvPr>
            <p:cNvGrpSpPr/>
            <p:nvPr/>
          </p:nvGrpSpPr>
          <p:grpSpPr>
            <a:xfrm>
              <a:off x="4112464" y="3148470"/>
              <a:ext cx="229428" cy="242312"/>
              <a:chOff x="577998" y="2962968"/>
              <a:chExt cx="336362" cy="355251"/>
            </a:xfrm>
            <a:solidFill>
              <a:schemeClr val="bg1">
                <a:lumMod val="50000"/>
              </a:schemeClr>
            </a:solidFill>
          </p:grpSpPr>
          <p:sp>
            <p:nvSpPr>
              <p:cNvPr id="227" name="Freeform 17">
                <a:extLst>
                  <a:ext uri="{FF2B5EF4-FFF2-40B4-BE49-F238E27FC236}">
                    <a16:creationId xmlns:a16="http://schemas.microsoft.com/office/drawing/2014/main" id="{D7B81277-3206-4C74-8C5A-F149D658604A}"/>
                  </a:ext>
                </a:extLst>
              </p:cNvPr>
              <p:cNvSpPr>
                <a:spLocks noEditPoints="1"/>
              </p:cNvSpPr>
              <p:nvPr/>
            </p:nvSpPr>
            <p:spPr bwMode="auto">
              <a:xfrm>
                <a:off x="683285" y="3080598"/>
                <a:ext cx="125680" cy="125465"/>
              </a:xfrm>
              <a:custGeom>
                <a:avLst/>
                <a:gdLst>
                  <a:gd name="T0" fmla="*/ 346 w 692"/>
                  <a:gd name="T1" fmla="*/ 0 h 692"/>
                  <a:gd name="T2" fmla="*/ 0 w 692"/>
                  <a:gd name="T3" fmla="*/ 346 h 692"/>
                  <a:gd name="T4" fmla="*/ 346 w 692"/>
                  <a:gd name="T5" fmla="*/ 692 h 692"/>
                  <a:gd name="T6" fmla="*/ 692 w 692"/>
                  <a:gd name="T7" fmla="*/ 346 h 692"/>
                  <a:gd name="T8" fmla="*/ 346 w 692"/>
                  <a:gd name="T9" fmla="*/ 0 h 692"/>
                  <a:gd name="T10" fmla="*/ 346 w 692"/>
                  <a:gd name="T11" fmla="*/ 612 h 692"/>
                  <a:gd name="T12" fmla="*/ 80 w 692"/>
                  <a:gd name="T13" fmla="*/ 346 h 692"/>
                  <a:gd name="T14" fmla="*/ 346 w 692"/>
                  <a:gd name="T15" fmla="*/ 80 h 692"/>
                  <a:gd name="T16" fmla="*/ 612 w 692"/>
                  <a:gd name="T17" fmla="*/ 346 h 692"/>
                  <a:gd name="T18" fmla="*/ 346 w 692"/>
                  <a:gd name="T19" fmla="*/ 61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2" h="692">
                    <a:moveTo>
                      <a:pt x="346" y="0"/>
                    </a:moveTo>
                    <a:cubicBezTo>
                      <a:pt x="156" y="0"/>
                      <a:pt x="0" y="154"/>
                      <a:pt x="0" y="346"/>
                    </a:cubicBezTo>
                    <a:cubicBezTo>
                      <a:pt x="0" y="536"/>
                      <a:pt x="156" y="692"/>
                      <a:pt x="346" y="692"/>
                    </a:cubicBezTo>
                    <a:cubicBezTo>
                      <a:pt x="536" y="692"/>
                      <a:pt x="692" y="538"/>
                      <a:pt x="692" y="346"/>
                    </a:cubicBezTo>
                    <a:cubicBezTo>
                      <a:pt x="692" y="156"/>
                      <a:pt x="536" y="0"/>
                      <a:pt x="346" y="0"/>
                    </a:cubicBezTo>
                    <a:close/>
                    <a:moveTo>
                      <a:pt x="346" y="612"/>
                    </a:moveTo>
                    <a:cubicBezTo>
                      <a:pt x="200" y="612"/>
                      <a:pt x="80" y="492"/>
                      <a:pt x="80" y="346"/>
                    </a:cubicBezTo>
                    <a:cubicBezTo>
                      <a:pt x="80" y="200"/>
                      <a:pt x="200" y="80"/>
                      <a:pt x="346" y="80"/>
                    </a:cubicBezTo>
                    <a:cubicBezTo>
                      <a:pt x="492" y="80"/>
                      <a:pt x="612" y="200"/>
                      <a:pt x="612" y="346"/>
                    </a:cubicBezTo>
                    <a:cubicBezTo>
                      <a:pt x="612" y="492"/>
                      <a:pt x="492" y="612"/>
                      <a:pt x="346" y="6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Freeform 18">
                <a:extLst>
                  <a:ext uri="{FF2B5EF4-FFF2-40B4-BE49-F238E27FC236}">
                    <a16:creationId xmlns:a16="http://schemas.microsoft.com/office/drawing/2014/main" id="{127F90DB-2EA2-49C2-BC5B-9B8C56638654}"/>
                  </a:ext>
                </a:extLst>
              </p:cNvPr>
              <p:cNvSpPr>
                <a:spLocks noEditPoints="1"/>
              </p:cNvSpPr>
              <p:nvPr/>
            </p:nvSpPr>
            <p:spPr bwMode="auto">
              <a:xfrm>
                <a:off x="577998" y="2962968"/>
                <a:ext cx="336362" cy="355251"/>
              </a:xfrm>
              <a:custGeom>
                <a:avLst/>
                <a:gdLst>
                  <a:gd name="T0" fmla="*/ 1756 w 1852"/>
                  <a:gd name="T1" fmla="*/ 1184 h 1958"/>
                  <a:gd name="T2" fmla="*/ 1678 w 1852"/>
                  <a:gd name="T3" fmla="*/ 996 h 1958"/>
                  <a:gd name="T4" fmla="*/ 1746 w 1852"/>
                  <a:gd name="T5" fmla="*/ 760 h 1958"/>
                  <a:gd name="T6" fmla="*/ 1736 w 1852"/>
                  <a:gd name="T7" fmla="*/ 426 h 1958"/>
                  <a:gd name="T8" fmla="*/ 1516 w 1852"/>
                  <a:gd name="T9" fmla="*/ 362 h 1958"/>
                  <a:gd name="T10" fmla="*/ 1146 w 1852"/>
                  <a:gd name="T11" fmla="*/ 274 h 1958"/>
                  <a:gd name="T12" fmla="*/ 1000 w 1852"/>
                  <a:gd name="T13" fmla="*/ 2 h 1958"/>
                  <a:gd name="T14" fmla="*/ 686 w 1852"/>
                  <a:gd name="T15" fmla="*/ 160 h 1958"/>
                  <a:gd name="T16" fmla="*/ 422 w 1852"/>
                  <a:gd name="T17" fmla="*/ 436 h 1958"/>
                  <a:gd name="T18" fmla="*/ 238 w 1852"/>
                  <a:gd name="T19" fmla="*/ 356 h 1958"/>
                  <a:gd name="T20" fmla="*/ 42 w 1852"/>
                  <a:gd name="T21" fmla="*/ 556 h 1958"/>
                  <a:gd name="T22" fmla="*/ 98 w 1852"/>
                  <a:gd name="T23" fmla="*/ 780 h 1958"/>
                  <a:gd name="T24" fmla="*/ 174 w 1852"/>
                  <a:gd name="T25" fmla="*/ 996 h 1958"/>
                  <a:gd name="T26" fmla="*/ 106 w 1852"/>
                  <a:gd name="T27" fmla="*/ 1200 h 1958"/>
                  <a:gd name="T28" fmla="*/ 116 w 1852"/>
                  <a:gd name="T29" fmla="*/ 1534 h 1958"/>
                  <a:gd name="T30" fmla="*/ 336 w 1852"/>
                  <a:gd name="T31" fmla="*/ 1598 h 1958"/>
                  <a:gd name="T32" fmla="*/ 706 w 1852"/>
                  <a:gd name="T33" fmla="*/ 1714 h 1958"/>
                  <a:gd name="T34" fmla="*/ 852 w 1852"/>
                  <a:gd name="T35" fmla="*/ 1958 h 1958"/>
                  <a:gd name="T36" fmla="*/ 1166 w 1852"/>
                  <a:gd name="T37" fmla="*/ 1798 h 1958"/>
                  <a:gd name="T38" fmla="*/ 1448 w 1852"/>
                  <a:gd name="T39" fmla="*/ 1534 h 1958"/>
                  <a:gd name="T40" fmla="*/ 1614 w 1852"/>
                  <a:gd name="T41" fmla="*/ 1604 h 1958"/>
                  <a:gd name="T42" fmla="*/ 1810 w 1852"/>
                  <a:gd name="T43" fmla="*/ 1404 h 1958"/>
                  <a:gd name="T44" fmla="*/ 1742 w 1852"/>
                  <a:gd name="T45" fmla="*/ 1366 h 1958"/>
                  <a:gd name="T46" fmla="*/ 1614 w 1852"/>
                  <a:gd name="T47" fmla="*/ 1526 h 1958"/>
                  <a:gd name="T48" fmla="*/ 1434 w 1852"/>
                  <a:gd name="T49" fmla="*/ 1436 h 1958"/>
                  <a:gd name="T50" fmla="*/ 1112 w 1852"/>
                  <a:gd name="T51" fmla="*/ 1640 h 1958"/>
                  <a:gd name="T52" fmla="*/ 1086 w 1852"/>
                  <a:gd name="T53" fmla="*/ 1800 h 1958"/>
                  <a:gd name="T54" fmla="*/ 852 w 1852"/>
                  <a:gd name="T55" fmla="*/ 1878 h 1958"/>
                  <a:gd name="T56" fmla="*/ 786 w 1852"/>
                  <a:gd name="T57" fmla="*/ 1654 h 1958"/>
                  <a:gd name="T58" fmla="*/ 452 w 1852"/>
                  <a:gd name="T59" fmla="*/ 1472 h 1958"/>
                  <a:gd name="T60" fmla="*/ 296 w 1852"/>
                  <a:gd name="T61" fmla="*/ 1528 h 1958"/>
                  <a:gd name="T62" fmla="*/ 184 w 1852"/>
                  <a:gd name="T63" fmla="*/ 1494 h 1958"/>
                  <a:gd name="T64" fmla="*/ 146 w 1852"/>
                  <a:gd name="T65" fmla="*/ 1270 h 1958"/>
                  <a:gd name="T66" fmla="*/ 274 w 1852"/>
                  <a:gd name="T67" fmla="*/ 1162 h 1958"/>
                  <a:gd name="T68" fmla="*/ 276 w 1852"/>
                  <a:gd name="T69" fmla="*/ 822 h 1958"/>
                  <a:gd name="T70" fmla="*/ 136 w 1852"/>
                  <a:gd name="T71" fmla="*/ 710 h 1958"/>
                  <a:gd name="T72" fmla="*/ 112 w 1852"/>
                  <a:gd name="T73" fmla="*/ 596 h 1958"/>
                  <a:gd name="T74" fmla="*/ 240 w 1852"/>
                  <a:gd name="T75" fmla="*/ 436 h 1958"/>
                  <a:gd name="T76" fmla="*/ 436 w 1852"/>
                  <a:gd name="T77" fmla="*/ 536 h 1958"/>
                  <a:gd name="T78" fmla="*/ 740 w 1852"/>
                  <a:gd name="T79" fmla="*/ 348 h 1958"/>
                  <a:gd name="T80" fmla="*/ 766 w 1852"/>
                  <a:gd name="T81" fmla="*/ 160 h 1958"/>
                  <a:gd name="T82" fmla="*/ 1000 w 1852"/>
                  <a:gd name="T83" fmla="*/ 82 h 1958"/>
                  <a:gd name="T84" fmla="*/ 1068 w 1852"/>
                  <a:gd name="T85" fmla="*/ 338 h 1958"/>
                  <a:gd name="T86" fmla="*/ 1384 w 1852"/>
                  <a:gd name="T87" fmla="*/ 502 h 1958"/>
                  <a:gd name="T88" fmla="*/ 1558 w 1852"/>
                  <a:gd name="T89" fmla="*/ 432 h 1958"/>
                  <a:gd name="T90" fmla="*/ 1670 w 1852"/>
                  <a:gd name="T91" fmla="*/ 466 h 1958"/>
                  <a:gd name="T92" fmla="*/ 1708 w 1852"/>
                  <a:gd name="T93" fmla="*/ 690 h 1958"/>
                  <a:gd name="T94" fmla="*/ 1574 w 1852"/>
                  <a:gd name="T95" fmla="*/ 804 h 1958"/>
                  <a:gd name="T96" fmla="*/ 1584 w 1852"/>
                  <a:gd name="T97" fmla="*/ 1142 h 1958"/>
                  <a:gd name="T98" fmla="*/ 1718 w 1852"/>
                  <a:gd name="T99" fmla="*/ 1250 h 1958"/>
                  <a:gd name="T100" fmla="*/ 1742 w 1852"/>
                  <a:gd name="T101" fmla="*/ 1366 h 1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52" h="1958">
                    <a:moveTo>
                      <a:pt x="1828" y="1284"/>
                    </a:moveTo>
                    <a:cubicBezTo>
                      <a:pt x="1818" y="1240"/>
                      <a:pt x="1792" y="1204"/>
                      <a:pt x="1756" y="1184"/>
                    </a:cubicBezTo>
                    <a:cubicBezTo>
                      <a:pt x="1666" y="1132"/>
                      <a:pt x="1666" y="1132"/>
                      <a:pt x="1666" y="1132"/>
                    </a:cubicBezTo>
                    <a:cubicBezTo>
                      <a:pt x="1674" y="1086"/>
                      <a:pt x="1678" y="1040"/>
                      <a:pt x="1678" y="996"/>
                    </a:cubicBezTo>
                    <a:cubicBezTo>
                      <a:pt x="1678" y="930"/>
                      <a:pt x="1672" y="872"/>
                      <a:pt x="1656" y="814"/>
                    </a:cubicBezTo>
                    <a:cubicBezTo>
                      <a:pt x="1746" y="760"/>
                      <a:pt x="1746" y="760"/>
                      <a:pt x="1746" y="760"/>
                    </a:cubicBezTo>
                    <a:cubicBezTo>
                      <a:pt x="1826" y="714"/>
                      <a:pt x="1852" y="628"/>
                      <a:pt x="1810" y="554"/>
                    </a:cubicBezTo>
                    <a:cubicBezTo>
                      <a:pt x="1736" y="426"/>
                      <a:pt x="1736" y="426"/>
                      <a:pt x="1736" y="426"/>
                    </a:cubicBezTo>
                    <a:cubicBezTo>
                      <a:pt x="1706" y="376"/>
                      <a:pt x="1650" y="342"/>
                      <a:pt x="1592" y="342"/>
                    </a:cubicBezTo>
                    <a:cubicBezTo>
                      <a:pt x="1566" y="342"/>
                      <a:pt x="1540" y="348"/>
                      <a:pt x="1516" y="362"/>
                    </a:cubicBezTo>
                    <a:cubicBezTo>
                      <a:pt x="1414" y="422"/>
                      <a:pt x="1414" y="422"/>
                      <a:pt x="1414" y="422"/>
                    </a:cubicBezTo>
                    <a:cubicBezTo>
                      <a:pt x="1336" y="354"/>
                      <a:pt x="1246" y="304"/>
                      <a:pt x="1146" y="274"/>
                    </a:cubicBezTo>
                    <a:cubicBezTo>
                      <a:pt x="1146" y="160"/>
                      <a:pt x="1146" y="160"/>
                      <a:pt x="1146" y="160"/>
                    </a:cubicBezTo>
                    <a:cubicBezTo>
                      <a:pt x="1146" y="68"/>
                      <a:pt x="1084" y="2"/>
                      <a:pt x="1000" y="2"/>
                    </a:cubicBezTo>
                    <a:cubicBezTo>
                      <a:pt x="852" y="2"/>
                      <a:pt x="852" y="2"/>
                      <a:pt x="852" y="2"/>
                    </a:cubicBezTo>
                    <a:cubicBezTo>
                      <a:pt x="762" y="0"/>
                      <a:pt x="686" y="74"/>
                      <a:pt x="686" y="160"/>
                    </a:cubicBezTo>
                    <a:cubicBezTo>
                      <a:pt x="686" y="280"/>
                      <a:pt x="686" y="280"/>
                      <a:pt x="686" y="280"/>
                    </a:cubicBezTo>
                    <a:cubicBezTo>
                      <a:pt x="590" y="312"/>
                      <a:pt x="500" y="364"/>
                      <a:pt x="422" y="436"/>
                    </a:cubicBezTo>
                    <a:cubicBezTo>
                      <a:pt x="326" y="380"/>
                      <a:pt x="326" y="380"/>
                      <a:pt x="326" y="380"/>
                    </a:cubicBezTo>
                    <a:cubicBezTo>
                      <a:pt x="298" y="364"/>
                      <a:pt x="268" y="356"/>
                      <a:pt x="238" y="356"/>
                    </a:cubicBezTo>
                    <a:cubicBezTo>
                      <a:pt x="186" y="356"/>
                      <a:pt x="142" y="382"/>
                      <a:pt x="116" y="428"/>
                    </a:cubicBezTo>
                    <a:cubicBezTo>
                      <a:pt x="42" y="556"/>
                      <a:pt x="42" y="556"/>
                      <a:pt x="42" y="556"/>
                    </a:cubicBezTo>
                    <a:cubicBezTo>
                      <a:pt x="22" y="592"/>
                      <a:pt x="14" y="636"/>
                      <a:pt x="24" y="678"/>
                    </a:cubicBezTo>
                    <a:cubicBezTo>
                      <a:pt x="34" y="722"/>
                      <a:pt x="60" y="758"/>
                      <a:pt x="98" y="780"/>
                    </a:cubicBezTo>
                    <a:cubicBezTo>
                      <a:pt x="192" y="832"/>
                      <a:pt x="192" y="832"/>
                      <a:pt x="192" y="832"/>
                    </a:cubicBezTo>
                    <a:cubicBezTo>
                      <a:pt x="180" y="886"/>
                      <a:pt x="174" y="940"/>
                      <a:pt x="174" y="996"/>
                    </a:cubicBezTo>
                    <a:cubicBezTo>
                      <a:pt x="174" y="1048"/>
                      <a:pt x="180" y="1102"/>
                      <a:pt x="190" y="1152"/>
                    </a:cubicBezTo>
                    <a:cubicBezTo>
                      <a:pt x="106" y="1200"/>
                      <a:pt x="106" y="1200"/>
                      <a:pt x="106" y="1200"/>
                    </a:cubicBezTo>
                    <a:cubicBezTo>
                      <a:pt x="26" y="1246"/>
                      <a:pt x="0" y="1332"/>
                      <a:pt x="42" y="1406"/>
                    </a:cubicBezTo>
                    <a:cubicBezTo>
                      <a:pt x="116" y="1534"/>
                      <a:pt x="116" y="1534"/>
                      <a:pt x="116" y="1534"/>
                    </a:cubicBezTo>
                    <a:cubicBezTo>
                      <a:pt x="146" y="1584"/>
                      <a:pt x="202" y="1618"/>
                      <a:pt x="260" y="1618"/>
                    </a:cubicBezTo>
                    <a:cubicBezTo>
                      <a:pt x="286" y="1618"/>
                      <a:pt x="312" y="1612"/>
                      <a:pt x="336" y="1598"/>
                    </a:cubicBezTo>
                    <a:cubicBezTo>
                      <a:pt x="418" y="1550"/>
                      <a:pt x="418" y="1550"/>
                      <a:pt x="418" y="1550"/>
                    </a:cubicBezTo>
                    <a:cubicBezTo>
                      <a:pt x="500" y="1626"/>
                      <a:pt x="600" y="1682"/>
                      <a:pt x="706" y="1714"/>
                    </a:cubicBezTo>
                    <a:cubicBezTo>
                      <a:pt x="706" y="1800"/>
                      <a:pt x="706" y="1800"/>
                      <a:pt x="706" y="1800"/>
                    </a:cubicBezTo>
                    <a:cubicBezTo>
                      <a:pt x="706" y="1892"/>
                      <a:pt x="768" y="1958"/>
                      <a:pt x="852" y="1958"/>
                    </a:cubicBezTo>
                    <a:cubicBezTo>
                      <a:pt x="1000" y="1958"/>
                      <a:pt x="1000" y="1958"/>
                      <a:pt x="1000" y="1958"/>
                    </a:cubicBezTo>
                    <a:cubicBezTo>
                      <a:pt x="1090" y="1958"/>
                      <a:pt x="1166" y="1886"/>
                      <a:pt x="1166" y="1798"/>
                    </a:cubicBezTo>
                    <a:cubicBezTo>
                      <a:pt x="1164" y="1706"/>
                      <a:pt x="1164" y="1706"/>
                      <a:pt x="1164" y="1706"/>
                    </a:cubicBezTo>
                    <a:cubicBezTo>
                      <a:pt x="1270" y="1670"/>
                      <a:pt x="1368" y="1612"/>
                      <a:pt x="1448" y="1534"/>
                    </a:cubicBezTo>
                    <a:cubicBezTo>
                      <a:pt x="1526" y="1580"/>
                      <a:pt x="1526" y="1580"/>
                      <a:pt x="1526" y="1580"/>
                    </a:cubicBezTo>
                    <a:cubicBezTo>
                      <a:pt x="1554" y="1596"/>
                      <a:pt x="1584" y="1604"/>
                      <a:pt x="1614" y="1604"/>
                    </a:cubicBezTo>
                    <a:cubicBezTo>
                      <a:pt x="1666" y="1604"/>
                      <a:pt x="1710" y="1578"/>
                      <a:pt x="1736" y="1532"/>
                    </a:cubicBezTo>
                    <a:cubicBezTo>
                      <a:pt x="1810" y="1404"/>
                      <a:pt x="1810" y="1404"/>
                      <a:pt x="1810" y="1404"/>
                    </a:cubicBezTo>
                    <a:cubicBezTo>
                      <a:pt x="1832" y="1370"/>
                      <a:pt x="1838" y="1324"/>
                      <a:pt x="1828" y="1284"/>
                    </a:cubicBezTo>
                    <a:close/>
                    <a:moveTo>
                      <a:pt x="1742" y="1366"/>
                    </a:moveTo>
                    <a:cubicBezTo>
                      <a:pt x="1668" y="1494"/>
                      <a:pt x="1668" y="1494"/>
                      <a:pt x="1668" y="1494"/>
                    </a:cubicBezTo>
                    <a:cubicBezTo>
                      <a:pt x="1654" y="1520"/>
                      <a:pt x="1630" y="1526"/>
                      <a:pt x="1614" y="1526"/>
                    </a:cubicBezTo>
                    <a:cubicBezTo>
                      <a:pt x="1598" y="1526"/>
                      <a:pt x="1582" y="1522"/>
                      <a:pt x="1566" y="1512"/>
                    </a:cubicBezTo>
                    <a:cubicBezTo>
                      <a:pt x="1434" y="1436"/>
                      <a:pt x="1434" y="1436"/>
                      <a:pt x="1434" y="1436"/>
                    </a:cubicBezTo>
                    <a:cubicBezTo>
                      <a:pt x="1412" y="1458"/>
                      <a:pt x="1412" y="1458"/>
                      <a:pt x="1412" y="1458"/>
                    </a:cubicBezTo>
                    <a:cubicBezTo>
                      <a:pt x="1330" y="1544"/>
                      <a:pt x="1226" y="1608"/>
                      <a:pt x="1112" y="1640"/>
                    </a:cubicBezTo>
                    <a:cubicBezTo>
                      <a:pt x="1082" y="1648"/>
                      <a:pt x="1082" y="1648"/>
                      <a:pt x="1082" y="1648"/>
                    </a:cubicBezTo>
                    <a:cubicBezTo>
                      <a:pt x="1086" y="1800"/>
                      <a:pt x="1086" y="1800"/>
                      <a:pt x="1086" y="1800"/>
                    </a:cubicBezTo>
                    <a:cubicBezTo>
                      <a:pt x="1086" y="1842"/>
                      <a:pt x="1046" y="1878"/>
                      <a:pt x="1000" y="1878"/>
                    </a:cubicBezTo>
                    <a:cubicBezTo>
                      <a:pt x="852" y="1878"/>
                      <a:pt x="852" y="1878"/>
                      <a:pt x="852" y="1878"/>
                    </a:cubicBezTo>
                    <a:cubicBezTo>
                      <a:pt x="804" y="1878"/>
                      <a:pt x="786" y="1836"/>
                      <a:pt x="786" y="1800"/>
                    </a:cubicBezTo>
                    <a:cubicBezTo>
                      <a:pt x="786" y="1654"/>
                      <a:pt x="786" y="1654"/>
                      <a:pt x="786" y="1654"/>
                    </a:cubicBezTo>
                    <a:cubicBezTo>
                      <a:pt x="756" y="1646"/>
                      <a:pt x="756" y="1646"/>
                      <a:pt x="756" y="1646"/>
                    </a:cubicBezTo>
                    <a:cubicBezTo>
                      <a:pt x="642" y="1616"/>
                      <a:pt x="536" y="1556"/>
                      <a:pt x="452" y="1472"/>
                    </a:cubicBezTo>
                    <a:cubicBezTo>
                      <a:pt x="430" y="1450"/>
                      <a:pt x="430" y="1450"/>
                      <a:pt x="430" y="1450"/>
                    </a:cubicBezTo>
                    <a:cubicBezTo>
                      <a:pt x="296" y="1528"/>
                      <a:pt x="296" y="1528"/>
                      <a:pt x="296" y="1528"/>
                    </a:cubicBezTo>
                    <a:cubicBezTo>
                      <a:pt x="286" y="1534"/>
                      <a:pt x="274" y="1538"/>
                      <a:pt x="260" y="1538"/>
                    </a:cubicBezTo>
                    <a:cubicBezTo>
                      <a:pt x="230" y="1538"/>
                      <a:pt x="200" y="1520"/>
                      <a:pt x="184" y="1494"/>
                    </a:cubicBezTo>
                    <a:cubicBezTo>
                      <a:pt x="110" y="1366"/>
                      <a:pt x="110" y="1366"/>
                      <a:pt x="110" y="1366"/>
                    </a:cubicBezTo>
                    <a:cubicBezTo>
                      <a:pt x="86" y="1324"/>
                      <a:pt x="114" y="1288"/>
                      <a:pt x="146" y="1270"/>
                    </a:cubicBezTo>
                    <a:cubicBezTo>
                      <a:pt x="282" y="1192"/>
                      <a:pt x="282" y="1192"/>
                      <a:pt x="282" y="1192"/>
                    </a:cubicBezTo>
                    <a:cubicBezTo>
                      <a:pt x="274" y="1162"/>
                      <a:pt x="274" y="1162"/>
                      <a:pt x="274" y="1162"/>
                    </a:cubicBezTo>
                    <a:cubicBezTo>
                      <a:pt x="260" y="1108"/>
                      <a:pt x="254" y="1052"/>
                      <a:pt x="254" y="996"/>
                    </a:cubicBezTo>
                    <a:cubicBezTo>
                      <a:pt x="254" y="938"/>
                      <a:pt x="262" y="880"/>
                      <a:pt x="276" y="822"/>
                    </a:cubicBezTo>
                    <a:cubicBezTo>
                      <a:pt x="284" y="792"/>
                      <a:pt x="284" y="792"/>
                      <a:pt x="284" y="792"/>
                    </a:cubicBezTo>
                    <a:cubicBezTo>
                      <a:pt x="136" y="710"/>
                      <a:pt x="136" y="710"/>
                      <a:pt x="136" y="710"/>
                    </a:cubicBezTo>
                    <a:cubicBezTo>
                      <a:pt x="118" y="700"/>
                      <a:pt x="106" y="682"/>
                      <a:pt x="102" y="660"/>
                    </a:cubicBezTo>
                    <a:cubicBezTo>
                      <a:pt x="96" y="638"/>
                      <a:pt x="100" y="614"/>
                      <a:pt x="112" y="596"/>
                    </a:cubicBezTo>
                    <a:cubicBezTo>
                      <a:pt x="186" y="468"/>
                      <a:pt x="186" y="468"/>
                      <a:pt x="186" y="468"/>
                    </a:cubicBezTo>
                    <a:cubicBezTo>
                      <a:pt x="200" y="442"/>
                      <a:pt x="224" y="436"/>
                      <a:pt x="240" y="436"/>
                    </a:cubicBezTo>
                    <a:cubicBezTo>
                      <a:pt x="256" y="436"/>
                      <a:pt x="272" y="440"/>
                      <a:pt x="288" y="450"/>
                    </a:cubicBezTo>
                    <a:cubicBezTo>
                      <a:pt x="436" y="536"/>
                      <a:pt x="436" y="536"/>
                      <a:pt x="436" y="536"/>
                    </a:cubicBezTo>
                    <a:cubicBezTo>
                      <a:pt x="458" y="514"/>
                      <a:pt x="458" y="514"/>
                      <a:pt x="458" y="514"/>
                    </a:cubicBezTo>
                    <a:cubicBezTo>
                      <a:pt x="542" y="432"/>
                      <a:pt x="634" y="378"/>
                      <a:pt x="740" y="348"/>
                    </a:cubicBezTo>
                    <a:cubicBezTo>
                      <a:pt x="766" y="340"/>
                      <a:pt x="766" y="340"/>
                      <a:pt x="766" y="340"/>
                    </a:cubicBezTo>
                    <a:cubicBezTo>
                      <a:pt x="766" y="160"/>
                      <a:pt x="766" y="160"/>
                      <a:pt x="766" y="160"/>
                    </a:cubicBezTo>
                    <a:cubicBezTo>
                      <a:pt x="766" y="118"/>
                      <a:pt x="806" y="82"/>
                      <a:pt x="852" y="82"/>
                    </a:cubicBezTo>
                    <a:cubicBezTo>
                      <a:pt x="1000" y="82"/>
                      <a:pt x="1000" y="82"/>
                      <a:pt x="1000" y="82"/>
                    </a:cubicBezTo>
                    <a:cubicBezTo>
                      <a:pt x="1048" y="82"/>
                      <a:pt x="1066" y="124"/>
                      <a:pt x="1066" y="162"/>
                    </a:cubicBezTo>
                    <a:cubicBezTo>
                      <a:pt x="1068" y="338"/>
                      <a:pt x="1068" y="338"/>
                      <a:pt x="1068" y="338"/>
                    </a:cubicBezTo>
                    <a:cubicBezTo>
                      <a:pt x="1098" y="346"/>
                      <a:pt x="1098" y="346"/>
                      <a:pt x="1098" y="346"/>
                    </a:cubicBezTo>
                    <a:cubicBezTo>
                      <a:pt x="1206" y="374"/>
                      <a:pt x="1304" y="428"/>
                      <a:pt x="1384" y="502"/>
                    </a:cubicBezTo>
                    <a:cubicBezTo>
                      <a:pt x="1406" y="522"/>
                      <a:pt x="1406" y="522"/>
                      <a:pt x="1406" y="522"/>
                    </a:cubicBezTo>
                    <a:cubicBezTo>
                      <a:pt x="1558" y="432"/>
                      <a:pt x="1558" y="432"/>
                      <a:pt x="1558" y="432"/>
                    </a:cubicBezTo>
                    <a:cubicBezTo>
                      <a:pt x="1568" y="426"/>
                      <a:pt x="1580" y="422"/>
                      <a:pt x="1594" y="422"/>
                    </a:cubicBezTo>
                    <a:cubicBezTo>
                      <a:pt x="1624" y="422"/>
                      <a:pt x="1654" y="440"/>
                      <a:pt x="1670" y="466"/>
                    </a:cubicBezTo>
                    <a:cubicBezTo>
                      <a:pt x="1744" y="594"/>
                      <a:pt x="1744" y="594"/>
                      <a:pt x="1744" y="594"/>
                    </a:cubicBezTo>
                    <a:cubicBezTo>
                      <a:pt x="1768" y="636"/>
                      <a:pt x="1740" y="672"/>
                      <a:pt x="1708" y="690"/>
                    </a:cubicBezTo>
                    <a:cubicBezTo>
                      <a:pt x="1564" y="774"/>
                      <a:pt x="1564" y="774"/>
                      <a:pt x="1564" y="774"/>
                    </a:cubicBezTo>
                    <a:cubicBezTo>
                      <a:pt x="1574" y="804"/>
                      <a:pt x="1574" y="804"/>
                      <a:pt x="1574" y="804"/>
                    </a:cubicBezTo>
                    <a:cubicBezTo>
                      <a:pt x="1592" y="864"/>
                      <a:pt x="1600" y="924"/>
                      <a:pt x="1600" y="994"/>
                    </a:cubicBezTo>
                    <a:cubicBezTo>
                      <a:pt x="1600" y="1044"/>
                      <a:pt x="1594" y="1094"/>
                      <a:pt x="1584" y="1142"/>
                    </a:cubicBezTo>
                    <a:cubicBezTo>
                      <a:pt x="1578" y="1170"/>
                      <a:pt x="1578" y="1170"/>
                      <a:pt x="1578" y="1170"/>
                    </a:cubicBezTo>
                    <a:cubicBezTo>
                      <a:pt x="1718" y="1250"/>
                      <a:pt x="1718" y="1250"/>
                      <a:pt x="1718" y="1250"/>
                    </a:cubicBezTo>
                    <a:cubicBezTo>
                      <a:pt x="1736" y="1260"/>
                      <a:pt x="1748" y="1278"/>
                      <a:pt x="1752" y="1300"/>
                    </a:cubicBezTo>
                    <a:cubicBezTo>
                      <a:pt x="1756" y="1324"/>
                      <a:pt x="1752" y="1346"/>
                      <a:pt x="1742" y="136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34" name="Group 233">
            <a:extLst>
              <a:ext uri="{FF2B5EF4-FFF2-40B4-BE49-F238E27FC236}">
                <a16:creationId xmlns:a16="http://schemas.microsoft.com/office/drawing/2014/main" id="{BF8FF0E6-1DE0-4B39-9595-3E5941932628}"/>
              </a:ext>
            </a:extLst>
          </p:cNvPr>
          <p:cNvGrpSpPr/>
          <p:nvPr/>
        </p:nvGrpSpPr>
        <p:grpSpPr>
          <a:xfrm>
            <a:off x="7375171" y="2810298"/>
            <a:ext cx="505954" cy="557410"/>
            <a:chOff x="8276100" y="1371600"/>
            <a:chExt cx="652096" cy="718415"/>
          </a:xfrm>
        </p:grpSpPr>
        <p:sp>
          <p:nvSpPr>
            <p:cNvPr id="235" name="Cylinder 234">
              <a:extLst>
                <a:ext uri="{FF2B5EF4-FFF2-40B4-BE49-F238E27FC236}">
                  <a16:creationId xmlns:a16="http://schemas.microsoft.com/office/drawing/2014/main" id="{0B047895-FCFD-4E91-B721-BA5C96C39275}"/>
                </a:ext>
              </a:extLst>
            </p:cNvPr>
            <p:cNvSpPr/>
            <p:nvPr/>
          </p:nvSpPr>
          <p:spPr>
            <a:xfrm>
              <a:off x="8276100" y="1371600"/>
              <a:ext cx="652096" cy="718415"/>
            </a:xfrm>
            <a:prstGeom prst="can">
              <a:avLst>
                <a:gd name="adj" fmla="val 10393"/>
              </a:avLst>
            </a:prstGeom>
            <a:solidFill>
              <a:schemeClr val="bg1"/>
            </a:solid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6" name="Text Placeholder 2">
              <a:extLst>
                <a:ext uri="{FF2B5EF4-FFF2-40B4-BE49-F238E27FC236}">
                  <a16:creationId xmlns:a16="http://schemas.microsoft.com/office/drawing/2014/main" id="{3154CCC8-4C4B-428C-985C-897B65079B14}"/>
                </a:ext>
              </a:extLst>
            </p:cNvPr>
            <p:cNvSpPr txBox="1">
              <a:spLocks/>
            </p:cNvSpPr>
            <p:nvPr/>
          </p:nvSpPr>
          <p:spPr>
            <a:xfrm>
              <a:off x="8304770" y="1911173"/>
              <a:ext cx="572958" cy="107722"/>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bg2">
                      <a:lumMod val="50000"/>
                    </a:schemeClr>
                  </a:solidFill>
                  <a:latin typeface="+mn-lt"/>
                  <a:ea typeface="+mn-ea"/>
                  <a:cs typeface="+mn-cs"/>
                </a:defRPr>
              </a:lvl1pPr>
              <a:lvl2pPr marL="365760" indent="-182880" algn="l" defTabSz="914400" rtl="0" eaLnBrk="1" latinLnBrk="0" hangingPunct="1">
                <a:lnSpc>
                  <a:spcPct val="100000"/>
                </a:lnSpc>
                <a:spcBef>
                  <a:spcPts val="600"/>
                </a:spcBef>
                <a:buFont typeface="Calibri" panose="020F0502020204030204" pitchFamily="34" charset="0"/>
                <a:buChar char="–"/>
                <a:defRPr sz="1800" kern="1200">
                  <a:solidFill>
                    <a:schemeClr val="tx2"/>
                  </a:solidFill>
                  <a:latin typeface="+mn-lt"/>
                  <a:ea typeface="+mn-ea"/>
                  <a:cs typeface="+mn-cs"/>
                </a:defRPr>
              </a:lvl2pPr>
              <a:lvl3pPr marL="548640" indent="-182880" algn="l" defTabSz="914400" rtl="0" eaLnBrk="1" latinLnBrk="0" hangingPunct="1">
                <a:lnSpc>
                  <a:spcPct val="100000"/>
                </a:lnSpc>
                <a:spcBef>
                  <a:spcPts val="600"/>
                </a:spcBef>
                <a:buFont typeface="Wingdings" panose="05000000000000000000" pitchFamily="2" charset="2"/>
                <a:buChar char="§"/>
                <a:defRPr sz="1600" kern="1200">
                  <a:solidFill>
                    <a:schemeClr val="tx2"/>
                  </a:solidFill>
                  <a:latin typeface="+mn-lt"/>
                  <a:ea typeface="+mn-ea"/>
                  <a:cs typeface="+mn-cs"/>
                </a:defRPr>
              </a:lvl3pPr>
              <a:lvl4pPr marL="731520" indent="-182880" algn="l" defTabSz="914400" rtl="0" eaLnBrk="1" latinLnBrk="0" hangingPunct="1">
                <a:lnSpc>
                  <a:spcPct val="100000"/>
                </a:lnSpc>
                <a:spcBef>
                  <a:spcPts val="600"/>
                </a:spcBef>
                <a:buFont typeface="Courier New" panose="02070309020205020404" pitchFamily="49" charset="0"/>
                <a:buChar char="o"/>
                <a:defRPr sz="1400" kern="1200">
                  <a:solidFill>
                    <a:schemeClr val="tx2"/>
                  </a:solidFill>
                  <a:latin typeface="+mn-lt"/>
                  <a:ea typeface="+mn-ea"/>
                  <a:cs typeface="+mn-cs"/>
                </a:defRPr>
              </a:lvl4pPr>
              <a:lvl5pPr marL="914400" indent="-182880" algn="l" defTabSz="914400" rtl="0" eaLnBrk="1" latinLnBrk="0" hangingPunct="1">
                <a:lnSpc>
                  <a:spcPct val="100000"/>
                </a:lnSpc>
                <a:spcBef>
                  <a:spcPts val="600"/>
                </a:spcBef>
                <a:buFont typeface="Wingdings" panose="05000000000000000000" pitchFamily="2" charset="2"/>
                <a:buChar char="v"/>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700" b="1" dirty="0">
                  <a:solidFill>
                    <a:schemeClr val="bg1">
                      <a:lumMod val="50000"/>
                    </a:schemeClr>
                  </a:solidFill>
                </a:rPr>
                <a:t>MNP-DB</a:t>
              </a:r>
            </a:p>
          </p:txBody>
        </p:sp>
        <p:grpSp>
          <p:nvGrpSpPr>
            <p:cNvPr id="237" name="Group 236">
              <a:extLst>
                <a:ext uri="{FF2B5EF4-FFF2-40B4-BE49-F238E27FC236}">
                  <a16:creationId xmlns:a16="http://schemas.microsoft.com/office/drawing/2014/main" id="{B267BFC8-60FA-4127-9C3F-FD3B4E6B14EA}"/>
                </a:ext>
              </a:extLst>
            </p:cNvPr>
            <p:cNvGrpSpPr/>
            <p:nvPr/>
          </p:nvGrpSpPr>
          <p:grpSpPr>
            <a:xfrm>
              <a:off x="8443425" y="1519305"/>
              <a:ext cx="295646" cy="340270"/>
              <a:chOff x="3416724" y="1681586"/>
              <a:chExt cx="295646" cy="340270"/>
            </a:xfrm>
            <a:solidFill>
              <a:schemeClr val="bg1">
                <a:lumMod val="50000"/>
              </a:schemeClr>
            </a:solidFill>
          </p:grpSpPr>
          <p:sp>
            <p:nvSpPr>
              <p:cNvPr id="238" name="Freeform: Shape 237">
                <a:extLst>
                  <a:ext uri="{FF2B5EF4-FFF2-40B4-BE49-F238E27FC236}">
                    <a16:creationId xmlns:a16="http://schemas.microsoft.com/office/drawing/2014/main" id="{8BB450F7-1937-43D2-87CB-F9E4973F71D8}"/>
                  </a:ext>
                </a:extLst>
              </p:cNvPr>
              <p:cNvSpPr/>
              <p:nvPr/>
            </p:nvSpPr>
            <p:spPr>
              <a:xfrm>
                <a:off x="3416724" y="1681586"/>
                <a:ext cx="295646" cy="340270"/>
              </a:xfrm>
              <a:custGeom>
                <a:avLst/>
                <a:gdLst>
                  <a:gd name="connsiteX0" fmla="*/ 502444 w 504825"/>
                  <a:gd name="connsiteY0" fmla="*/ 226219 h 581025"/>
                  <a:gd name="connsiteX1" fmla="*/ 502444 w 504825"/>
                  <a:gd name="connsiteY1" fmla="*/ 169069 h 581025"/>
                  <a:gd name="connsiteX2" fmla="*/ 378619 w 504825"/>
                  <a:gd name="connsiteY2" fmla="*/ 169069 h 581025"/>
                  <a:gd name="connsiteX3" fmla="*/ 378619 w 504825"/>
                  <a:gd name="connsiteY3" fmla="*/ 121444 h 581025"/>
                  <a:gd name="connsiteX4" fmla="*/ 359569 w 504825"/>
                  <a:gd name="connsiteY4" fmla="*/ 121444 h 581025"/>
                  <a:gd name="connsiteX5" fmla="*/ 359569 w 504825"/>
                  <a:gd name="connsiteY5" fmla="*/ 83344 h 581025"/>
                  <a:gd name="connsiteX6" fmla="*/ 378619 w 504825"/>
                  <a:gd name="connsiteY6" fmla="*/ 83344 h 581025"/>
                  <a:gd name="connsiteX7" fmla="*/ 378619 w 504825"/>
                  <a:gd name="connsiteY7" fmla="*/ 7144 h 581025"/>
                  <a:gd name="connsiteX8" fmla="*/ 130969 w 504825"/>
                  <a:gd name="connsiteY8" fmla="*/ 7144 h 581025"/>
                  <a:gd name="connsiteX9" fmla="*/ 130969 w 504825"/>
                  <a:gd name="connsiteY9" fmla="*/ 83344 h 581025"/>
                  <a:gd name="connsiteX10" fmla="*/ 150019 w 504825"/>
                  <a:gd name="connsiteY10" fmla="*/ 83344 h 581025"/>
                  <a:gd name="connsiteX11" fmla="*/ 150019 w 504825"/>
                  <a:gd name="connsiteY11" fmla="*/ 121444 h 581025"/>
                  <a:gd name="connsiteX12" fmla="*/ 130969 w 504825"/>
                  <a:gd name="connsiteY12" fmla="*/ 121444 h 581025"/>
                  <a:gd name="connsiteX13" fmla="*/ 130969 w 504825"/>
                  <a:gd name="connsiteY13" fmla="*/ 169069 h 581025"/>
                  <a:gd name="connsiteX14" fmla="*/ 7144 w 504825"/>
                  <a:gd name="connsiteY14" fmla="*/ 169069 h 581025"/>
                  <a:gd name="connsiteX15" fmla="*/ 7144 w 504825"/>
                  <a:gd name="connsiteY15" fmla="*/ 226219 h 581025"/>
                  <a:gd name="connsiteX16" fmla="*/ 26194 w 504825"/>
                  <a:gd name="connsiteY16" fmla="*/ 226219 h 581025"/>
                  <a:gd name="connsiteX17" fmla="*/ 26194 w 504825"/>
                  <a:gd name="connsiteY17" fmla="*/ 264319 h 581025"/>
                  <a:gd name="connsiteX18" fmla="*/ 7144 w 504825"/>
                  <a:gd name="connsiteY18" fmla="*/ 264319 h 581025"/>
                  <a:gd name="connsiteX19" fmla="*/ 7144 w 504825"/>
                  <a:gd name="connsiteY19" fmla="*/ 321469 h 581025"/>
                  <a:gd name="connsiteX20" fmla="*/ 26194 w 504825"/>
                  <a:gd name="connsiteY20" fmla="*/ 321469 h 581025"/>
                  <a:gd name="connsiteX21" fmla="*/ 26194 w 504825"/>
                  <a:gd name="connsiteY21" fmla="*/ 359569 h 581025"/>
                  <a:gd name="connsiteX22" fmla="*/ 7144 w 504825"/>
                  <a:gd name="connsiteY22" fmla="*/ 359569 h 581025"/>
                  <a:gd name="connsiteX23" fmla="*/ 7144 w 504825"/>
                  <a:gd name="connsiteY23" fmla="*/ 416719 h 581025"/>
                  <a:gd name="connsiteX24" fmla="*/ 26194 w 504825"/>
                  <a:gd name="connsiteY24" fmla="*/ 416719 h 581025"/>
                  <a:gd name="connsiteX25" fmla="*/ 26194 w 504825"/>
                  <a:gd name="connsiteY25" fmla="*/ 454819 h 581025"/>
                  <a:gd name="connsiteX26" fmla="*/ 7144 w 504825"/>
                  <a:gd name="connsiteY26" fmla="*/ 454819 h 581025"/>
                  <a:gd name="connsiteX27" fmla="*/ 7144 w 504825"/>
                  <a:gd name="connsiteY27" fmla="*/ 578644 h 581025"/>
                  <a:gd name="connsiteX28" fmla="*/ 502444 w 504825"/>
                  <a:gd name="connsiteY28" fmla="*/ 578644 h 581025"/>
                  <a:gd name="connsiteX29" fmla="*/ 502444 w 504825"/>
                  <a:gd name="connsiteY29" fmla="*/ 454819 h 581025"/>
                  <a:gd name="connsiteX30" fmla="*/ 483394 w 504825"/>
                  <a:gd name="connsiteY30" fmla="*/ 454819 h 581025"/>
                  <a:gd name="connsiteX31" fmla="*/ 483394 w 504825"/>
                  <a:gd name="connsiteY31" fmla="*/ 416719 h 581025"/>
                  <a:gd name="connsiteX32" fmla="*/ 502444 w 504825"/>
                  <a:gd name="connsiteY32" fmla="*/ 416719 h 581025"/>
                  <a:gd name="connsiteX33" fmla="*/ 502444 w 504825"/>
                  <a:gd name="connsiteY33" fmla="*/ 359569 h 581025"/>
                  <a:gd name="connsiteX34" fmla="*/ 483394 w 504825"/>
                  <a:gd name="connsiteY34" fmla="*/ 359569 h 581025"/>
                  <a:gd name="connsiteX35" fmla="*/ 483394 w 504825"/>
                  <a:gd name="connsiteY35" fmla="*/ 321469 h 581025"/>
                  <a:gd name="connsiteX36" fmla="*/ 502444 w 504825"/>
                  <a:gd name="connsiteY36" fmla="*/ 321469 h 581025"/>
                  <a:gd name="connsiteX37" fmla="*/ 502444 w 504825"/>
                  <a:gd name="connsiteY37" fmla="*/ 264319 h 581025"/>
                  <a:gd name="connsiteX38" fmla="*/ 483394 w 504825"/>
                  <a:gd name="connsiteY38" fmla="*/ 264319 h 581025"/>
                  <a:gd name="connsiteX39" fmla="*/ 483394 w 504825"/>
                  <a:gd name="connsiteY39" fmla="*/ 226219 h 581025"/>
                  <a:gd name="connsiteX40" fmla="*/ 502444 w 504825"/>
                  <a:gd name="connsiteY40" fmla="*/ 226219 h 581025"/>
                  <a:gd name="connsiteX41" fmla="*/ 150019 w 504825"/>
                  <a:gd name="connsiteY41" fmla="*/ 140494 h 581025"/>
                  <a:gd name="connsiteX42" fmla="*/ 226219 w 504825"/>
                  <a:gd name="connsiteY42" fmla="*/ 140494 h 581025"/>
                  <a:gd name="connsiteX43" fmla="*/ 226219 w 504825"/>
                  <a:gd name="connsiteY43" fmla="*/ 64294 h 581025"/>
                  <a:gd name="connsiteX44" fmla="*/ 150019 w 504825"/>
                  <a:gd name="connsiteY44" fmla="*/ 64294 h 581025"/>
                  <a:gd name="connsiteX45" fmla="*/ 150019 w 504825"/>
                  <a:gd name="connsiteY45" fmla="*/ 26194 h 581025"/>
                  <a:gd name="connsiteX46" fmla="*/ 359569 w 504825"/>
                  <a:gd name="connsiteY46" fmla="*/ 26194 h 581025"/>
                  <a:gd name="connsiteX47" fmla="*/ 359569 w 504825"/>
                  <a:gd name="connsiteY47" fmla="*/ 64294 h 581025"/>
                  <a:gd name="connsiteX48" fmla="*/ 283369 w 504825"/>
                  <a:gd name="connsiteY48" fmla="*/ 64294 h 581025"/>
                  <a:gd name="connsiteX49" fmla="*/ 283369 w 504825"/>
                  <a:gd name="connsiteY49" fmla="*/ 140494 h 581025"/>
                  <a:gd name="connsiteX50" fmla="*/ 359569 w 504825"/>
                  <a:gd name="connsiteY50" fmla="*/ 140494 h 581025"/>
                  <a:gd name="connsiteX51" fmla="*/ 359569 w 504825"/>
                  <a:gd name="connsiteY51" fmla="*/ 169069 h 581025"/>
                  <a:gd name="connsiteX52" fmla="*/ 273844 w 504825"/>
                  <a:gd name="connsiteY52" fmla="*/ 169069 h 581025"/>
                  <a:gd name="connsiteX53" fmla="*/ 273844 w 504825"/>
                  <a:gd name="connsiteY53" fmla="*/ 226219 h 581025"/>
                  <a:gd name="connsiteX54" fmla="*/ 292894 w 504825"/>
                  <a:gd name="connsiteY54" fmla="*/ 226219 h 581025"/>
                  <a:gd name="connsiteX55" fmla="*/ 292894 w 504825"/>
                  <a:gd name="connsiteY55" fmla="*/ 264319 h 581025"/>
                  <a:gd name="connsiteX56" fmla="*/ 273844 w 504825"/>
                  <a:gd name="connsiteY56" fmla="*/ 264319 h 581025"/>
                  <a:gd name="connsiteX57" fmla="*/ 273844 w 504825"/>
                  <a:gd name="connsiteY57" fmla="*/ 321469 h 581025"/>
                  <a:gd name="connsiteX58" fmla="*/ 292894 w 504825"/>
                  <a:gd name="connsiteY58" fmla="*/ 321469 h 581025"/>
                  <a:gd name="connsiteX59" fmla="*/ 292894 w 504825"/>
                  <a:gd name="connsiteY59" fmla="*/ 336709 h 581025"/>
                  <a:gd name="connsiteX60" fmla="*/ 254794 w 504825"/>
                  <a:gd name="connsiteY60" fmla="*/ 330994 h 581025"/>
                  <a:gd name="connsiteX61" fmla="*/ 216694 w 504825"/>
                  <a:gd name="connsiteY61" fmla="*/ 336709 h 581025"/>
                  <a:gd name="connsiteX62" fmla="*/ 216694 w 504825"/>
                  <a:gd name="connsiteY62" fmla="*/ 321469 h 581025"/>
                  <a:gd name="connsiteX63" fmla="*/ 235744 w 504825"/>
                  <a:gd name="connsiteY63" fmla="*/ 321469 h 581025"/>
                  <a:gd name="connsiteX64" fmla="*/ 235744 w 504825"/>
                  <a:gd name="connsiteY64" fmla="*/ 264319 h 581025"/>
                  <a:gd name="connsiteX65" fmla="*/ 216694 w 504825"/>
                  <a:gd name="connsiteY65" fmla="*/ 264319 h 581025"/>
                  <a:gd name="connsiteX66" fmla="*/ 216694 w 504825"/>
                  <a:gd name="connsiteY66" fmla="*/ 226219 h 581025"/>
                  <a:gd name="connsiteX67" fmla="*/ 235744 w 504825"/>
                  <a:gd name="connsiteY67" fmla="*/ 226219 h 581025"/>
                  <a:gd name="connsiteX68" fmla="*/ 235744 w 504825"/>
                  <a:gd name="connsiteY68" fmla="*/ 169069 h 581025"/>
                  <a:gd name="connsiteX69" fmla="*/ 150019 w 504825"/>
                  <a:gd name="connsiteY69" fmla="*/ 169069 h 581025"/>
                  <a:gd name="connsiteX70" fmla="*/ 150019 w 504825"/>
                  <a:gd name="connsiteY70" fmla="*/ 140494 h 581025"/>
                  <a:gd name="connsiteX71" fmla="*/ 169069 w 504825"/>
                  <a:gd name="connsiteY71" fmla="*/ 121444 h 581025"/>
                  <a:gd name="connsiteX72" fmla="*/ 169069 w 504825"/>
                  <a:gd name="connsiteY72" fmla="*/ 83344 h 581025"/>
                  <a:gd name="connsiteX73" fmla="*/ 207169 w 504825"/>
                  <a:gd name="connsiteY73" fmla="*/ 83344 h 581025"/>
                  <a:gd name="connsiteX74" fmla="*/ 207169 w 504825"/>
                  <a:gd name="connsiteY74" fmla="*/ 121444 h 581025"/>
                  <a:gd name="connsiteX75" fmla="*/ 169069 w 504825"/>
                  <a:gd name="connsiteY75" fmla="*/ 121444 h 581025"/>
                  <a:gd name="connsiteX76" fmla="*/ 340519 w 504825"/>
                  <a:gd name="connsiteY76" fmla="*/ 83344 h 581025"/>
                  <a:gd name="connsiteX77" fmla="*/ 340519 w 504825"/>
                  <a:gd name="connsiteY77" fmla="*/ 121444 h 581025"/>
                  <a:gd name="connsiteX78" fmla="*/ 302419 w 504825"/>
                  <a:gd name="connsiteY78" fmla="*/ 121444 h 581025"/>
                  <a:gd name="connsiteX79" fmla="*/ 302419 w 504825"/>
                  <a:gd name="connsiteY79" fmla="*/ 83344 h 581025"/>
                  <a:gd name="connsiteX80" fmla="*/ 340519 w 504825"/>
                  <a:gd name="connsiteY80" fmla="*/ 83344 h 581025"/>
                  <a:gd name="connsiteX81" fmla="*/ 350044 w 504825"/>
                  <a:gd name="connsiteY81" fmla="*/ 359569 h 581025"/>
                  <a:gd name="connsiteX82" fmla="*/ 333851 w 504825"/>
                  <a:gd name="connsiteY82" fmla="*/ 359569 h 581025"/>
                  <a:gd name="connsiteX83" fmla="*/ 311944 w 504825"/>
                  <a:gd name="connsiteY83" fmla="*/ 345281 h 581025"/>
                  <a:gd name="connsiteX84" fmla="*/ 311944 w 504825"/>
                  <a:gd name="connsiteY84" fmla="*/ 321469 h 581025"/>
                  <a:gd name="connsiteX85" fmla="*/ 350044 w 504825"/>
                  <a:gd name="connsiteY85" fmla="*/ 321469 h 581025"/>
                  <a:gd name="connsiteX86" fmla="*/ 350044 w 504825"/>
                  <a:gd name="connsiteY86" fmla="*/ 359569 h 581025"/>
                  <a:gd name="connsiteX87" fmla="*/ 175736 w 504825"/>
                  <a:gd name="connsiteY87" fmla="*/ 359569 h 581025"/>
                  <a:gd name="connsiteX88" fmla="*/ 159544 w 504825"/>
                  <a:gd name="connsiteY88" fmla="*/ 359569 h 581025"/>
                  <a:gd name="connsiteX89" fmla="*/ 159544 w 504825"/>
                  <a:gd name="connsiteY89" fmla="*/ 321469 h 581025"/>
                  <a:gd name="connsiteX90" fmla="*/ 197644 w 504825"/>
                  <a:gd name="connsiteY90" fmla="*/ 321469 h 581025"/>
                  <a:gd name="connsiteX91" fmla="*/ 197644 w 504825"/>
                  <a:gd name="connsiteY91" fmla="*/ 345281 h 581025"/>
                  <a:gd name="connsiteX92" fmla="*/ 175736 w 504825"/>
                  <a:gd name="connsiteY92" fmla="*/ 359569 h 581025"/>
                  <a:gd name="connsiteX93" fmla="*/ 83344 w 504825"/>
                  <a:gd name="connsiteY93" fmla="*/ 559594 h 581025"/>
                  <a:gd name="connsiteX94" fmla="*/ 26194 w 504825"/>
                  <a:gd name="connsiteY94" fmla="*/ 559594 h 581025"/>
                  <a:gd name="connsiteX95" fmla="*/ 26194 w 504825"/>
                  <a:gd name="connsiteY95" fmla="*/ 473869 h 581025"/>
                  <a:gd name="connsiteX96" fmla="*/ 102394 w 504825"/>
                  <a:gd name="connsiteY96" fmla="*/ 473869 h 581025"/>
                  <a:gd name="connsiteX97" fmla="*/ 102394 w 504825"/>
                  <a:gd name="connsiteY97" fmla="*/ 397669 h 581025"/>
                  <a:gd name="connsiteX98" fmla="*/ 26194 w 504825"/>
                  <a:gd name="connsiteY98" fmla="*/ 397669 h 581025"/>
                  <a:gd name="connsiteX99" fmla="*/ 26194 w 504825"/>
                  <a:gd name="connsiteY99" fmla="*/ 378619 h 581025"/>
                  <a:gd name="connsiteX100" fmla="*/ 102394 w 504825"/>
                  <a:gd name="connsiteY100" fmla="*/ 378619 h 581025"/>
                  <a:gd name="connsiteX101" fmla="*/ 102394 w 504825"/>
                  <a:gd name="connsiteY101" fmla="*/ 302419 h 581025"/>
                  <a:gd name="connsiteX102" fmla="*/ 26194 w 504825"/>
                  <a:gd name="connsiteY102" fmla="*/ 302419 h 581025"/>
                  <a:gd name="connsiteX103" fmla="*/ 26194 w 504825"/>
                  <a:gd name="connsiteY103" fmla="*/ 283369 h 581025"/>
                  <a:gd name="connsiteX104" fmla="*/ 102394 w 504825"/>
                  <a:gd name="connsiteY104" fmla="*/ 283369 h 581025"/>
                  <a:gd name="connsiteX105" fmla="*/ 102394 w 504825"/>
                  <a:gd name="connsiteY105" fmla="*/ 207169 h 581025"/>
                  <a:gd name="connsiteX106" fmla="*/ 26194 w 504825"/>
                  <a:gd name="connsiteY106" fmla="*/ 207169 h 581025"/>
                  <a:gd name="connsiteX107" fmla="*/ 26194 w 504825"/>
                  <a:gd name="connsiteY107" fmla="*/ 188119 h 581025"/>
                  <a:gd name="connsiteX108" fmla="*/ 216694 w 504825"/>
                  <a:gd name="connsiteY108" fmla="*/ 188119 h 581025"/>
                  <a:gd name="connsiteX109" fmla="*/ 216694 w 504825"/>
                  <a:gd name="connsiteY109" fmla="*/ 207169 h 581025"/>
                  <a:gd name="connsiteX110" fmla="*/ 140494 w 504825"/>
                  <a:gd name="connsiteY110" fmla="*/ 207169 h 581025"/>
                  <a:gd name="connsiteX111" fmla="*/ 140494 w 504825"/>
                  <a:gd name="connsiteY111" fmla="*/ 283369 h 581025"/>
                  <a:gd name="connsiteX112" fmla="*/ 216694 w 504825"/>
                  <a:gd name="connsiteY112" fmla="*/ 283369 h 581025"/>
                  <a:gd name="connsiteX113" fmla="*/ 216694 w 504825"/>
                  <a:gd name="connsiteY113" fmla="*/ 302419 h 581025"/>
                  <a:gd name="connsiteX114" fmla="*/ 140494 w 504825"/>
                  <a:gd name="connsiteY114" fmla="*/ 302419 h 581025"/>
                  <a:gd name="connsiteX115" fmla="*/ 140494 w 504825"/>
                  <a:gd name="connsiteY115" fmla="*/ 378619 h 581025"/>
                  <a:gd name="connsiteX116" fmla="*/ 157639 w 504825"/>
                  <a:gd name="connsiteY116" fmla="*/ 378619 h 581025"/>
                  <a:gd name="connsiteX117" fmla="*/ 145256 w 504825"/>
                  <a:gd name="connsiteY117" fmla="*/ 397669 h 581025"/>
                  <a:gd name="connsiteX118" fmla="*/ 140494 w 504825"/>
                  <a:gd name="connsiteY118" fmla="*/ 397669 h 581025"/>
                  <a:gd name="connsiteX119" fmla="*/ 140494 w 504825"/>
                  <a:gd name="connsiteY119" fmla="*/ 407194 h 581025"/>
                  <a:gd name="connsiteX120" fmla="*/ 130969 w 504825"/>
                  <a:gd name="connsiteY120" fmla="*/ 454819 h 581025"/>
                  <a:gd name="connsiteX121" fmla="*/ 136684 w 504825"/>
                  <a:gd name="connsiteY121" fmla="*/ 492919 h 581025"/>
                  <a:gd name="connsiteX122" fmla="*/ 83344 w 504825"/>
                  <a:gd name="connsiteY122" fmla="*/ 492919 h 581025"/>
                  <a:gd name="connsiteX123" fmla="*/ 83344 w 504825"/>
                  <a:gd name="connsiteY123" fmla="*/ 559594 h 581025"/>
                  <a:gd name="connsiteX124" fmla="*/ 45244 w 504825"/>
                  <a:gd name="connsiteY124" fmla="*/ 454819 h 581025"/>
                  <a:gd name="connsiteX125" fmla="*/ 45244 w 504825"/>
                  <a:gd name="connsiteY125" fmla="*/ 416719 h 581025"/>
                  <a:gd name="connsiteX126" fmla="*/ 83344 w 504825"/>
                  <a:gd name="connsiteY126" fmla="*/ 416719 h 581025"/>
                  <a:gd name="connsiteX127" fmla="*/ 83344 w 504825"/>
                  <a:gd name="connsiteY127" fmla="*/ 454819 h 581025"/>
                  <a:gd name="connsiteX128" fmla="*/ 45244 w 504825"/>
                  <a:gd name="connsiteY128" fmla="*/ 454819 h 581025"/>
                  <a:gd name="connsiteX129" fmla="*/ 45244 w 504825"/>
                  <a:gd name="connsiteY129" fmla="*/ 359569 h 581025"/>
                  <a:gd name="connsiteX130" fmla="*/ 45244 w 504825"/>
                  <a:gd name="connsiteY130" fmla="*/ 321469 h 581025"/>
                  <a:gd name="connsiteX131" fmla="*/ 83344 w 504825"/>
                  <a:gd name="connsiteY131" fmla="*/ 321469 h 581025"/>
                  <a:gd name="connsiteX132" fmla="*/ 83344 w 504825"/>
                  <a:gd name="connsiteY132" fmla="*/ 359569 h 581025"/>
                  <a:gd name="connsiteX133" fmla="*/ 45244 w 504825"/>
                  <a:gd name="connsiteY133" fmla="*/ 359569 h 581025"/>
                  <a:gd name="connsiteX134" fmla="*/ 45244 w 504825"/>
                  <a:gd name="connsiteY134" fmla="*/ 264319 h 581025"/>
                  <a:gd name="connsiteX135" fmla="*/ 45244 w 504825"/>
                  <a:gd name="connsiteY135" fmla="*/ 226219 h 581025"/>
                  <a:gd name="connsiteX136" fmla="*/ 83344 w 504825"/>
                  <a:gd name="connsiteY136" fmla="*/ 226219 h 581025"/>
                  <a:gd name="connsiteX137" fmla="*/ 83344 w 504825"/>
                  <a:gd name="connsiteY137" fmla="*/ 264319 h 581025"/>
                  <a:gd name="connsiteX138" fmla="*/ 45244 w 504825"/>
                  <a:gd name="connsiteY138" fmla="*/ 264319 h 581025"/>
                  <a:gd name="connsiteX139" fmla="*/ 197644 w 504825"/>
                  <a:gd name="connsiteY139" fmla="*/ 226219 h 581025"/>
                  <a:gd name="connsiteX140" fmla="*/ 197644 w 504825"/>
                  <a:gd name="connsiteY140" fmla="*/ 264319 h 581025"/>
                  <a:gd name="connsiteX141" fmla="*/ 159544 w 504825"/>
                  <a:gd name="connsiteY141" fmla="*/ 264319 h 581025"/>
                  <a:gd name="connsiteX142" fmla="*/ 159544 w 504825"/>
                  <a:gd name="connsiteY142" fmla="*/ 226219 h 581025"/>
                  <a:gd name="connsiteX143" fmla="*/ 197644 w 504825"/>
                  <a:gd name="connsiteY143" fmla="*/ 226219 h 581025"/>
                  <a:gd name="connsiteX144" fmla="*/ 111919 w 504825"/>
                  <a:gd name="connsiteY144" fmla="*/ 559594 h 581025"/>
                  <a:gd name="connsiteX145" fmla="*/ 102394 w 504825"/>
                  <a:gd name="connsiteY145" fmla="*/ 559594 h 581025"/>
                  <a:gd name="connsiteX146" fmla="*/ 102394 w 504825"/>
                  <a:gd name="connsiteY146" fmla="*/ 511969 h 581025"/>
                  <a:gd name="connsiteX147" fmla="*/ 111919 w 504825"/>
                  <a:gd name="connsiteY147" fmla="*/ 511969 h 581025"/>
                  <a:gd name="connsiteX148" fmla="*/ 111919 w 504825"/>
                  <a:gd name="connsiteY148" fmla="*/ 559594 h 581025"/>
                  <a:gd name="connsiteX149" fmla="*/ 140494 w 504825"/>
                  <a:gd name="connsiteY149" fmla="*/ 559594 h 581025"/>
                  <a:gd name="connsiteX150" fmla="*/ 130969 w 504825"/>
                  <a:gd name="connsiteY150" fmla="*/ 559594 h 581025"/>
                  <a:gd name="connsiteX151" fmla="*/ 130969 w 504825"/>
                  <a:gd name="connsiteY151" fmla="*/ 511969 h 581025"/>
                  <a:gd name="connsiteX152" fmla="*/ 140494 w 504825"/>
                  <a:gd name="connsiteY152" fmla="*/ 511969 h 581025"/>
                  <a:gd name="connsiteX153" fmla="*/ 140494 w 504825"/>
                  <a:gd name="connsiteY153" fmla="*/ 559594 h 581025"/>
                  <a:gd name="connsiteX154" fmla="*/ 159544 w 504825"/>
                  <a:gd name="connsiteY154" fmla="*/ 559594 h 581025"/>
                  <a:gd name="connsiteX155" fmla="*/ 159544 w 504825"/>
                  <a:gd name="connsiteY155" fmla="*/ 533876 h 581025"/>
                  <a:gd name="connsiteX156" fmla="*/ 189071 w 504825"/>
                  <a:gd name="connsiteY156" fmla="*/ 559594 h 581025"/>
                  <a:gd name="connsiteX157" fmla="*/ 159544 w 504825"/>
                  <a:gd name="connsiteY157" fmla="*/ 559594 h 581025"/>
                  <a:gd name="connsiteX158" fmla="*/ 150019 w 504825"/>
                  <a:gd name="connsiteY158" fmla="*/ 454819 h 581025"/>
                  <a:gd name="connsiteX159" fmla="*/ 254794 w 504825"/>
                  <a:gd name="connsiteY159" fmla="*/ 350044 h 581025"/>
                  <a:gd name="connsiteX160" fmla="*/ 359569 w 504825"/>
                  <a:gd name="connsiteY160" fmla="*/ 454819 h 581025"/>
                  <a:gd name="connsiteX161" fmla="*/ 254794 w 504825"/>
                  <a:gd name="connsiteY161" fmla="*/ 559594 h 581025"/>
                  <a:gd name="connsiteX162" fmla="*/ 150019 w 504825"/>
                  <a:gd name="connsiteY162" fmla="*/ 454819 h 581025"/>
                  <a:gd name="connsiteX163" fmla="*/ 320516 w 504825"/>
                  <a:gd name="connsiteY163" fmla="*/ 559594 h 581025"/>
                  <a:gd name="connsiteX164" fmla="*/ 350044 w 504825"/>
                  <a:gd name="connsiteY164" fmla="*/ 533876 h 581025"/>
                  <a:gd name="connsiteX165" fmla="*/ 350044 w 504825"/>
                  <a:gd name="connsiteY165" fmla="*/ 559594 h 581025"/>
                  <a:gd name="connsiteX166" fmla="*/ 320516 w 504825"/>
                  <a:gd name="connsiteY166" fmla="*/ 559594 h 581025"/>
                  <a:gd name="connsiteX167" fmla="*/ 378619 w 504825"/>
                  <a:gd name="connsiteY167" fmla="*/ 559594 h 581025"/>
                  <a:gd name="connsiteX168" fmla="*/ 369094 w 504825"/>
                  <a:gd name="connsiteY168" fmla="*/ 559594 h 581025"/>
                  <a:gd name="connsiteX169" fmla="*/ 369094 w 504825"/>
                  <a:gd name="connsiteY169" fmla="*/ 511969 h 581025"/>
                  <a:gd name="connsiteX170" fmla="*/ 378619 w 504825"/>
                  <a:gd name="connsiteY170" fmla="*/ 511969 h 581025"/>
                  <a:gd name="connsiteX171" fmla="*/ 378619 w 504825"/>
                  <a:gd name="connsiteY171" fmla="*/ 559594 h 581025"/>
                  <a:gd name="connsiteX172" fmla="*/ 407194 w 504825"/>
                  <a:gd name="connsiteY172" fmla="*/ 559594 h 581025"/>
                  <a:gd name="connsiteX173" fmla="*/ 397669 w 504825"/>
                  <a:gd name="connsiteY173" fmla="*/ 559594 h 581025"/>
                  <a:gd name="connsiteX174" fmla="*/ 397669 w 504825"/>
                  <a:gd name="connsiteY174" fmla="*/ 511969 h 581025"/>
                  <a:gd name="connsiteX175" fmla="*/ 407194 w 504825"/>
                  <a:gd name="connsiteY175" fmla="*/ 511969 h 581025"/>
                  <a:gd name="connsiteX176" fmla="*/ 407194 w 504825"/>
                  <a:gd name="connsiteY176" fmla="*/ 559594 h 581025"/>
                  <a:gd name="connsiteX177" fmla="*/ 407194 w 504825"/>
                  <a:gd name="connsiteY177" fmla="*/ 207169 h 581025"/>
                  <a:gd name="connsiteX178" fmla="*/ 407194 w 504825"/>
                  <a:gd name="connsiteY178" fmla="*/ 283369 h 581025"/>
                  <a:gd name="connsiteX179" fmla="*/ 483394 w 504825"/>
                  <a:gd name="connsiteY179" fmla="*/ 283369 h 581025"/>
                  <a:gd name="connsiteX180" fmla="*/ 483394 w 504825"/>
                  <a:gd name="connsiteY180" fmla="*/ 302419 h 581025"/>
                  <a:gd name="connsiteX181" fmla="*/ 407194 w 504825"/>
                  <a:gd name="connsiteY181" fmla="*/ 302419 h 581025"/>
                  <a:gd name="connsiteX182" fmla="*/ 407194 w 504825"/>
                  <a:gd name="connsiteY182" fmla="*/ 378619 h 581025"/>
                  <a:gd name="connsiteX183" fmla="*/ 483394 w 504825"/>
                  <a:gd name="connsiteY183" fmla="*/ 378619 h 581025"/>
                  <a:gd name="connsiteX184" fmla="*/ 483394 w 504825"/>
                  <a:gd name="connsiteY184" fmla="*/ 397669 h 581025"/>
                  <a:gd name="connsiteX185" fmla="*/ 407194 w 504825"/>
                  <a:gd name="connsiteY185" fmla="*/ 397669 h 581025"/>
                  <a:gd name="connsiteX186" fmla="*/ 407194 w 504825"/>
                  <a:gd name="connsiteY186" fmla="*/ 473869 h 581025"/>
                  <a:gd name="connsiteX187" fmla="*/ 483394 w 504825"/>
                  <a:gd name="connsiteY187" fmla="*/ 473869 h 581025"/>
                  <a:gd name="connsiteX188" fmla="*/ 483394 w 504825"/>
                  <a:gd name="connsiteY188" fmla="*/ 559594 h 581025"/>
                  <a:gd name="connsiteX189" fmla="*/ 426244 w 504825"/>
                  <a:gd name="connsiteY189" fmla="*/ 559594 h 581025"/>
                  <a:gd name="connsiteX190" fmla="*/ 426244 w 504825"/>
                  <a:gd name="connsiteY190" fmla="*/ 492919 h 581025"/>
                  <a:gd name="connsiteX191" fmla="*/ 372904 w 504825"/>
                  <a:gd name="connsiteY191" fmla="*/ 492919 h 581025"/>
                  <a:gd name="connsiteX192" fmla="*/ 378619 w 504825"/>
                  <a:gd name="connsiteY192" fmla="*/ 454819 h 581025"/>
                  <a:gd name="connsiteX193" fmla="*/ 369094 w 504825"/>
                  <a:gd name="connsiteY193" fmla="*/ 407194 h 581025"/>
                  <a:gd name="connsiteX194" fmla="*/ 369094 w 504825"/>
                  <a:gd name="connsiteY194" fmla="*/ 397669 h 581025"/>
                  <a:gd name="connsiteX195" fmla="*/ 364331 w 504825"/>
                  <a:gd name="connsiteY195" fmla="*/ 397669 h 581025"/>
                  <a:gd name="connsiteX196" fmla="*/ 351949 w 504825"/>
                  <a:gd name="connsiteY196" fmla="*/ 378619 h 581025"/>
                  <a:gd name="connsiteX197" fmla="*/ 369094 w 504825"/>
                  <a:gd name="connsiteY197" fmla="*/ 378619 h 581025"/>
                  <a:gd name="connsiteX198" fmla="*/ 369094 w 504825"/>
                  <a:gd name="connsiteY198" fmla="*/ 302419 h 581025"/>
                  <a:gd name="connsiteX199" fmla="*/ 292894 w 504825"/>
                  <a:gd name="connsiteY199" fmla="*/ 302419 h 581025"/>
                  <a:gd name="connsiteX200" fmla="*/ 292894 w 504825"/>
                  <a:gd name="connsiteY200" fmla="*/ 283369 h 581025"/>
                  <a:gd name="connsiteX201" fmla="*/ 369094 w 504825"/>
                  <a:gd name="connsiteY201" fmla="*/ 283369 h 581025"/>
                  <a:gd name="connsiteX202" fmla="*/ 369094 w 504825"/>
                  <a:gd name="connsiteY202" fmla="*/ 207169 h 581025"/>
                  <a:gd name="connsiteX203" fmla="*/ 292894 w 504825"/>
                  <a:gd name="connsiteY203" fmla="*/ 207169 h 581025"/>
                  <a:gd name="connsiteX204" fmla="*/ 292894 w 504825"/>
                  <a:gd name="connsiteY204" fmla="*/ 188119 h 581025"/>
                  <a:gd name="connsiteX205" fmla="*/ 483394 w 504825"/>
                  <a:gd name="connsiteY205" fmla="*/ 188119 h 581025"/>
                  <a:gd name="connsiteX206" fmla="*/ 483394 w 504825"/>
                  <a:gd name="connsiteY206" fmla="*/ 207169 h 581025"/>
                  <a:gd name="connsiteX207" fmla="*/ 407194 w 504825"/>
                  <a:gd name="connsiteY207" fmla="*/ 207169 h 581025"/>
                  <a:gd name="connsiteX208" fmla="*/ 464344 w 504825"/>
                  <a:gd name="connsiteY208" fmla="*/ 226219 h 581025"/>
                  <a:gd name="connsiteX209" fmla="*/ 464344 w 504825"/>
                  <a:gd name="connsiteY209" fmla="*/ 264319 h 581025"/>
                  <a:gd name="connsiteX210" fmla="*/ 426244 w 504825"/>
                  <a:gd name="connsiteY210" fmla="*/ 264319 h 581025"/>
                  <a:gd name="connsiteX211" fmla="*/ 426244 w 504825"/>
                  <a:gd name="connsiteY211" fmla="*/ 226219 h 581025"/>
                  <a:gd name="connsiteX212" fmla="*/ 464344 w 504825"/>
                  <a:gd name="connsiteY212" fmla="*/ 226219 h 581025"/>
                  <a:gd name="connsiteX213" fmla="*/ 464344 w 504825"/>
                  <a:gd name="connsiteY213" fmla="*/ 321469 h 581025"/>
                  <a:gd name="connsiteX214" fmla="*/ 464344 w 504825"/>
                  <a:gd name="connsiteY214" fmla="*/ 359569 h 581025"/>
                  <a:gd name="connsiteX215" fmla="*/ 426244 w 504825"/>
                  <a:gd name="connsiteY215" fmla="*/ 359569 h 581025"/>
                  <a:gd name="connsiteX216" fmla="*/ 426244 w 504825"/>
                  <a:gd name="connsiteY216" fmla="*/ 321469 h 581025"/>
                  <a:gd name="connsiteX217" fmla="*/ 464344 w 504825"/>
                  <a:gd name="connsiteY217" fmla="*/ 321469 h 581025"/>
                  <a:gd name="connsiteX218" fmla="*/ 464344 w 504825"/>
                  <a:gd name="connsiteY218" fmla="*/ 416719 h 581025"/>
                  <a:gd name="connsiteX219" fmla="*/ 464344 w 504825"/>
                  <a:gd name="connsiteY219" fmla="*/ 454819 h 581025"/>
                  <a:gd name="connsiteX220" fmla="*/ 426244 w 504825"/>
                  <a:gd name="connsiteY220" fmla="*/ 454819 h 581025"/>
                  <a:gd name="connsiteX221" fmla="*/ 426244 w 504825"/>
                  <a:gd name="connsiteY221" fmla="*/ 416719 h 581025"/>
                  <a:gd name="connsiteX222" fmla="*/ 464344 w 504825"/>
                  <a:gd name="connsiteY222" fmla="*/ 416719 h 581025"/>
                  <a:gd name="connsiteX223" fmla="*/ 311944 w 504825"/>
                  <a:gd name="connsiteY223" fmla="*/ 264319 h 581025"/>
                  <a:gd name="connsiteX224" fmla="*/ 311944 w 504825"/>
                  <a:gd name="connsiteY224" fmla="*/ 226219 h 581025"/>
                  <a:gd name="connsiteX225" fmla="*/ 350044 w 504825"/>
                  <a:gd name="connsiteY225" fmla="*/ 226219 h 581025"/>
                  <a:gd name="connsiteX226" fmla="*/ 350044 w 504825"/>
                  <a:gd name="connsiteY226" fmla="*/ 264319 h 581025"/>
                  <a:gd name="connsiteX227" fmla="*/ 311944 w 504825"/>
                  <a:gd name="connsiteY227" fmla="*/ 264319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504825" h="581025">
                    <a:moveTo>
                      <a:pt x="502444" y="226219"/>
                    </a:moveTo>
                    <a:lnTo>
                      <a:pt x="502444" y="169069"/>
                    </a:lnTo>
                    <a:lnTo>
                      <a:pt x="378619" y="169069"/>
                    </a:lnTo>
                    <a:lnTo>
                      <a:pt x="378619" y="121444"/>
                    </a:lnTo>
                    <a:lnTo>
                      <a:pt x="359569" y="121444"/>
                    </a:lnTo>
                    <a:lnTo>
                      <a:pt x="359569" y="83344"/>
                    </a:lnTo>
                    <a:lnTo>
                      <a:pt x="378619" y="83344"/>
                    </a:lnTo>
                    <a:lnTo>
                      <a:pt x="378619" y="7144"/>
                    </a:lnTo>
                    <a:lnTo>
                      <a:pt x="130969" y="7144"/>
                    </a:lnTo>
                    <a:lnTo>
                      <a:pt x="130969" y="83344"/>
                    </a:lnTo>
                    <a:lnTo>
                      <a:pt x="150019" y="83344"/>
                    </a:lnTo>
                    <a:lnTo>
                      <a:pt x="150019" y="121444"/>
                    </a:lnTo>
                    <a:lnTo>
                      <a:pt x="130969" y="121444"/>
                    </a:lnTo>
                    <a:lnTo>
                      <a:pt x="130969" y="169069"/>
                    </a:lnTo>
                    <a:lnTo>
                      <a:pt x="7144" y="169069"/>
                    </a:lnTo>
                    <a:lnTo>
                      <a:pt x="7144" y="226219"/>
                    </a:lnTo>
                    <a:lnTo>
                      <a:pt x="26194" y="226219"/>
                    </a:lnTo>
                    <a:lnTo>
                      <a:pt x="26194" y="264319"/>
                    </a:lnTo>
                    <a:lnTo>
                      <a:pt x="7144" y="264319"/>
                    </a:lnTo>
                    <a:lnTo>
                      <a:pt x="7144" y="321469"/>
                    </a:lnTo>
                    <a:lnTo>
                      <a:pt x="26194" y="321469"/>
                    </a:lnTo>
                    <a:lnTo>
                      <a:pt x="26194" y="359569"/>
                    </a:lnTo>
                    <a:lnTo>
                      <a:pt x="7144" y="359569"/>
                    </a:lnTo>
                    <a:lnTo>
                      <a:pt x="7144" y="416719"/>
                    </a:lnTo>
                    <a:lnTo>
                      <a:pt x="26194" y="416719"/>
                    </a:lnTo>
                    <a:lnTo>
                      <a:pt x="26194" y="454819"/>
                    </a:lnTo>
                    <a:lnTo>
                      <a:pt x="7144" y="454819"/>
                    </a:lnTo>
                    <a:lnTo>
                      <a:pt x="7144" y="578644"/>
                    </a:lnTo>
                    <a:lnTo>
                      <a:pt x="502444" y="578644"/>
                    </a:lnTo>
                    <a:lnTo>
                      <a:pt x="502444" y="454819"/>
                    </a:lnTo>
                    <a:lnTo>
                      <a:pt x="483394" y="454819"/>
                    </a:lnTo>
                    <a:lnTo>
                      <a:pt x="483394" y="416719"/>
                    </a:lnTo>
                    <a:lnTo>
                      <a:pt x="502444" y="416719"/>
                    </a:lnTo>
                    <a:lnTo>
                      <a:pt x="502444" y="359569"/>
                    </a:lnTo>
                    <a:lnTo>
                      <a:pt x="483394" y="359569"/>
                    </a:lnTo>
                    <a:lnTo>
                      <a:pt x="483394" y="321469"/>
                    </a:lnTo>
                    <a:lnTo>
                      <a:pt x="502444" y="321469"/>
                    </a:lnTo>
                    <a:lnTo>
                      <a:pt x="502444" y="264319"/>
                    </a:lnTo>
                    <a:lnTo>
                      <a:pt x="483394" y="264319"/>
                    </a:lnTo>
                    <a:lnTo>
                      <a:pt x="483394" y="226219"/>
                    </a:lnTo>
                    <a:lnTo>
                      <a:pt x="502444" y="226219"/>
                    </a:lnTo>
                    <a:close/>
                    <a:moveTo>
                      <a:pt x="150019" y="140494"/>
                    </a:moveTo>
                    <a:lnTo>
                      <a:pt x="226219" y="140494"/>
                    </a:lnTo>
                    <a:lnTo>
                      <a:pt x="226219" y="64294"/>
                    </a:lnTo>
                    <a:lnTo>
                      <a:pt x="150019" y="64294"/>
                    </a:lnTo>
                    <a:lnTo>
                      <a:pt x="150019" y="26194"/>
                    </a:lnTo>
                    <a:lnTo>
                      <a:pt x="359569" y="26194"/>
                    </a:lnTo>
                    <a:lnTo>
                      <a:pt x="359569" y="64294"/>
                    </a:lnTo>
                    <a:lnTo>
                      <a:pt x="283369" y="64294"/>
                    </a:lnTo>
                    <a:lnTo>
                      <a:pt x="283369" y="140494"/>
                    </a:lnTo>
                    <a:lnTo>
                      <a:pt x="359569" y="140494"/>
                    </a:lnTo>
                    <a:lnTo>
                      <a:pt x="359569" y="169069"/>
                    </a:lnTo>
                    <a:lnTo>
                      <a:pt x="273844" y="169069"/>
                    </a:lnTo>
                    <a:lnTo>
                      <a:pt x="273844" y="226219"/>
                    </a:lnTo>
                    <a:lnTo>
                      <a:pt x="292894" y="226219"/>
                    </a:lnTo>
                    <a:lnTo>
                      <a:pt x="292894" y="264319"/>
                    </a:lnTo>
                    <a:lnTo>
                      <a:pt x="273844" y="264319"/>
                    </a:lnTo>
                    <a:lnTo>
                      <a:pt x="273844" y="321469"/>
                    </a:lnTo>
                    <a:lnTo>
                      <a:pt x="292894" y="321469"/>
                    </a:lnTo>
                    <a:lnTo>
                      <a:pt x="292894" y="336709"/>
                    </a:lnTo>
                    <a:cubicBezTo>
                      <a:pt x="280511" y="332899"/>
                      <a:pt x="268129" y="330994"/>
                      <a:pt x="254794" y="330994"/>
                    </a:cubicBezTo>
                    <a:cubicBezTo>
                      <a:pt x="241459" y="330994"/>
                      <a:pt x="229076" y="332899"/>
                      <a:pt x="216694" y="336709"/>
                    </a:cubicBezTo>
                    <a:lnTo>
                      <a:pt x="216694" y="321469"/>
                    </a:lnTo>
                    <a:lnTo>
                      <a:pt x="235744" y="321469"/>
                    </a:lnTo>
                    <a:lnTo>
                      <a:pt x="235744" y="264319"/>
                    </a:lnTo>
                    <a:lnTo>
                      <a:pt x="216694" y="264319"/>
                    </a:lnTo>
                    <a:lnTo>
                      <a:pt x="216694" y="226219"/>
                    </a:lnTo>
                    <a:lnTo>
                      <a:pt x="235744" y="226219"/>
                    </a:lnTo>
                    <a:lnTo>
                      <a:pt x="235744" y="169069"/>
                    </a:lnTo>
                    <a:lnTo>
                      <a:pt x="150019" y="169069"/>
                    </a:lnTo>
                    <a:lnTo>
                      <a:pt x="150019" y="140494"/>
                    </a:lnTo>
                    <a:close/>
                    <a:moveTo>
                      <a:pt x="169069" y="121444"/>
                    </a:moveTo>
                    <a:lnTo>
                      <a:pt x="169069" y="83344"/>
                    </a:lnTo>
                    <a:lnTo>
                      <a:pt x="207169" y="83344"/>
                    </a:lnTo>
                    <a:lnTo>
                      <a:pt x="207169" y="121444"/>
                    </a:lnTo>
                    <a:lnTo>
                      <a:pt x="169069" y="121444"/>
                    </a:lnTo>
                    <a:close/>
                    <a:moveTo>
                      <a:pt x="340519" y="83344"/>
                    </a:moveTo>
                    <a:lnTo>
                      <a:pt x="340519" y="121444"/>
                    </a:lnTo>
                    <a:lnTo>
                      <a:pt x="302419" y="121444"/>
                    </a:lnTo>
                    <a:lnTo>
                      <a:pt x="302419" y="83344"/>
                    </a:lnTo>
                    <a:lnTo>
                      <a:pt x="340519" y="83344"/>
                    </a:lnTo>
                    <a:close/>
                    <a:moveTo>
                      <a:pt x="350044" y="359569"/>
                    </a:moveTo>
                    <a:lnTo>
                      <a:pt x="333851" y="359569"/>
                    </a:lnTo>
                    <a:cubicBezTo>
                      <a:pt x="327184" y="353854"/>
                      <a:pt x="319564" y="349091"/>
                      <a:pt x="311944" y="345281"/>
                    </a:cubicBezTo>
                    <a:lnTo>
                      <a:pt x="311944" y="321469"/>
                    </a:lnTo>
                    <a:lnTo>
                      <a:pt x="350044" y="321469"/>
                    </a:lnTo>
                    <a:lnTo>
                      <a:pt x="350044" y="359569"/>
                    </a:lnTo>
                    <a:close/>
                    <a:moveTo>
                      <a:pt x="175736" y="359569"/>
                    </a:moveTo>
                    <a:lnTo>
                      <a:pt x="159544" y="359569"/>
                    </a:lnTo>
                    <a:lnTo>
                      <a:pt x="159544" y="321469"/>
                    </a:lnTo>
                    <a:lnTo>
                      <a:pt x="197644" y="321469"/>
                    </a:lnTo>
                    <a:lnTo>
                      <a:pt x="197644" y="345281"/>
                    </a:lnTo>
                    <a:cubicBezTo>
                      <a:pt x="190024" y="349091"/>
                      <a:pt x="182404" y="353854"/>
                      <a:pt x="175736" y="359569"/>
                    </a:cubicBezTo>
                    <a:close/>
                    <a:moveTo>
                      <a:pt x="83344" y="559594"/>
                    </a:moveTo>
                    <a:lnTo>
                      <a:pt x="26194" y="559594"/>
                    </a:lnTo>
                    <a:lnTo>
                      <a:pt x="26194" y="473869"/>
                    </a:lnTo>
                    <a:lnTo>
                      <a:pt x="102394" y="473869"/>
                    </a:lnTo>
                    <a:lnTo>
                      <a:pt x="102394" y="397669"/>
                    </a:lnTo>
                    <a:lnTo>
                      <a:pt x="26194" y="397669"/>
                    </a:lnTo>
                    <a:lnTo>
                      <a:pt x="26194" y="378619"/>
                    </a:lnTo>
                    <a:lnTo>
                      <a:pt x="102394" y="378619"/>
                    </a:lnTo>
                    <a:lnTo>
                      <a:pt x="102394" y="302419"/>
                    </a:lnTo>
                    <a:lnTo>
                      <a:pt x="26194" y="302419"/>
                    </a:lnTo>
                    <a:lnTo>
                      <a:pt x="26194" y="283369"/>
                    </a:lnTo>
                    <a:lnTo>
                      <a:pt x="102394" y="283369"/>
                    </a:lnTo>
                    <a:lnTo>
                      <a:pt x="102394" y="207169"/>
                    </a:lnTo>
                    <a:lnTo>
                      <a:pt x="26194" y="207169"/>
                    </a:lnTo>
                    <a:lnTo>
                      <a:pt x="26194" y="188119"/>
                    </a:lnTo>
                    <a:lnTo>
                      <a:pt x="216694" y="188119"/>
                    </a:lnTo>
                    <a:lnTo>
                      <a:pt x="216694" y="207169"/>
                    </a:lnTo>
                    <a:lnTo>
                      <a:pt x="140494" y="207169"/>
                    </a:lnTo>
                    <a:lnTo>
                      <a:pt x="140494" y="283369"/>
                    </a:lnTo>
                    <a:lnTo>
                      <a:pt x="216694" y="283369"/>
                    </a:lnTo>
                    <a:lnTo>
                      <a:pt x="216694" y="302419"/>
                    </a:lnTo>
                    <a:lnTo>
                      <a:pt x="140494" y="302419"/>
                    </a:lnTo>
                    <a:lnTo>
                      <a:pt x="140494" y="378619"/>
                    </a:lnTo>
                    <a:lnTo>
                      <a:pt x="157639" y="378619"/>
                    </a:lnTo>
                    <a:cubicBezTo>
                      <a:pt x="152876" y="384334"/>
                      <a:pt x="149066" y="391001"/>
                      <a:pt x="145256" y="397669"/>
                    </a:cubicBezTo>
                    <a:lnTo>
                      <a:pt x="140494" y="397669"/>
                    </a:lnTo>
                    <a:lnTo>
                      <a:pt x="140494" y="407194"/>
                    </a:lnTo>
                    <a:cubicBezTo>
                      <a:pt x="134779" y="421481"/>
                      <a:pt x="130969" y="437674"/>
                      <a:pt x="130969" y="454819"/>
                    </a:cubicBezTo>
                    <a:cubicBezTo>
                      <a:pt x="130969" y="468154"/>
                      <a:pt x="132874" y="480536"/>
                      <a:pt x="136684" y="492919"/>
                    </a:cubicBezTo>
                    <a:lnTo>
                      <a:pt x="83344" y="492919"/>
                    </a:lnTo>
                    <a:lnTo>
                      <a:pt x="83344" y="559594"/>
                    </a:lnTo>
                    <a:close/>
                    <a:moveTo>
                      <a:pt x="45244" y="454819"/>
                    </a:moveTo>
                    <a:lnTo>
                      <a:pt x="45244" y="416719"/>
                    </a:lnTo>
                    <a:lnTo>
                      <a:pt x="83344" y="416719"/>
                    </a:lnTo>
                    <a:lnTo>
                      <a:pt x="83344" y="454819"/>
                    </a:lnTo>
                    <a:lnTo>
                      <a:pt x="45244" y="454819"/>
                    </a:lnTo>
                    <a:close/>
                    <a:moveTo>
                      <a:pt x="45244" y="359569"/>
                    </a:moveTo>
                    <a:lnTo>
                      <a:pt x="45244" y="321469"/>
                    </a:lnTo>
                    <a:lnTo>
                      <a:pt x="83344" y="321469"/>
                    </a:lnTo>
                    <a:lnTo>
                      <a:pt x="83344" y="359569"/>
                    </a:lnTo>
                    <a:lnTo>
                      <a:pt x="45244" y="359569"/>
                    </a:lnTo>
                    <a:close/>
                    <a:moveTo>
                      <a:pt x="45244" y="264319"/>
                    </a:moveTo>
                    <a:lnTo>
                      <a:pt x="45244" y="226219"/>
                    </a:lnTo>
                    <a:lnTo>
                      <a:pt x="83344" y="226219"/>
                    </a:lnTo>
                    <a:lnTo>
                      <a:pt x="83344" y="264319"/>
                    </a:lnTo>
                    <a:lnTo>
                      <a:pt x="45244" y="264319"/>
                    </a:lnTo>
                    <a:close/>
                    <a:moveTo>
                      <a:pt x="197644" y="226219"/>
                    </a:moveTo>
                    <a:lnTo>
                      <a:pt x="197644" y="264319"/>
                    </a:lnTo>
                    <a:lnTo>
                      <a:pt x="159544" y="264319"/>
                    </a:lnTo>
                    <a:lnTo>
                      <a:pt x="159544" y="226219"/>
                    </a:lnTo>
                    <a:lnTo>
                      <a:pt x="197644" y="226219"/>
                    </a:lnTo>
                    <a:close/>
                    <a:moveTo>
                      <a:pt x="111919" y="559594"/>
                    </a:moveTo>
                    <a:lnTo>
                      <a:pt x="102394" y="559594"/>
                    </a:lnTo>
                    <a:lnTo>
                      <a:pt x="102394" y="511969"/>
                    </a:lnTo>
                    <a:lnTo>
                      <a:pt x="111919" y="511969"/>
                    </a:lnTo>
                    <a:lnTo>
                      <a:pt x="111919" y="559594"/>
                    </a:lnTo>
                    <a:close/>
                    <a:moveTo>
                      <a:pt x="140494" y="559594"/>
                    </a:moveTo>
                    <a:lnTo>
                      <a:pt x="130969" y="559594"/>
                    </a:lnTo>
                    <a:lnTo>
                      <a:pt x="130969" y="511969"/>
                    </a:lnTo>
                    <a:lnTo>
                      <a:pt x="140494" y="511969"/>
                    </a:lnTo>
                    <a:lnTo>
                      <a:pt x="140494" y="559594"/>
                    </a:lnTo>
                    <a:close/>
                    <a:moveTo>
                      <a:pt x="159544" y="559594"/>
                    </a:moveTo>
                    <a:lnTo>
                      <a:pt x="159544" y="533876"/>
                    </a:lnTo>
                    <a:cubicBezTo>
                      <a:pt x="168116" y="544354"/>
                      <a:pt x="177641" y="551974"/>
                      <a:pt x="189071" y="559594"/>
                    </a:cubicBezTo>
                    <a:lnTo>
                      <a:pt x="159544" y="559594"/>
                    </a:lnTo>
                    <a:close/>
                    <a:moveTo>
                      <a:pt x="150019" y="454819"/>
                    </a:moveTo>
                    <a:cubicBezTo>
                      <a:pt x="150019" y="396716"/>
                      <a:pt x="196691" y="350044"/>
                      <a:pt x="254794" y="350044"/>
                    </a:cubicBezTo>
                    <a:cubicBezTo>
                      <a:pt x="312896" y="350044"/>
                      <a:pt x="359569" y="396716"/>
                      <a:pt x="359569" y="454819"/>
                    </a:cubicBezTo>
                    <a:cubicBezTo>
                      <a:pt x="359569" y="512921"/>
                      <a:pt x="312896" y="559594"/>
                      <a:pt x="254794" y="559594"/>
                    </a:cubicBezTo>
                    <a:cubicBezTo>
                      <a:pt x="196691" y="559594"/>
                      <a:pt x="150019" y="512921"/>
                      <a:pt x="150019" y="454819"/>
                    </a:cubicBezTo>
                    <a:close/>
                    <a:moveTo>
                      <a:pt x="320516" y="559594"/>
                    </a:moveTo>
                    <a:cubicBezTo>
                      <a:pt x="331946" y="552926"/>
                      <a:pt x="341471" y="544354"/>
                      <a:pt x="350044" y="533876"/>
                    </a:cubicBezTo>
                    <a:lnTo>
                      <a:pt x="350044" y="559594"/>
                    </a:lnTo>
                    <a:lnTo>
                      <a:pt x="320516" y="559594"/>
                    </a:lnTo>
                    <a:close/>
                    <a:moveTo>
                      <a:pt x="378619" y="559594"/>
                    </a:moveTo>
                    <a:lnTo>
                      <a:pt x="369094" y="559594"/>
                    </a:lnTo>
                    <a:lnTo>
                      <a:pt x="369094" y="511969"/>
                    </a:lnTo>
                    <a:lnTo>
                      <a:pt x="378619" y="511969"/>
                    </a:lnTo>
                    <a:lnTo>
                      <a:pt x="378619" y="559594"/>
                    </a:lnTo>
                    <a:close/>
                    <a:moveTo>
                      <a:pt x="407194" y="559594"/>
                    </a:moveTo>
                    <a:lnTo>
                      <a:pt x="397669" y="559594"/>
                    </a:lnTo>
                    <a:lnTo>
                      <a:pt x="397669" y="511969"/>
                    </a:lnTo>
                    <a:lnTo>
                      <a:pt x="407194" y="511969"/>
                    </a:lnTo>
                    <a:lnTo>
                      <a:pt x="407194" y="559594"/>
                    </a:lnTo>
                    <a:close/>
                    <a:moveTo>
                      <a:pt x="407194" y="207169"/>
                    </a:moveTo>
                    <a:lnTo>
                      <a:pt x="407194" y="283369"/>
                    </a:lnTo>
                    <a:lnTo>
                      <a:pt x="483394" y="283369"/>
                    </a:lnTo>
                    <a:lnTo>
                      <a:pt x="483394" y="302419"/>
                    </a:lnTo>
                    <a:lnTo>
                      <a:pt x="407194" y="302419"/>
                    </a:lnTo>
                    <a:lnTo>
                      <a:pt x="407194" y="378619"/>
                    </a:lnTo>
                    <a:lnTo>
                      <a:pt x="483394" y="378619"/>
                    </a:lnTo>
                    <a:lnTo>
                      <a:pt x="483394" y="397669"/>
                    </a:lnTo>
                    <a:lnTo>
                      <a:pt x="407194" y="397669"/>
                    </a:lnTo>
                    <a:lnTo>
                      <a:pt x="407194" y="473869"/>
                    </a:lnTo>
                    <a:lnTo>
                      <a:pt x="483394" y="473869"/>
                    </a:lnTo>
                    <a:lnTo>
                      <a:pt x="483394" y="559594"/>
                    </a:lnTo>
                    <a:lnTo>
                      <a:pt x="426244" y="559594"/>
                    </a:lnTo>
                    <a:lnTo>
                      <a:pt x="426244" y="492919"/>
                    </a:lnTo>
                    <a:lnTo>
                      <a:pt x="372904" y="492919"/>
                    </a:lnTo>
                    <a:cubicBezTo>
                      <a:pt x="376714" y="480536"/>
                      <a:pt x="378619" y="468154"/>
                      <a:pt x="378619" y="454819"/>
                    </a:cubicBezTo>
                    <a:cubicBezTo>
                      <a:pt x="378619" y="437674"/>
                      <a:pt x="374809" y="421481"/>
                      <a:pt x="369094" y="407194"/>
                    </a:cubicBezTo>
                    <a:lnTo>
                      <a:pt x="369094" y="397669"/>
                    </a:lnTo>
                    <a:lnTo>
                      <a:pt x="364331" y="397669"/>
                    </a:lnTo>
                    <a:cubicBezTo>
                      <a:pt x="360521" y="391001"/>
                      <a:pt x="356711" y="384334"/>
                      <a:pt x="351949" y="378619"/>
                    </a:cubicBezTo>
                    <a:lnTo>
                      <a:pt x="369094" y="378619"/>
                    </a:lnTo>
                    <a:lnTo>
                      <a:pt x="369094" y="302419"/>
                    </a:lnTo>
                    <a:lnTo>
                      <a:pt x="292894" y="302419"/>
                    </a:lnTo>
                    <a:lnTo>
                      <a:pt x="292894" y="283369"/>
                    </a:lnTo>
                    <a:lnTo>
                      <a:pt x="369094" y="283369"/>
                    </a:lnTo>
                    <a:lnTo>
                      <a:pt x="369094" y="207169"/>
                    </a:lnTo>
                    <a:lnTo>
                      <a:pt x="292894" y="207169"/>
                    </a:lnTo>
                    <a:lnTo>
                      <a:pt x="292894" y="188119"/>
                    </a:lnTo>
                    <a:lnTo>
                      <a:pt x="483394" y="188119"/>
                    </a:lnTo>
                    <a:lnTo>
                      <a:pt x="483394" y="207169"/>
                    </a:lnTo>
                    <a:lnTo>
                      <a:pt x="407194" y="207169"/>
                    </a:lnTo>
                    <a:close/>
                    <a:moveTo>
                      <a:pt x="464344" y="226219"/>
                    </a:moveTo>
                    <a:lnTo>
                      <a:pt x="464344" y="264319"/>
                    </a:lnTo>
                    <a:lnTo>
                      <a:pt x="426244" y="264319"/>
                    </a:lnTo>
                    <a:lnTo>
                      <a:pt x="426244" y="226219"/>
                    </a:lnTo>
                    <a:lnTo>
                      <a:pt x="464344" y="226219"/>
                    </a:lnTo>
                    <a:close/>
                    <a:moveTo>
                      <a:pt x="464344" y="321469"/>
                    </a:moveTo>
                    <a:lnTo>
                      <a:pt x="464344" y="359569"/>
                    </a:lnTo>
                    <a:lnTo>
                      <a:pt x="426244" y="359569"/>
                    </a:lnTo>
                    <a:lnTo>
                      <a:pt x="426244" y="321469"/>
                    </a:lnTo>
                    <a:lnTo>
                      <a:pt x="464344" y="321469"/>
                    </a:lnTo>
                    <a:close/>
                    <a:moveTo>
                      <a:pt x="464344" y="416719"/>
                    </a:moveTo>
                    <a:lnTo>
                      <a:pt x="464344" y="454819"/>
                    </a:lnTo>
                    <a:lnTo>
                      <a:pt x="426244" y="454819"/>
                    </a:lnTo>
                    <a:lnTo>
                      <a:pt x="426244" y="416719"/>
                    </a:lnTo>
                    <a:lnTo>
                      <a:pt x="464344" y="416719"/>
                    </a:lnTo>
                    <a:close/>
                    <a:moveTo>
                      <a:pt x="311944" y="264319"/>
                    </a:moveTo>
                    <a:lnTo>
                      <a:pt x="311944" y="226219"/>
                    </a:lnTo>
                    <a:lnTo>
                      <a:pt x="350044" y="226219"/>
                    </a:lnTo>
                    <a:lnTo>
                      <a:pt x="350044" y="264319"/>
                    </a:lnTo>
                    <a:lnTo>
                      <a:pt x="311944" y="264319"/>
                    </a:lnTo>
                    <a:close/>
                  </a:path>
                </a:pathLst>
              </a:custGeom>
              <a:grpFill/>
              <a:ln w="9525" cap="flat">
                <a:noFill/>
                <a:prstDash val="solid"/>
                <a:miter/>
              </a:ln>
            </p:spPr>
            <p:txBody>
              <a:bodyPr rtlCol="0" anchor="ctr"/>
              <a:lstStyle/>
              <a:p>
                <a:endParaRPr lang="en-US" sz="700"/>
              </a:p>
            </p:txBody>
          </p:sp>
          <p:sp>
            <p:nvSpPr>
              <p:cNvPr id="239" name="Freeform: Shape 238">
                <a:extLst>
                  <a:ext uri="{FF2B5EF4-FFF2-40B4-BE49-F238E27FC236}">
                    <a16:creationId xmlns:a16="http://schemas.microsoft.com/office/drawing/2014/main" id="{45AA42AF-1B0D-4862-B6AC-D0661C88F567}"/>
                  </a:ext>
                </a:extLst>
              </p:cNvPr>
              <p:cNvSpPr/>
              <p:nvPr/>
            </p:nvSpPr>
            <p:spPr>
              <a:xfrm>
                <a:off x="3511554" y="1915870"/>
                <a:ext cx="105986" cy="61360"/>
              </a:xfrm>
              <a:custGeom>
                <a:avLst/>
                <a:gdLst>
                  <a:gd name="connsiteX0" fmla="*/ 92869 w 180975"/>
                  <a:gd name="connsiteY0" fmla="*/ 7144 h 104775"/>
                  <a:gd name="connsiteX1" fmla="*/ 7144 w 180975"/>
                  <a:gd name="connsiteY1" fmla="*/ 54769 h 104775"/>
                  <a:gd name="connsiteX2" fmla="*/ 92869 w 180975"/>
                  <a:gd name="connsiteY2" fmla="*/ 102394 h 104775"/>
                  <a:gd name="connsiteX3" fmla="*/ 178594 w 180975"/>
                  <a:gd name="connsiteY3" fmla="*/ 54769 h 104775"/>
                  <a:gd name="connsiteX4" fmla="*/ 92869 w 180975"/>
                  <a:gd name="connsiteY4" fmla="*/ 7144 h 104775"/>
                  <a:gd name="connsiteX5" fmla="*/ 92869 w 180975"/>
                  <a:gd name="connsiteY5" fmla="*/ 73819 h 104775"/>
                  <a:gd name="connsiteX6" fmla="*/ 73819 w 180975"/>
                  <a:gd name="connsiteY6" fmla="*/ 54769 h 104775"/>
                  <a:gd name="connsiteX7" fmla="*/ 92869 w 180975"/>
                  <a:gd name="connsiteY7" fmla="*/ 35719 h 104775"/>
                  <a:gd name="connsiteX8" fmla="*/ 111919 w 180975"/>
                  <a:gd name="connsiteY8" fmla="*/ 54769 h 104775"/>
                  <a:gd name="connsiteX9" fmla="*/ 92869 w 180975"/>
                  <a:gd name="connsiteY9" fmla="*/ 73819 h 104775"/>
                  <a:gd name="connsiteX10" fmla="*/ 30956 w 180975"/>
                  <a:gd name="connsiteY10" fmla="*/ 54769 h 104775"/>
                  <a:gd name="connsiteX11" fmla="*/ 62389 w 180975"/>
                  <a:gd name="connsiteY11" fmla="*/ 31909 h 104775"/>
                  <a:gd name="connsiteX12" fmla="*/ 54769 w 180975"/>
                  <a:gd name="connsiteY12" fmla="*/ 54769 h 104775"/>
                  <a:gd name="connsiteX13" fmla="*/ 62389 w 180975"/>
                  <a:gd name="connsiteY13" fmla="*/ 76676 h 104775"/>
                  <a:gd name="connsiteX14" fmla="*/ 30956 w 180975"/>
                  <a:gd name="connsiteY14" fmla="*/ 54769 h 104775"/>
                  <a:gd name="connsiteX15" fmla="*/ 123349 w 180975"/>
                  <a:gd name="connsiteY15" fmla="*/ 76676 h 104775"/>
                  <a:gd name="connsiteX16" fmla="*/ 130969 w 180975"/>
                  <a:gd name="connsiteY16" fmla="*/ 54769 h 104775"/>
                  <a:gd name="connsiteX17" fmla="*/ 123349 w 180975"/>
                  <a:gd name="connsiteY17" fmla="*/ 32861 h 104775"/>
                  <a:gd name="connsiteX18" fmla="*/ 154781 w 180975"/>
                  <a:gd name="connsiteY18" fmla="*/ 54769 h 104775"/>
                  <a:gd name="connsiteX19" fmla="*/ 123349 w 180975"/>
                  <a:gd name="connsiteY19" fmla="*/ 7667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0975" h="104775">
                    <a:moveTo>
                      <a:pt x="92869" y="7144"/>
                    </a:moveTo>
                    <a:cubicBezTo>
                      <a:pt x="35719" y="7144"/>
                      <a:pt x="7144" y="54769"/>
                      <a:pt x="7144" y="54769"/>
                    </a:cubicBezTo>
                    <a:cubicBezTo>
                      <a:pt x="7144" y="54769"/>
                      <a:pt x="35719" y="102394"/>
                      <a:pt x="92869" y="102394"/>
                    </a:cubicBezTo>
                    <a:cubicBezTo>
                      <a:pt x="150019" y="102394"/>
                      <a:pt x="178594" y="54769"/>
                      <a:pt x="178594" y="54769"/>
                    </a:cubicBezTo>
                    <a:cubicBezTo>
                      <a:pt x="178594" y="54769"/>
                      <a:pt x="150019" y="7144"/>
                      <a:pt x="92869" y="7144"/>
                    </a:cubicBezTo>
                    <a:close/>
                    <a:moveTo>
                      <a:pt x="92869" y="73819"/>
                    </a:moveTo>
                    <a:cubicBezTo>
                      <a:pt x="82391" y="73819"/>
                      <a:pt x="73819" y="65246"/>
                      <a:pt x="73819" y="54769"/>
                    </a:cubicBezTo>
                    <a:cubicBezTo>
                      <a:pt x="73819" y="44291"/>
                      <a:pt x="82391" y="35719"/>
                      <a:pt x="92869" y="35719"/>
                    </a:cubicBezTo>
                    <a:cubicBezTo>
                      <a:pt x="103346" y="35719"/>
                      <a:pt x="111919" y="44291"/>
                      <a:pt x="111919" y="54769"/>
                    </a:cubicBezTo>
                    <a:cubicBezTo>
                      <a:pt x="111919" y="65246"/>
                      <a:pt x="103346" y="73819"/>
                      <a:pt x="92869" y="73819"/>
                    </a:cubicBezTo>
                    <a:close/>
                    <a:moveTo>
                      <a:pt x="30956" y="54769"/>
                    </a:moveTo>
                    <a:cubicBezTo>
                      <a:pt x="37624" y="47149"/>
                      <a:pt x="48101" y="38576"/>
                      <a:pt x="62389" y="31909"/>
                    </a:cubicBezTo>
                    <a:cubicBezTo>
                      <a:pt x="57626" y="38576"/>
                      <a:pt x="54769" y="46196"/>
                      <a:pt x="54769" y="54769"/>
                    </a:cubicBezTo>
                    <a:cubicBezTo>
                      <a:pt x="54769" y="63341"/>
                      <a:pt x="57626" y="70961"/>
                      <a:pt x="62389" y="76676"/>
                    </a:cubicBezTo>
                    <a:cubicBezTo>
                      <a:pt x="48101" y="70961"/>
                      <a:pt x="37624" y="61436"/>
                      <a:pt x="30956" y="54769"/>
                    </a:cubicBezTo>
                    <a:close/>
                    <a:moveTo>
                      <a:pt x="123349" y="76676"/>
                    </a:moveTo>
                    <a:cubicBezTo>
                      <a:pt x="128111" y="70009"/>
                      <a:pt x="130969" y="62389"/>
                      <a:pt x="130969" y="54769"/>
                    </a:cubicBezTo>
                    <a:cubicBezTo>
                      <a:pt x="130969" y="47149"/>
                      <a:pt x="128111" y="38576"/>
                      <a:pt x="123349" y="32861"/>
                    </a:cubicBezTo>
                    <a:cubicBezTo>
                      <a:pt x="137636" y="38576"/>
                      <a:pt x="148114" y="48101"/>
                      <a:pt x="154781" y="54769"/>
                    </a:cubicBezTo>
                    <a:cubicBezTo>
                      <a:pt x="148114" y="61436"/>
                      <a:pt x="137636" y="70961"/>
                      <a:pt x="123349" y="76676"/>
                    </a:cubicBezTo>
                    <a:close/>
                  </a:path>
                </a:pathLst>
              </a:custGeom>
              <a:grpFill/>
              <a:ln w="9525" cap="flat">
                <a:noFill/>
                <a:prstDash val="solid"/>
                <a:miter/>
              </a:ln>
            </p:spPr>
            <p:txBody>
              <a:bodyPr rtlCol="0" anchor="ctr"/>
              <a:lstStyle/>
              <a:p>
                <a:endParaRPr lang="en-US" sz="700"/>
              </a:p>
            </p:txBody>
          </p:sp>
        </p:grpSp>
      </p:grpSp>
      <p:grpSp>
        <p:nvGrpSpPr>
          <p:cNvPr id="240" name="Group 239">
            <a:extLst>
              <a:ext uri="{FF2B5EF4-FFF2-40B4-BE49-F238E27FC236}">
                <a16:creationId xmlns:a16="http://schemas.microsoft.com/office/drawing/2014/main" id="{ADFF1B8A-F1EF-4C18-BA62-4EDD4058B39D}"/>
              </a:ext>
            </a:extLst>
          </p:cNvPr>
          <p:cNvGrpSpPr/>
          <p:nvPr/>
        </p:nvGrpSpPr>
        <p:grpSpPr>
          <a:xfrm>
            <a:off x="7375171" y="2810298"/>
            <a:ext cx="505954" cy="557410"/>
            <a:chOff x="9429748" y="1371600"/>
            <a:chExt cx="652096" cy="718415"/>
          </a:xfrm>
        </p:grpSpPr>
        <p:sp>
          <p:nvSpPr>
            <p:cNvPr id="241" name="Cylinder 240">
              <a:extLst>
                <a:ext uri="{FF2B5EF4-FFF2-40B4-BE49-F238E27FC236}">
                  <a16:creationId xmlns:a16="http://schemas.microsoft.com/office/drawing/2014/main" id="{CE97D4BD-D599-4A49-82F8-3F8E4AD4C66D}"/>
                </a:ext>
              </a:extLst>
            </p:cNvPr>
            <p:cNvSpPr/>
            <p:nvPr/>
          </p:nvSpPr>
          <p:spPr>
            <a:xfrm>
              <a:off x="9429748" y="1371600"/>
              <a:ext cx="652096" cy="718415"/>
            </a:xfrm>
            <a:prstGeom prst="can">
              <a:avLst>
                <a:gd name="adj" fmla="val 10393"/>
              </a:avLst>
            </a:prstGeom>
            <a:solidFill>
              <a:schemeClr val="bg1"/>
            </a:solid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2" name="Text Placeholder 2">
              <a:extLst>
                <a:ext uri="{FF2B5EF4-FFF2-40B4-BE49-F238E27FC236}">
                  <a16:creationId xmlns:a16="http://schemas.microsoft.com/office/drawing/2014/main" id="{1488599B-8D98-4D75-88AF-7C4548A6554C}"/>
                </a:ext>
              </a:extLst>
            </p:cNvPr>
            <p:cNvSpPr txBox="1">
              <a:spLocks/>
            </p:cNvSpPr>
            <p:nvPr/>
          </p:nvSpPr>
          <p:spPr>
            <a:xfrm>
              <a:off x="9458418" y="1911173"/>
              <a:ext cx="572958" cy="107722"/>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bg2">
                      <a:lumMod val="50000"/>
                    </a:schemeClr>
                  </a:solidFill>
                  <a:latin typeface="+mn-lt"/>
                  <a:ea typeface="+mn-ea"/>
                  <a:cs typeface="+mn-cs"/>
                </a:defRPr>
              </a:lvl1pPr>
              <a:lvl2pPr marL="365760" indent="-182880" algn="l" defTabSz="914400" rtl="0" eaLnBrk="1" latinLnBrk="0" hangingPunct="1">
                <a:lnSpc>
                  <a:spcPct val="100000"/>
                </a:lnSpc>
                <a:spcBef>
                  <a:spcPts val="600"/>
                </a:spcBef>
                <a:buFont typeface="Calibri" panose="020F0502020204030204" pitchFamily="34" charset="0"/>
                <a:buChar char="–"/>
                <a:defRPr sz="1800" kern="1200">
                  <a:solidFill>
                    <a:schemeClr val="tx2"/>
                  </a:solidFill>
                  <a:latin typeface="+mn-lt"/>
                  <a:ea typeface="+mn-ea"/>
                  <a:cs typeface="+mn-cs"/>
                </a:defRPr>
              </a:lvl2pPr>
              <a:lvl3pPr marL="548640" indent="-182880" algn="l" defTabSz="914400" rtl="0" eaLnBrk="1" latinLnBrk="0" hangingPunct="1">
                <a:lnSpc>
                  <a:spcPct val="100000"/>
                </a:lnSpc>
                <a:spcBef>
                  <a:spcPts val="600"/>
                </a:spcBef>
                <a:buFont typeface="Wingdings" panose="05000000000000000000" pitchFamily="2" charset="2"/>
                <a:buChar char="§"/>
                <a:defRPr sz="1600" kern="1200">
                  <a:solidFill>
                    <a:schemeClr val="tx2"/>
                  </a:solidFill>
                  <a:latin typeface="+mn-lt"/>
                  <a:ea typeface="+mn-ea"/>
                  <a:cs typeface="+mn-cs"/>
                </a:defRPr>
              </a:lvl3pPr>
              <a:lvl4pPr marL="731520" indent="-182880" algn="l" defTabSz="914400" rtl="0" eaLnBrk="1" latinLnBrk="0" hangingPunct="1">
                <a:lnSpc>
                  <a:spcPct val="100000"/>
                </a:lnSpc>
                <a:spcBef>
                  <a:spcPts val="600"/>
                </a:spcBef>
                <a:buFont typeface="Courier New" panose="02070309020205020404" pitchFamily="49" charset="0"/>
                <a:buChar char="o"/>
                <a:defRPr sz="1400" kern="1200">
                  <a:solidFill>
                    <a:schemeClr val="tx2"/>
                  </a:solidFill>
                  <a:latin typeface="+mn-lt"/>
                  <a:ea typeface="+mn-ea"/>
                  <a:cs typeface="+mn-cs"/>
                </a:defRPr>
              </a:lvl4pPr>
              <a:lvl5pPr marL="914400" indent="-182880" algn="l" defTabSz="914400" rtl="0" eaLnBrk="1" latinLnBrk="0" hangingPunct="1">
                <a:lnSpc>
                  <a:spcPct val="100000"/>
                </a:lnSpc>
                <a:spcBef>
                  <a:spcPts val="600"/>
                </a:spcBef>
                <a:buFont typeface="Wingdings" panose="05000000000000000000" pitchFamily="2" charset="2"/>
                <a:buChar char="v"/>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700" b="1" dirty="0">
                  <a:solidFill>
                    <a:schemeClr val="bg1">
                      <a:lumMod val="50000"/>
                    </a:schemeClr>
                  </a:solidFill>
                </a:rPr>
                <a:t>HLR</a:t>
              </a:r>
            </a:p>
          </p:txBody>
        </p:sp>
        <p:grpSp>
          <p:nvGrpSpPr>
            <p:cNvPr id="243" name="Group 242">
              <a:extLst>
                <a:ext uri="{FF2B5EF4-FFF2-40B4-BE49-F238E27FC236}">
                  <a16:creationId xmlns:a16="http://schemas.microsoft.com/office/drawing/2014/main" id="{7762E0D4-3AB3-4F56-88D1-E7CCF48FEAA9}"/>
                </a:ext>
              </a:extLst>
            </p:cNvPr>
            <p:cNvGrpSpPr/>
            <p:nvPr/>
          </p:nvGrpSpPr>
          <p:grpSpPr>
            <a:xfrm>
              <a:off x="9597073" y="1519305"/>
              <a:ext cx="295646" cy="340270"/>
              <a:chOff x="3416724" y="1681586"/>
              <a:chExt cx="295646" cy="340270"/>
            </a:xfrm>
            <a:solidFill>
              <a:schemeClr val="bg1">
                <a:lumMod val="50000"/>
              </a:schemeClr>
            </a:solidFill>
          </p:grpSpPr>
          <p:sp>
            <p:nvSpPr>
              <p:cNvPr id="244" name="Freeform: Shape 243">
                <a:extLst>
                  <a:ext uri="{FF2B5EF4-FFF2-40B4-BE49-F238E27FC236}">
                    <a16:creationId xmlns:a16="http://schemas.microsoft.com/office/drawing/2014/main" id="{A616558F-1CCD-4AFE-B1EA-32513BFAB5CF}"/>
                  </a:ext>
                </a:extLst>
              </p:cNvPr>
              <p:cNvSpPr/>
              <p:nvPr/>
            </p:nvSpPr>
            <p:spPr>
              <a:xfrm>
                <a:off x="3416724" y="1681586"/>
                <a:ext cx="295646" cy="340270"/>
              </a:xfrm>
              <a:custGeom>
                <a:avLst/>
                <a:gdLst>
                  <a:gd name="connsiteX0" fmla="*/ 502444 w 504825"/>
                  <a:gd name="connsiteY0" fmla="*/ 226219 h 581025"/>
                  <a:gd name="connsiteX1" fmla="*/ 502444 w 504825"/>
                  <a:gd name="connsiteY1" fmla="*/ 169069 h 581025"/>
                  <a:gd name="connsiteX2" fmla="*/ 378619 w 504825"/>
                  <a:gd name="connsiteY2" fmla="*/ 169069 h 581025"/>
                  <a:gd name="connsiteX3" fmla="*/ 378619 w 504825"/>
                  <a:gd name="connsiteY3" fmla="*/ 121444 h 581025"/>
                  <a:gd name="connsiteX4" fmla="*/ 359569 w 504825"/>
                  <a:gd name="connsiteY4" fmla="*/ 121444 h 581025"/>
                  <a:gd name="connsiteX5" fmla="*/ 359569 w 504825"/>
                  <a:gd name="connsiteY5" fmla="*/ 83344 h 581025"/>
                  <a:gd name="connsiteX6" fmla="*/ 378619 w 504825"/>
                  <a:gd name="connsiteY6" fmla="*/ 83344 h 581025"/>
                  <a:gd name="connsiteX7" fmla="*/ 378619 w 504825"/>
                  <a:gd name="connsiteY7" fmla="*/ 7144 h 581025"/>
                  <a:gd name="connsiteX8" fmla="*/ 130969 w 504825"/>
                  <a:gd name="connsiteY8" fmla="*/ 7144 h 581025"/>
                  <a:gd name="connsiteX9" fmla="*/ 130969 w 504825"/>
                  <a:gd name="connsiteY9" fmla="*/ 83344 h 581025"/>
                  <a:gd name="connsiteX10" fmla="*/ 150019 w 504825"/>
                  <a:gd name="connsiteY10" fmla="*/ 83344 h 581025"/>
                  <a:gd name="connsiteX11" fmla="*/ 150019 w 504825"/>
                  <a:gd name="connsiteY11" fmla="*/ 121444 h 581025"/>
                  <a:gd name="connsiteX12" fmla="*/ 130969 w 504825"/>
                  <a:gd name="connsiteY12" fmla="*/ 121444 h 581025"/>
                  <a:gd name="connsiteX13" fmla="*/ 130969 w 504825"/>
                  <a:gd name="connsiteY13" fmla="*/ 169069 h 581025"/>
                  <a:gd name="connsiteX14" fmla="*/ 7144 w 504825"/>
                  <a:gd name="connsiteY14" fmla="*/ 169069 h 581025"/>
                  <a:gd name="connsiteX15" fmla="*/ 7144 w 504825"/>
                  <a:gd name="connsiteY15" fmla="*/ 226219 h 581025"/>
                  <a:gd name="connsiteX16" fmla="*/ 26194 w 504825"/>
                  <a:gd name="connsiteY16" fmla="*/ 226219 h 581025"/>
                  <a:gd name="connsiteX17" fmla="*/ 26194 w 504825"/>
                  <a:gd name="connsiteY17" fmla="*/ 264319 h 581025"/>
                  <a:gd name="connsiteX18" fmla="*/ 7144 w 504825"/>
                  <a:gd name="connsiteY18" fmla="*/ 264319 h 581025"/>
                  <a:gd name="connsiteX19" fmla="*/ 7144 w 504825"/>
                  <a:gd name="connsiteY19" fmla="*/ 321469 h 581025"/>
                  <a:gd name="connsiteX20" fmla="*/ 26194 w 504825"/>
                  <a:gd name="connsiteY20" fmla="*/ 321469 h 581025"/>
                  <a:gd name="connsiteX21" fmla="*/ 26194 w 504825"/>
                  <a:gd name="connsiteY21" fmla="*/ 359569 h 581025"/>
                  <a:gd name="connsiteX22" fmla="*/ 7144 w 504825"/>
                  <a:gd name="connsiteY22" fmla="*/ 359569 h 581025"/>
                  <a:gd name="connsiteX23" fmla="*/ 7144 w 504825"/>
                  <a:gd name="connsiteY23" fmla="*/ 416719 h 581025"/>
                  <a:gd name="connsiteX24" fmla="*/ 26194 w 504825"/>
                  <a:gd name="connsiteY24" fmla="*/ 416719 h 581025"/>
                  <a:gd name="connsiteX25" fmla="*/ 26194 w 504825"/>
                  <a:gd name="connsiteY25" fmla="*/ 454819 h 581025"/>
                  <a:gd name="connsiteX26" fmla="*/ 7144 w 504825"/>
                  <a:gd name="connsiteY26" fmla="*/ 454819 h 581025"/>
                  <a:gd name="connsiteX27" fmla="*/ 7144 w 504825"/>
                  <a:gd name="connsiteY27" fmla="*/ 578644 h 581025"/>
                  <a:gd name="connsiteX28" fmla="*/ 502444 w 504825"/>
                  <a:gd name="connsiteY28" fmla="*/ 578644 h 581025"/>
                  <a:gd name="connsiteX29" fmla="*/ 502444 w 504825"/>
                  <a:gd name="connsiteY29" fmla="*/ 454819 h 581025"/>
                  <a:gd name="connsiteX30" fmla="*/ 483394 w 504825"/>
                  <a:gd name="connsiteY30" fmla="*/ 454819 h 581025"/>
                  <a:gd name="connsiteX31" fmla="*/ 483394 w 504825"/>
                  <a:gd name="connsiteY31" fmla="*/ 416719 h 581025"/>
                  <a:gd name="connsiteX32" fmla="*/ 502444 w 504825"/>
                  <a:gd name="connsiteY32" fmla="*/ 416719 h 581025"/>
                  <a:gd name="connsiteX33" fmla="*/ 502444 w 504825"/>
                  <a:gd name="connsiteY33" fmla="*/ 359569 h 581025"/>
                  <a:gd name="connsiteX34" fmla="*/ 483394 w 504825"/>
                  <a:gd name="connsiteY34" fmla="*/ 359569 h 581025"/>
                  <a:gd name="connsiteX35" fmla="*/ 483394 w 504825"/>
                  <a:gd name="connsiteY35" fmla="*/ 321469 h 581025"/>
                  <a:gd name="connsiteX36" fmla="*/ 502444 w 504825"/>
                  <a:gd name="connsiteY36" fmla="*/ 321469 h 581025"/>
                  <a:gd name="connsiteX37" fmla="*/ 502444 w 504825"/>
                  <a:gd name="connsiteY37" fmla="*/ 264319 h 581025"/>
                  <a:gd name="connsiteX38" fmla="*/ 483394 w 504825"/>
                  <a:gd name="connsiteY38" fmla="*/ 264319 h 581025"/>
                  <a:gd name="connsiteX39" fmla="*/ 483394 w 504825"/>
                  <a:gd name="connsiteY39" fmla="*/ 226219 h 581025"/>
                  <a:gd name="connsiteX40" fmla="*/ 502444 w 504825"/>
                  <a:gd name="connsiteY40" fmla="*/ 226219 h 581025"/>
                  <a:gd name="connsiteX41" fmla="*/ 150019 w 504825"/>
                  <a:gd name="connsiteY41" fmla="*/ 140494 h 581025"/>
                  <a:gd name="connsiteX42" fmla="*/ 226219 w 504825"/>
                  <a:gd name="connsiteY42" fmla="*/ 140494 h 581025"/>
                  <a:gd name="connsiteX43" fmla="*/ 226219 w 504825"/>
                  <a:gd name="connsiteY43" fmla="*/ 64294 h 581025"/>
                  <a:gd name="connsiteX44" fmla="*/ 150019 w 504825"/>
                  <a:gd name="connsiteY44" fmla="*/ 64294 h 581025"/>
                  <a:gd name="connsiteX45" fmla="*/ 150019 w 504825"/>
                  <a:gd name="connsiteY45" fmla="*/ 26194 h 581025"/>
                  <a:gd name="connsiteX46" fmla="*/ 359569 w 504825"/>
                  <a:gd name="connsiteY46" fmla="*/ 26194 h 581025"/>
                  <a:gd name="connsiteX47" fmla="*/ 359569 w 504825"/>
                  <a:gd name="connsiteY47" fmla="*/ 64294 h 581025"/>
                  <a:gd name="connsiteX48" fmla="*/ 283369 w 504825"/>
                  <a:gd name="connsiteY48" fmla="*/ 64294 h 581025"/>
                  <a:gd name="connsiteX49" fmla="*/ 283369 w 504825"/>
                  <a:gd name="connsiteY49" fmla="*/ 140494 h 581025"/>
                  <a:gd name="connsiteX50" fmla="*/ 359569 w 504825"/>
                  <a:gd name="connsiteY50" fmla="*/ 140494 h 581025"/>
                  <a:gd name="connsiteX51" fmla="*/ 359569 w 504825"/>
                  <a:gd name="connsiteY51" fmla="*/ 169069 h 581025"/>
                  <a:gd name="connsiteX52" fmla="*/ 273844 w 504825"/>
                  <a:gd name="connsiteY52" fmla="*/ 169069 h 581025"/>
                  <a:gd name="connsiteX53" fmla="*/ 273844 w 504825"/>
                  <a:gd name="connsiteY53" fmla="*/ 226219 h 581025"/>
                  <a:gd name="connsiteX54" fmla="*/ 292894 w 504825"/>
                  <a:gd name="connsiteY54" fmla="*/ 226219 h 581025"/>
                  <a:gd name="connsiteX55" fmla="*/ 292894 w 504825"/>
                  <a:gd name="connsiteY55" fmla="*/ 264319 h 581025"/>
                  <a:gd name="connsiteX56" fmla="*/ 273844 w 504825"/>
                  <a:gd name="connsiteY56" fmla="*/ 264319 h 581025"/>
                  <a:gd name="connsiteX57" fmla="*/ 273844 w 504825"/>
                  <a:gd name="connsiteY57" fmla="*/ 321469 h 581025"/>
                  <a:gd name="connsiteX58" fmla="*/ 292894 w 504825"/>
                  <a:gd name="connsiteY58" fmla="*/ 321469 h 581025"/>
                  <a:gd name="connsiteX59" fmla="*/ 292894 w 504825"/>
                  <a:gd name="connsiteY59" fmla="*/ 336709 h 581025"/>
                  <a:gd name="connsiteX60" fmla="*/ 254794 w 504825"/>
                  <a:gd name="connsiteY60" fmla="*/ 330994 h 581025"/>
                  <a:gd name="connsiteX61" fmla="*/ 216694 w 504825"/>
                  <a:gd name="connsiteY61" fmla="*/ 336709 h 581025"/>
                  <a:gd name="connsiteX62" fmla="*/ 216694 w 504825"/>
                  <a:gd name="connsiteY62" fmla="*/ 321469 h 581025"/>
                  <a:gd name="connsiteX63" fmla="*/ 235744 w 504825"/>
                  <a:gd name="connsiteY63" fmla="*/ 321469 h 581025"/>
                  <a:gd name="connsiteX64" fmla="*/ 235744 w 504825"/>
                  <a:gd name="connsiteY64" fmla="*/ 264319 h 581025"/>
                  <a:gd name="connsiteX65" fmla="*/ 216694 w 504825"/>
                  <a:gd name="connsiteY65" fmla="*/ 264319 h 581025"/>
                  <a:gd name="connsiteX66" fmla="*/ 216694 w 504825"/>
                  <a:gd name="connsiteY66" fmla="*/ 226219 h 581025"/>
                  <a:gd name="connsiteX67" fmla="*/ 235744 w 504825"/>
                  <a:gd name="connsiteY67" fmla="*/ 226219 h 581025"/>
                  <a:gd name="connsiteX68" fmla="*/ 235744 w 504825"/>
                  <a:gd name="connsiteY68" fmla="*/ 169069 h 581025"/>
                  <a:gd name="connsiteX69" fmla="*/ 150019 w 504825"/>
                  <a:gd name="connsiteY69" fmla="*/ 169069 h 581025"/>
                  <a:gd name="connsiteX70" fmla="*/ 150019 w 504825"/>
                  <a:gd name="connsiteY70" fmla="*/ 140494 h 581025"/>
                  <a:gd name="connsiteX71" fmla="*/ 169069 w 504825"/>
                  <a:gd name="connsiteY71" fmla="*/ 121444 h 581025"/>
                  <a:gd name="connsiteX72" fmla="*/ 169069 w 504825"/>
                  <a:gd name="connsiteY72" fmla="*/ 83344 h 581025"/>
                  <a:gd name="connsiteX73" fmla="*/ 207169 w 504825"/>
                  <a:gd name="connsiteY73" fmla="*/ 83344 h 581025"/>
                  <a:gd name="connsiteX74" fmla="*/ 207169 w 504825"/>
                  <a:gd name="connsiteY74" fmla="*/ 121444 h 581025"/>
                  <a:gd name="connsiteX75" fmla="*/ 169069 w 504825"/>
                  <a:gd name="connsiteY75" fmla="*/ 121444 h 581025"/>
                  <a:gd name="connsiteX76" fmla="*/ 340519 w 504825"/>
                  <a:gd name="connsiteY76" fmla="*/ 83344 h 581025"/>
                  <a:gd name="connsiteX77" fmla="*/ 340519 w 504825"/>
                  <a:gd name="connsiteY77" fmla="*/ 121444 h 581025"/>
                  <a:gd name="connsiteX78" fmla="*/ 302419 w 504825"/>
                  <a:gd name="connsiteY78" fmla="*/ 121444 h 581025"/>
                  <a:gd name="connsiteX79" fmla="*/ 302419 w 504825"/>
                  <a:gd name="connsiteY79" fmla="*/ 83344 h 581025"/>
                  <a:gd name="connsiteX80" fmla="*/ 340519 w 504825"/>
                  <a:gd name="connsiteY80" fmla="*/ 83344 h 581025"/>
                  <a:gd name="connsiteX81" fmla="*/ 350044 w 504825"/>
                  <a:gd name="connsiteY81" fmla="*/ 359569 h 581025"/>
                  <a:gd name="connsiteX82" fmla="*/ 333851 w 504825"/>
                  <a:gd name="connsiteY82" fmla="*/ 359569 h 581025"/>
                  <a:gd name="connsiteX83" fmla="*/ 311944 w 504825"/>
                  <a:gd name="connsiteY83" fmla="*/ 345281 h 581025"/>
                  <a:gd name="connsiteX84" fmla="*/ 311944 w 504825"/>
                  <a:gd name="connsiteY84" fmla="*/ 321469 h 581025"/>
                  <a:gd name="connsiteX85" fmla="*/ 350044 w 504825"/>
                  <a:gd name="connsiteY85" fmla="*/ 321469 h 581025"/>
                  <a:gd name="connsiteX86" fmla="*/ 350044 w 504825"/>
                  <a:gd name="connsiteY86" fmla="*/ 359569 h 581025"/>
                  <a:gd name="connsiteX87" fmla="*/ 175736 w 504825"/>
                  <a:gd name="connsiteY87" fmla="*/ 359569 h 581025"/>
                  <a:gd name="connsiteX88" fmla="*/ 159544 w 504825"/>
                  <a:gd name="connsiteY88" fmla="*/ 359569 h 581025"/>
                  <a:gd name="connsiteX89" fmla="*/ 159544 w 504825"/>
                  <a:gd name="connsiteY89" fmla="*/ 321469 h 581025"/>
                  <a:gd name="connsiteX90" fmla="*/ 197644 w 504825"/>
                  <a:gd name="connsiteY90" fmla="*/ 321469 h 581025"/>
                  <a:gd name="connsiteX91" fmla="*/ 197644 w 504825"/>
                  <a:gd name="connsiteY91" fmla="*/ 345281 h 581025"/>
                  <a:gd name="connsiteX92" fmla="*/ 175736 w 504825"/>
                  <a:gd name="connsiteY92" fmla="*/ 359569 h 581025"/>
                  <a:gd name="connsiteX93" fmla="*/ 83344 w 504825"/>
                  <a:gd name="connsiteY93" fmla="*/ 559594 h 581025"/>
                  <a:gd name="connsiteX94" fmla="*/ 26194 w 504825"/>
                  <a:gd name="connsiteY94" fmla="*/ 559594 h 581025"/>
                  <a:gd name="connsiteX95" fmla="*/ 26194 w 504825"/>
                  <a:gd name="connsiteY95" fmla="*/ 473869 h 581025"/>
                  <a:gd name="connsiteX96" fmla="*/ 102394 w 504825"/>
                  <a:gd name="connsiteY96" fmla="*/ 473869 h 581025"/>
                  <a:gd name="connsiteX97" fmla="*/ 102394 w 504825"/>
                  <a:gd name="connsiteY97" fmla="*/ 397669 h 581025"/>
                  <a:gd name="connsiteX98" fmla="*/ 26194 w 504825"/>
                  <a:gd name="connsiteY98" fmla="*/ 397669 h 581025"/>
                  <a:gd name="connsiteX99" fmla="*/ 26194 w 504825"/>
                  <a:gd name="connsiteY99" fmla="*/ 378619 h 581025"/>
                  <a:gd name="connsiteX100" fmla="*/ 102394 w 504825"/>
                  <a:gd name="connsiteY100" fmla="*/ 378619 h 581025"/>
                  <a:gd name="connsiteX101" fmla="*/ 102394 w 504825"/>
                  <a:gd name="connsiteY101" fmla="*/ 302419 h 581025"/>
                  <a:gd name="connsiteX102" fmla="*/ 26194 w 504825"/>
                  <a:gd name="connsiteY102" fmla="*/ 302419 h 581025"/>
                  <a:gd name="connsiteX103" fmla="*/ 26194 w 504825"/>
                  <a:gd name="connsiteY103" fmla="*/ 283369 h 581025"/>
                  <a:gd name="connsiteX104" fmla="*/ 102394 w 504825"/>
                  <a:gd name="connsiteY104" fmla="*/ 283369 h 581025"/>
                  <a:gd name="connsiteX105" fmla="*/ 102394 w 504825"/>
                  <a:gd name="connsiteY105" fmla="*/ 207169 h 581025"/>
                  <a:gd name="connsiteX106" fmla="*/ 26194 w 504825"/>
                  <a:gd name="connsiteY106" fmla="*/ 207169 h 581025"/>
                  <a:gd name="connsiteX107" fmla="*/ 26194 w 504825"/>
                  <a:gd name="connsiteY107" fmla="*/ 188119 h 581025"/>
                  <a:gd name="connsiteX108" fmla="*/ 216694 w 504825"/>
                  <a:gd name="connsiteY108" fmla="*/ 188119 h 581025"/>
                  <a:gd name="connsiteX109" fmla="*/ 216694 w 504825"/>
                  <a:gd name="connsiteY109" fmla="*/ 207169 h 581025"/>
                  <a:gd name="connsiteX110" fmla="*/ 140494 w 504825"/>
                  <a:gd name="connsiteY110" fmla="*/ 207169 h 581025"/>
                  <a:gd name="connsiteX111" fmla="*/ 140494 w 504825"/>
                  <a:gd name="connsiteY111" fmla="*/ 283369 h 581025"/>
                  <a:gd name="connsiteX112" fmla="*/ 216694 w 504825"/>
                  <a:gd name="connsiteY112" fmla="*/ 283369 h 581025"/>
                  <a:gd name="connsiteX113" fmla="*/ 216694 w 504825"/>
                  <a:gd name="connsiteY113" fmla="*/ 302419 h 581025"/>
                  <a:gd name="connsiteX114" fmla="*/ 140494 w 504825"/>
                  <a:gd name="connsiteY114" fmla="*/ 302419 h 581025"/>
                  <a:gd name="connsiteX115" fmla="*/ 140494 w 504825"/>
                  <a:gd name="connsiteY115" fmla="*/ 378619 h 581025"/>
                  <a:gd name="connsiteX116" fmla="*/ 157639 w 504825"/>
                  <a:gd name="connsiteY116" fmla="*/ 378619 h 581025"/>
                  <a:gd name="connsiteX117" fmla="*/ 145256 w 504825"/>
                  <a:gd name="connsiteY117" fmla="*/ 397669 h 581025"/>
                  <a:gd name="connsiteX118" fmla="*/ 140494 w 504825"/>
                  <a:gd name="connsiteY118" fmla="*/ 397669 h 581025"/>
                  <a:gd name="connsiteX119" fmla="*/ 140494 w 504825"/>
                  <a:gd name="connsiteY119" fmla="*/ 407194 h 581025"/>
                  <a:gd name="connsiteX120" fmla="*/ 130969 w 504825"/>
                  <a:gd name="connsiteY120" fmla="*/ 454819 h 581025"/>
                  <a:gd name="connsiteX121" fmla="*/ 136684 w 504825"/>
                  <a:gd name="connsiteY121" fmla="*/ 492919 h 581025"/>
                  <a:gd name="connsiteX122" fmla="*/ 83344 w 504825"/>
                  <a:gd name="connsiteY122" fmla="*/ 492919 h 581025"/>
                  <a:gd name="connsiteX123" fmla="*/ 83344 w 504825"/>
                  <a:gd name="connsiteY123" fmla="*/ 559594 h 581025"/>
                  <a:gd name="connsiteX124" fmla="*/ 45244 w 504825"/>
                  <a:gd name="connsiteY124" fmla="*/ 454819 h 581025"/>
                  <a:gd name="connsiteX125" fmla="*/ 45244 w 504825"/>
                  <a:gd name="connsiteY125" fmla="*/ 416719 h 581025"/>
                  <a:gd name="connsiteX126" fmla="*/ 83344 w 504825"/>
                  <a:gd name="connsiteY126" fmla="*/ 416719 h 581025"/>
                  <a:gd name="connsiteX127" fmla="*/ 83344 w 504825"/>
                  <a:gd name="connsiteY127" fmla="*/ 454819 h 581025"/>
                  <a:gd name="connsiteX128" fmla="*/ 45244 w 504825"/>
                  <a:gd name="connsiteY128" fmla="*/ 454819 h 581025"/>
                  <a:gd name="connsiteX129" fmla="*/ 45244 w 504825"/>
                  <a:gd name="connsiteY129" fmla="*/ 359569 h 581025"/>
                  <a:gd name="connsiteX130" fmla="*/ 45244 w 504825"/>
                  <a:gd name="connsiteY130" fmla="*/ 321469 h 581025"/>
                  <a:gd name="connsiteX131" fmla="*/ 83344 w 504825"/>
                  <a:gd name="connsiteY131" fmla="*/ 321469 h 581025"/>
                  <a:gd name="connsiteX132" fmla="*/ 83344 w 504825"/>
                  <a:gd name="connsiteY132" fmla="*/ 359569 h 581025"/>
                  <a:gd name="connsiteX133" fmla="*/ 45244 w 504825"/>
                  <a:gd name="connsiteY133" fmla="*/ 359569 h 581025"/>
                  <a:gd name="connsiteX134" fmla="*/ 45244 w 504825"/>
                  <a:gd name="connsiteY134" fmla="*/ 264319 h 581025"/>
                  <a:gd name="connsiteX135" fmla="*/ 45244 w 504825"/>
                  <a:gd name="connsiteY135" fmla="*/ 226219 h 581025"/>
                  <a:gd name="connsiteX136" fmla="*/ 83344 w 504825"/>
                  <a:gd name="connsiteY136" fmla="*/ 226219 h 581025"/>
                  <a:gd name="connsiteX137" fmla="*/ 83344 w 504825"/>
                  <a:gd name="connsiteY137" fmla="*/ 264319 h 581025"/>
                  <a:gd name="connsiteX138" fmla="*/ 45244 w 504825"/>
                  <a:gd name="connsiteY138" fmla="*/ 264319 h 581025"/>
                  <a:gd name="connsiteX139" fmla="*/ 197644 w 504825"/>
                  <a:gd name="connsiteY139" fmla="*/ 226219 h 581025"/>
                  <a:gd name="connsiteX140" fmla="*/ 197644 w 504825"/>
                  <a:gd name="connsiteY140" fmla="*/ 264319 h 581025"/>
                  <a:gd name="connsiteX141" fmla="*/ 159544 w 504825"/>
                  <a:gd name="connsiteY141" fmla="*/ 264319 h 581025"/>
                  <a:gd name="connsiteX142" fmla="*/ 159544 w 504825"/>
                  <a:gd name="connsiteY142" fmla="*/ 226219 h 581025"/>
                  <a:gd name="connsiteX143" fmla="*/ 197644 w 504825"/>
                  <a:gd name="connsiteY143" fmla="*/ 226219 h 581025"/>
                  <a:gd name="connsiteX144" fmla="*/ 111919 w 504825"/>
                  <a:gd name="connsiteY144" fmla="*/ 559594 h 581025"/>
                  <a:gd name="connsiteX145" fmla="*/ 102394 w 504825"/>
                  <a:gd name="connsiteY145" fmla="*/ 559594 h 581025"/>
                  <a:gd name="connsiteX146" fmla="*/ 102394 w 504825"/>
                  <a:gd name="connsiteY146" fmla="*/ 511969 h 581025"/>
                  <a:gd name="connsiteX147" fmla="*/ 111919 w 504825"/>
                  <a:gd name="connsiteY147" fmla="*/ 511969 h 581025"/>
                  <a:gd name="connsiteX148" fmla="*/ 111919 w 504825"/>
                  <a:gd name="connsiteY148" fmla="*/ 559594 h 581025"/>
                  <a:gd name="connsiteX149" fmla="*/ 140494 w 504825"/>
                  <a:gd name="connsiteY149" fmla="*/ 559594 h 581025"/>
                  <a:gd name="connsiteX150" fmla="*/ 130969 w 504825"/>
                  <a:gd name="connsiteY150" fmla="*/ 559594 h 581025"/>
                  <a:gd name="connsiteX151" fmla="*/ 130969 w 504825"/>
                  <a:gd name="connsiteY151" fmla="*/ 511969 h 581025"/>
                  <a:gd name="connsiteX152" fmla="*/ 140494 w 504825"/>
                  <a:gd name="connsiteY152" fmla="*/ 511969 h 581025"/>
                  <a:gd name="connsiteX153" fmla="*/ 140494 w 504825"/>
                  <a:gd name="connsiteY153" fmla="*/ 559594 h 581025"/>
                  <a:gd name="connsiteX154" fmla="*/ 159544 w 504825"/>
                  <a:gd name="connsiteY154" fmla="*/ 559594 h 581025"/>
                  <a:gd name="connsiteX155" fmla="*/ 159544 w 504825"/>
                  <a:gd name="connsiteY155" fmla="*/ 533876 h 581025"/>
                  <a:gd name="connsiteX156" fmla="*/ 189071 w 504825"/>
                  <a:gd name="connsiteY156" fmla="*/ 559594 h 581025"/>
                  <a:gd name="connsiteX157" fmla="*/ 159544 w 504825"/>
                  <a:gd name="connsiteY157" fmla="*/ 559594 h 581025"/>
                  <a:gd name="connsiteX158" fmla="*/ 150019 w 504825"/>
                  <a:gd name="connsiteY158" fmla="*/ 454819 h 581025"/>
                  <a:gd name="connsiteX159" fmla="*/ 254794 w 504825"/>
                  <a:gd name="connsiteY159" fmla="*/ 350044 h 581025"/>
                  <a:gd name="connsiteX160" fmla="*/ 359569 w 504825"/>
                  <a:gd name="connsiteY160" fmla="*/ 454819 h 581025"/>
                  <a:gd name="connsiteX161" fmla="*/ 254794 w 504825"/>
                  <a:gd name="connsiteY161" fmla="*/ 559594 h 581025"/>
                  <a:gd name="connsiteX162" fmla="*/ 150019 w 504825"/>
                  <a:gd name="connsiteY162" fmla="*/ 454819 h 581025"/>
                  <a:gd name="connsiteX163" fmla="*/ 320516 w 504825"/>
                  <a:gd name="connsiteY163" fmla="*/ 559594 h 581025"/>
                  <a:gd name="connsiteX164" fmla="*/ 350044 w 504825"/>
                  <a:gd name="connsiteY164" fmla="*/ 533876 h 581025"/>
                  <a:gd name="connsiteX165" fmla="*/ 350044 w 504825"/>
                  <a:gd name="connsiteY165" fmla="*/ 559594 h 581025"/>
                  <a:gd name="connsiteX166" fmla="*/ 320516 w 504825"/>
                  <a:gd name="connsiteY166" fmla="*/ 559594 h 581025"/>
                  <a:gd name="connsiteX167" fmla="*/ 378619 w 504825"/>
                  <a:gd name="connsiteY167" fmla="*/ 559594 h 581025"/>
                  <a:gd name="connsiteX168" fmla="*/ 369094 w 504825"/>
                  <a:gd name="connsiteY168" fmla="*/ 559594 h 581025"/>
                  <a:gd name="connsiteX169" fmla="*/ 369094 w 504825"/>
                  <a:gd name="connsiteY169" fmla="*/ 511969 h 581025"/>
                  <a:gd name="connsiteX170" fmla="*/ 378619 w 504825"/>
                  <a:gd name="connsiteY170" fmla="*/ 511969 h 581025"/>
                  <a:gd name="connsiteX171" fmla="*/ 378619 w 504825"/>
                  <a:gd name="connsiteY171" fmla="*/ 559594 h 581025"/>
                  <a:gd name="connsiteX172" fmla="*/ 407194 w 504825"/>
                  <a:gd name="connsiteY172" fmla="*/ 559594 h 581025"/>
                  <a:gd name="connsiteX173" fmla="*/ 397669 w 504825"/>
                  <a:gd name="connsiteY173" fmla="*/ 559594 h 581025"/>
                  <a:gd name="connsiteX174" fmla="*/ 397669 w 504825"/>
                  <a:gd name="connsiteY174" fmla="*/ 511969 h 581025"/>
                  <a:gd name="connsiteX175" fmla="*/ 407194 w 504825"/>
                  <a:gd name="connsiteY175" fmla="*/ 511969 h 581025"/>
                  <a:gd name="connsiteX176" fmla="*/ 407194 w 504825"/>
                  <a:gd name="connsiteY176" fmla="*/ 559594 h 581025"/>
                  <a:gd name="connsiteX177" fmla="*/ 407194 w 504825"/>
                  <a:gd name="connsiteY177" fmla="*/ 207169 h 581025"/>
                  <a:gd name="connsiteX178" fmla="*/ 407194 w 504825"/>
                  <a:gd name="connsiteY178" fmla="*/ 283369 h 581025"/>
                  <a:gd name="connsiteX179" fmla="*/ 483394 w 504825"/>
                  <a:gd name="connsiteY179" fmla="*/ 283369 h 581025"/>
                  <a:gd name="connsiteX180" fmla="*/ 483394 w 504825"/>
                  <a:gd name="connsiteY180" fmla="*/ 302419 h 581025"/>
                  <a:gd name="connsiteX181" fmla="*/ 407194 w 504825"/>
                  <a:gd name="connsiteY181" fmla="*/ 302419 h 581025"/>
                  <a:gd name="connsiteX182" fmla="*/ 407194 w 504825"/>
                  <a:gd name="connsiteY182" fmla="*/ 378619 h 581025"/>
                  <a:gd name="connsiteX183" fmla="*/ 483394 w 504825"/>
                  <a:gd name="connsiteY183" fmla="*/ 378619 h 581025"/>
                  <a:gd name="connsiteX184" fmla="*/ 483394 w 504825"/>
                  <a:gd name="connsiteY184" fmla="*/ 397669 h 581025"/>
                  <a:gd name="connsiteX185" fmla="*/ 407194 w 504825"/>
                  <a:gd name="connsiteY185" fmla="*/ 397669 h 581025"/>
                  <a:gd name="connsiteX186" fmla="*/ 407194 w 504825"/>
                  <a:gd name="connsiteY186" fmla="*/ 473869 h 581025"/>
                  <a:gd name="connsiteX187" fmla="*/ 483394 w 504825"/>
                  <a:gd name="connsiteY187" fmla="*/ 473869 h 581025"/>
                  <a:gd name="connsiteX188" fmla="*/ 483394 w 504825"/>
                  <a:gd name="connsiteY188" fmla="*/ 559594 h 581025"/>
                  <a:gd name="connsiteX189" fmla="*/ 426244 w 504825"/>
                  <a:gd name="connsiteY189" fmla="*/ 559594 h 581025"/>
                  <a:gd name="connsiteX190" fmla="*/ 426244 w 504825"/>
                  <a:gd name="connsiteY190" fmla="*/ 492919 h 581025"/>
                  <a:gd name="connsiteX191" fmla="*/ 372904 w 504825"/>
                  <a:gd name="connsiteY191" fmla="*/ 492919 h 581025"/>
                  <a:gd name="connsiteX192" fmla="*/ 378619 w 504825"/>
                  <a:gd name="connsiteY192" fmla="*/ 454819 h 581025"/>
                  <a:gd name="connsiteX193" fmla="*/ 369094 w 504825"/>
                  <a:gd name="connsiteY193" fmla="*/ 407194 h 581025"/>
                  <a:gd name="connsiteX194" fmla="*/ 369094 w 504825"/>
                  <a:gd name="connsiteY194" fmla="*/ 397669 h 581025"/>
                  <a:gd name="connsiteX195" fmla="*/ 364331 w 504825"/>
                  <a:gd name="connsiteY195" fmla="*/ 397669 h 581025"/>
                  <a:gd name="connsiteX196" fmla="*/ 351949 w 504825"/>
                  <a:gd name="connsiteY196" fmla="*/ 378619 h 581025"/>
                  <a:gd name="connsiteX197" fmla="*/ 369094 w 504825"/>
                  <a:gd name="connsiteY197" fmla="*/ 378619 h 581025"/>
                  <a:gd name="connsiteX198" fmla="*/ 369094 w 504825"/>
                  <a:gd name="connsiteY198" fmla="*/ 302419 h 581025"/>
                  <a:gd name="connsiteX199" fmla="*/ 292894 w 504825"/>
                  <a:gd name="connsiteY199" fmla="*/ 302419 h 581025"/>
                  <a:gd name="connsiteX200" fmla="*/ 292894 w 504825"/>
                  <a:gd name="connsiteY200" fmla="*/ 283369 h 581025"/>
                  <a:gd name="connsiteX201" fmla="*/ 369094 w 504825"/>
                  <a:gd name="connsiteY201" fmla="*/ 283369 h 581025"/>
                  <a:gd name="connsiteX202" fmla="*/ 369094 w 504825"/>
                  <a:gd name="connsiteY202" fmla="*/ 207169 h 581025"/>
                  <a:gd name="connsiteX203" fmla="*/ 292894 w 504825"/>
                  <a:gd name="connsiteY203" fmla="*/ 207169 h 581025"/>
                  <a:gd name="connsiteX204" fmla="*/ 292894 w 504825"/>
                  <a:gd name="connsiteY204" fmla="*/ 188119 h 581025"/>
                  <a:gd name="connsiteX205" fmla="*/ 483394 w 504825"/>
                  <a:gd name="connsiteY205" fmla="*/ 188119 h 581025"/>
                  <a:gd name="connsiteX206" fmla="*/ 483394 w 504825"/>
                  <a:gd name="connsiteY206" fmla="*/ 207169 h 581025"/>
                  <a:gd name="connsiteX207" fmla="*/ 407194 w 504825"/>
                  <a:gd name="connsiteY207" fmla="*/ 207169 h 581025"/>
                  <a:gd name="connsiteX208" fmla="*/ 464344 w 504825"/>
                  <a:gd name="connsiteY208" fmla="*/ 226219 h 581025"/>
                  <a:gd name="connsiteX209" fmla="*/ 464344 w 504825"/>
                  <a:gd name="connsiteY209" fmla="*/ 264319 h 581025"/>
                  <a:gd name="connsiteX210" fmla="*/ 426244 w 504825"/>
                  <a:gd name="connsiteY210" fmla="*/ 264319 h 581025"/>
                  <a:gd name="connsiteX211" fmla="*/ 426244 w 504825"/>
                  <a:gd name="connsiteY211" fmla="*/ 226219 h 581025"/>
                  <a:gd name="connsiteX212" fmla="*/ 464344 w 504825"/>
                  <a:gd name="connsiteY212" fmla="*/ 226219 h 581025"/>
                  <a:gd name="connsiteX213" fmla="*/ 464344 w 504825"/>
                  <a:gd name="connsiteY213" fmla="*/ 321469 h 581025"/>
                  <a:gd name="connsiteX214" fmla="*/ 464344 w 504825"/>
                  <a:gd name="connsiteY214" fmla="*/ 359569 h 581025"/>
                  <a:gd name="connsiteX215" fmla="*/ 426244 w 504825"/>
                  <a:gd name="connsiteY215" fmla="*/ 359569 h 581025"/>
                  <a:gd name="connsiteX216" fmla="*/ 426244 w 504825"/>
                  <a:gd name="connsiteY216" fmla="*/ 321469 h 581025"/>
                  <a:gd name="connsiteX217" fmla="*/ 464344 w 504825"/>
                  <a:gd name="connsiteY217" fmla="*/ 321469 h 581025"/>
                  <a:gd name="connsiteX218" fmla="*/ 464344 w 504825"/>
                  <a:gd name="connsiteY218" fmla="*/ 416719 h 581025"/>
                  <a:gd name="connsiteX219" fmla="*/ 464344 w 504825"/>
                  <a:gd name="connsiteY219" fmla="*/ 454819 h 581025"/>
                  <a:gd name="connsiteX220" fmla="*/ 426244 w 504825"/>
                  <a:gd name="connsiteY220" fmla="*/ 454819 h 581025"/>
                  <a:gd name="connsiteX221" fmla="*/ 426244 w 504825"/>
                  <a:gd name="connsiteY221" fmla="*/ 416719 h 581025"/>
                  <a:gd name="connsiteX222" fmla="*/ 464344 w 504825"/>
                  <a:gd name="connsiteY222" fmla="*/ 416719 h 581025"/>
                  <a:gd name="connsiteX223" fmla="*/ 311944 w 504825"/>
                  <a:gd name="connsiteY223" fmla="*/ 264319 h 581025"/>
                  <a:gd name="connsiteX224" fmla="*/ 311944 w 504825"/>
                  <a:gd name="connsiteY224" fmla="*/ 226219 h 581025"/>
                  <a:gd name="connsiteX225" fmla="*/ 350044 w 504825"/>
                  <a:gd name="connsiteY225" fmla="*/ 226219 h 581025"/>
                  <a:gd name="connsiteX226" fmla="*/ 350044 w 504825"/>
                  <a:gd name="connsiteY226" fmla="*/ 264319 h 581025"/>
                  <a:gd name="connsiteX227" fmla="*/ 311944 w 504825"/>
                  <a:gd name="connsiteY227" fmla="*/ 264319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504825" h="581025">
                    <a:moveTo>
                      <a:pt x="502444" y="226219"/>
                    </a:moveTo>
                    <a:lnTo>
                      <a:pt x="502444" y="169069"/>
                    </a:lnTo>
                    <a:lnTo>
                      <a:pt x="378619" y="169069"/>
                    </a:lnTo>
                    <a:lnTo>
                      <a:pt x="378619" y="121444"/>
                    </a:lnTo>
                    <a:lnTo>
                      <a:pt x="359569" y="121444"/>
                    </a:lnTo>
                    <a:lnTo>
                      <a:pt x="359569" y="83344"/>
                    </a:lnTo>
                    <a:lnTo>
                      <a:pt x="378619" y="83344"/>
                    </a:lnTo>
                    <a:lnTo>
                      <a:pt x="378619" y="7144"/>
                    </a:lnTo>
                    <a:lnTo>
                      <a:pt x="130969" y="7144"/>
                    </a:lnTo>
                    <a:lnTo>
                      <a:pt x="130969" y="83344"/>
                    </a:lnTo>
                    <a:lnTo>
                      <a:pt x="150019" y="83344"/>
                    </a:lnTo>
                    <a:lnTo>
                      <a:pt x="150019" y="121444"/>
                    </a:lnTo>
                    <a:lnTo>
                      <a:pt x="130969" y="121444"/>
                    </a:lnTo>
                    <a:lnTo>
                      <a:pt x="130969" y="169069"/>
                    </a:lnTo>
                    <a:lnTo>
                      <a:pt x="7144" y="169069"/>
                    </a:lnTo>
                    <a:lnTo>
                      <a:pt x="7144" y="226219"/>
                    </a:lnTo>
                    <a:lnTo>
                      <a:pt x="26194" y="226219"/>
                    </a:lnTo>
                    <a:lnTo>
                      <a:pt x="26194" y="264319"/>
                    </a:lnTo>
                    <a:lnTo>
                      <a:pt x="7144" y="264319"/>
                    </a:lnTo>
                    <a:lnTo>
                      <a:pt x="7144" y="321469"/>
                    </a:lnTo>
                    <a:lnTo>
                      <a:pt x="26194" y="321469"/>
                    </a:lnTo>
                    <a:lnTo>
                      <a:pt x="26194" y="359569"/>
                    </a:lnTo>
                    <a:lnTo>
                      <a:pt x="7144" y="359569"/>
                    </a:lnTo>
                    <a:lnTo>
                      <a:pt x="7144" y="416719"/>
                    </a:lnTo>
                    <a:lnTo>
                      <a:pt x="26194" y="416719"/>
                    </a:lnTo>
                    <a:lnTo>
                      <a:pt x="26194" y="454819"/>
                    </a:lnTo>
                    <a:lnTo>
                      <a:pt x="7144" y="454819"/>
                    </a:lnTo>
                    <a:lnTo>
                      <a:pt x="7144" y="578644"/>
                    </a:lnTo>
                    <a:lnTo>
                      <a:pt x="502444" y="578644"/>
                    </a:lnTo>
                    <a:lnTo>
                      <a:pt x="502444" y="454819"/>
                    </a:lnTo>
                    <a:lnTo>
                      <a:pt x="483394" y="454819"/>
                    </a:lnTo>
                    <a:lnTo>
                      <a:pt x="483394" y="416719"/>
                    </a:lnTo>
                    <a:lnTo>
                      <a:pt x="502444" y="416719"/>
                    </a:lnTo>
                    <a:lnTo>
                      <a:pt x="502444" y="359569"/>
                    </a:lnTo>
                    <a:lnTo>
                      <a:pt x="483394" y="359569"/>
                    </a:lnTo>
                    <a:lnTo>
                      <a:pt x="483394" y="321469"/>
                    </a:lnTo>
                    <a:lnTo>
                      <a:pt x="502444" y="321469"/>
                    </a:lnTo>
                    <a:lnTo>
                      <a:pt x="502444" y="264319"/>
                    </a:lnTo>
                    <a:lnTo>
                      <a:pt x="483394" y="264319"/>
                    </a:lnTo>
                    <a:lnTo>
                      <a:pt x="483394" y="226219"/>
                    </a:lnTo>
                    <a:lnTo>
                      <a:pt x="502444" y="226219"/>
                    </a:lnTo>
                    <a:close/>
                    <a:moveTo>
                      <a:pt x="150019" y="140494"/>
                    </a:moveTo>
                    <a:lnTo>
                      <a:pt x="226219" y="140494"/>
                    </a:lnTo>
                    <a:lnTo>
                      <a:pt x="226219" y="64294"/>
                    </a:lnTo>
                    <a:lnTo>
                      <a:pt x="150019" y="64294"/>
                    </a:lnTo>
                    <a:lnTo>
                      <a:pt x="150019" y="26194"/>
                    </a:lnTo>
                    <a:lnTo>
                      <a:pt x="359569" y="26194"/>
                    </a:lnTo>
                    <a:lnTo>
                      <a:pt x="359569" y="64294"/>
                    </a:lnTo>
                    <a:lnTo>
                      <a:pt x="283369" y="64294"/>
                    </a:lnTo>
                    <a:lnTo>
                      <a:pt x="283369" y="140494"/>
                    </a:lnTo>
                    <a:lnTo>
                      <a:pt x="359569" y="140494"/>
                    </a:lnTo>
                    <a:lnTo>
                      <a:pt x="359569" y="169069"/>
                    </a:lnTo>
                    <a:lnTo>
                      <a:pt x="273844" y="169069"/>
                    </a:lnTo>
                    <a:lnTo>
                      <a:pt x="273844" y="226219"/>
                    </a:lnTo>
                    <a:lnTo>
                      <a:pt x="292894" y="226219"/>
                    </a:lnTo>
                    <a:lnTo>
                      <a:pt x="292894" y="264319"/>
                    </a:lnTo>
                    <a:lnTo>
                      <a:pt x="273844" y="264319"/>
                    </a:lnTo>
                    <a:lnTo>
                      <a:pt x="273844" y="321469"/>
                    </a:lnTo>
                    <a:lnTo>
                      <a:pt x="292894" y="321469"/>
                    </a:lnTo>
                    <a:lnTo>
                      <a:pt x="292894" y="336709"/>
                    </a:lnTo>
                    <a:cubicBezTo>
                      <a:pt x="280511" y="332899"/>
                      <a:pt x="268129" y="330994"/>
                      <a:pt x="254794" y="330994"/>
                    </a:cubicBezTo>
                    <a:cubicBezTo>
                      <a:pt x="241459" y="330994"/>
                      <a:pt x="229076" y="332899"/>
                      <a:pt x="216694" y="336709"/>
                    </a:cubicBezTo>
                    <a:lnTo>
                      <a:pt x="216694" y="321469"/>
                    </a:lnTo>
                    <a:lnTo>
                      <a:pt x="235744" y="321469"/>
                    </a:lnTo>
                    <a:lnTo>
                      <a:pt x="235744" y="264319"/>
                    </a:lnTo>
                    <a:lnTo>
                      <a:pt x="216694" y="264319"/>
                    </a:lnTo>
                    <a:lnTo>
                      <a:pt x="216694" y="226219"/>
                    </a:lnTo>
                    <a:lnTo>
                      <a:pt x="235744" y="226219"/>
                    </a:lnTo>
                    <a:lnTo>
                      <a:pt x="235744" y="169069"/>
                    </a:lnTo>
                    <a:lnTo>
                      <a:pt x="150019" y="169069"/>
                    </a:lnTo>
                    <a:lnTo>
                      <a:pt x="150019" y="140494"/>
                    </a:lnTo>
                    <a:close/>
                    <a:moveTo>
                      <a:pt x="169069" y="121444"/>
                    </a:moveTo>
                    <a:lnTo>
                      <a:pt x="169069" y="83344"/>
                    </a:lnTo>
                    <a:lnTo>
                      <a:pt x="207169" y="83344"/>
                    </a:lnTo>
                    <a:lnTo>
                      <a:pt x="207169" y="121444"/>
                    </a:lnTo>
                    <a:lnTo>
                      <a:pt x="169069" y="121444"/>
                    </a:lnTo>
                    <a:close/>
                    <a:moveTo>
                      <a:pt x="340519" y="83344"/>
                    </a:moveTo>
                    <a:lnTo>
                      <a:pt x="340519" y="121444"/>
                    </a:lnTo>
                    <a:lnTo>
                      <a:pt x="302419" y="121444"/>
                    </a:lnTo>
                    <a:lnTo>
                      <a:pt x="302419" y="83344"/>
                    </a:lnTo>
                    <a:lnTo>
                      <a:pt x="340519" y="83344"/>
                    </a:lnTo>
                    <a:close/>
                    <a:moveTo>
                      <a:pt x="350044" y="359569"/>
                    </a:moveTo>
                    <a:lnTo>
                      <a:pt x="333851" y="359569"/>
                    </a:lnTo>
                    <a:cubicBezTo>
                      <a:pt x="327184" y="353854"/>
                      <a:pt x="319564" y="349091"/>
                      <a:pt x="311944" y="345281"/>
                    </a:cubicBezTo>
                    <a:lnTo>
                      <a:pt x="311944" y="321469"/>
                    </a:lnTo>
                    <a:lnTo>
                      <a:pt x="350044" y="321469"/>
                    </a:lnTo>
                    <a:lnTo>
                      <a:pt x="350044" y="359569"/>
                    </a:lnTo>
                    <a:close/>
                    <a:moveTo>
                      <a:pt x="175736" y="359569"/>
                    </a:moveTo>
                    <a:lnTo>
                      <a:pt x="159544" y="359569"/>
                    </a:lnTo>
                    <a:lnTo>
                      <a:pt x="159544" y="321469"/>
                    </a:lnTo>
                    <a:lnTo>
                      <a:pt x="197644" y="321469"/>
                    </a:lnTo>
                    <a:lnTo>
                      <a:pt x="197644" y="345281"/>
                    </a:lnTo>
                    <a:cubicBezTo>
                      <a:pt x="190024" y="349091"/>
                      <a:pt x="182404" y="353854"/>
                      <a:pt x="175736" y="359569"/>
                    </a:cubicBezTo>
                    <a:close/>
                    <a:moveTo>
                      <a:pt x="83344" y="559594"/>
                    </a:moveTo>
                    <a:lnTo>
                      <a:pt x="26194" y="559594"/>
                    </a:lnTo>
                    <a:lnTo>
                      <a:pt x="26194" y="473869"/>
                    </a:lnTo>
                    <a:lnTo>
                      <a:pt x="102394" y="473869"/>
                    </a:lnTo>
                    <a:lnTo>
                      <a:pt x="102394" y="397669"/>
                    </a:lnTo>
                    <a:lnTo>
                      <a:pt x="26194" y="397669"/>
                    </a:lnTo>
                    <a:lnTo>
                      <a:pt x="26194" y="378619"/>
                    </a:lnTo>
                    <a:lnTo>
                      <a:pt x="102394" y="378619"/>
                    </a:lnTo>
                    <a:lnTo>
                      <a:pt x="102394" y="302419"/>
                    </a:lnTo>
                    <a:lnTo>
                      <a:pt x="26194" y="302419"/>
                    </a:lnTo>
                    <a:lnTo>
                      <a:pt x="26194" y="283369"/>
                    </a:lnTo>
                    <a:lnTo>
                      <a:pt x="102394" y="283369"/>
                    </a:lnTo>
                    <a:lnTo>
                      <a:pt x="102394" y="207169"/>
                    </a:lnTo>
                    <a:lnTo>
                      <a:pt x="26194" y="207169"/>
                    </a:lnTo>
                    <a:lnTo>
                      <a:pt x="26194" y="188119"/>
                    </a:lnTo>
                    <a:lnTo>
                      <a:pt x="216694" y="188119"/>
                    </a:lnTo>
                    <a:lnTo>
                      <a:pt x="216694" y="207169"/>
                    </a:lnTo>
                    <a:lnTo>
                      <a:pt x="140494" y="207169"/>
                    </a:lnTo>
                    <a:lnTo>
                      <a:pt x="140494" y="283369"/>
                    </a:lnTo>
                    <a:lnTo>
                      <a:pt x="216694" y="283369"/>
                    </a:lnTo>
                    <a:lnTo>
                      <a:pt x="216694" y="302419"/>
                    </a:lnTo>
                    <a:lnTo>
                      <a:pt x="140494" y="302419"/>
                    </a:lnTo>
                    <a:lnTo>
                      <a:pt x="140494" y="378619"/>
                    </a:lnTo>
                    <a:lnTo>
                      <a:pt x="157639" y="378619"/>
                    </a:lnTo>
                    <a:cubicBezTo>
                      <a:pt x="152876" y="384334"/>
                      <a:pt x="149066" y="391001"/>
                      <a:pt x="145256" y="397669"/>
                    </a:cubicBezTo>
                    <a:lnTo>
                      <a:pt x="140494" y="397669"/>
                    </a:lnTo>
                    <a:lnTo>
                      <a:pt x="140494" y="407194"/>
                    </a:lnTo>
                    <a:cubicBezTo>
                      <a:pt x="134779" y="421481"/>
                      <a:pt x="130969" y="437674"/>
                      <a:pt x="130969" y="454819"/>
                    </a:cubicBezTo>
                    <a:cubicBezTo>
                      <a:pt x="130969" y="468154"/>
                      <a:pt x="132874" y="480536"/>
                      <a:pt x="136684" y="492919"/>
                    </a:cubicBezTo>
                    <a:lnTo>
                      <a:pt x="83344" y="492919"/>
                    </a:lnTo>
                    <a:lnTo>
                      <a:pt x="83344" y="559594"/>
                    </a:lnTo>
                    <a:close/>
                    <a:moveTo>
                      <a:pt x="45244" y="454819"/>
                    </a:moveTo>
                    <a:lnTo>
                      <a:pt x="45244" y="416719"/>
                    </a:lnTo>
                    <a:lnTo>
                      <a:pt x="83344" y="416719"/>
                    </a:lnTo>
                    <a:lnTo>
                      <a:pt x="83344" y="454819"/>
                    </a:lnTo>
                    <a:lnTo>
                      <a:pt x="45244" y="454819"/>
                    </a:lnTo>
                    <a:close/>
                    <a:moveTo>
                      <a:pt x="45244" y="359569"/>
                    </a:moveTo>
                    <a:lnTo>
                      <a:pt x="45244" y="321469"/>
                    </a:lnTo>
                    <a:lnTo>
                      <a:pt x="83344" y="321469"/>
                    </a:lnTo>
                    <a:lnTo>
                      <a:pt x="83344" y="359569"/>
                    </a:lnTo>
                    <a:lnTo>
                      <a:pt x="45244" y="359569"/>
                    </a:lnTo>
                    <a:close/>
                    <a:moveTo>
                      <a:pt x="45244" y="264319"/>
                    </a:moveTo>
                    <a:lnTo>
                      <a:pt x="45244" y="226219"/>
                    </a:lnTo>
                    <a:lnTo>
                      <a:pt x="83344" y="226219"/>
                    </a:lnTo>
                    <a:lnTo>
                      <a:pt x="83344" y="264319"/>
                    </a:lnTo>
                    <a:lnTo>
                      <a:pt x="45244" y="264319"/>
                    </a:lnTo>
                    <a:close/>
                    <a:moveTo>
                      <a:pt x="197644" y="226219"/>
                    </a:moveTo>
                    <a:lnTo>
                      <a:pt x="197644" y="264319"/>
                    </a:lnTo>
                    <a:lnTo>
                      <a:pt x="159544" y="264319"/>
                    </a:lnTo>
                    <a:lnTo>
                      <a:pt x="159544" y="226219"/>
                    </a:lnTo>
                    <a:lnTo>
                      <a:pt x="197644" y="226219"/>
                    </a:lnTo>
                    <a:close/>
                    <a:moveTo>
                      <a:pt x="111919" y="559594"/>
                    </a:moveTo>
                    <a:lnTo>
                      <a:pt x="102394" y="559594"/>
                    </a:lnTo>
                    <a:lnTo>
                      <a:pt x="102394" y="511969"/>
                    </a:lnTo>
                    <a:lnTo>
                      <a:pt x="111919" y="511969"/>
                    </a:lnTo>
                    <a:lnTo>
                      <a:pt x="111919" y="559594"/>
                    </a:lnTo>
                    <a:close/>
                    <a:moveTo>
                      <a:pt x="140494" y="559594"/>
                    </a:moveTo>
                    <a:lnTo>
                      <a:pt x="130969" y="559594"/>
                    </a:lnTo>
                    <a:lnTo>
                      <a:pt x="130969" y="511969"/>
                    </a:lnTo>
                    <a:lnTo>
                      <a:pt x="140494" y="511969"/>
                    </a:lnTo>
                    <a:lnTo>
                      <a:pt x="140494" y="559594"/>
                    </a:lnTo>
                    <a:close/>
                    <a:moveTo>
                      <a:pt x="159544" y="559594"/>
                    </a:moveTo>
                    <a:lnTo>
                      <a:pt x="159544" y="533876"/>
                    </a:lnTo>
                    <a:cubicBezTo>
                      <a:pt x="168116" y="544354"/>
                      <a:pt x="177641" y="551974"/>
                      <a:pt x="189071" y="559594"/>
                    </a:cubicBezTo>
                    <a:lnTo>
                      <a:pt x="159544" y="559594"/>
                    </a:lnTo>
                    <a:close/>
                    <a:moveTo>
                      <a:pt x="150019" y="454819"/>
                    </a:moveTo>
                    <a:cubicBezTo>
                      <a:pt x="150019" y="396716"/>
                      <a:pt x="196691" y="350044"/>
                      <a:pt x="254794" y="350044"/>
                    </a:cubicBezTo>
                    <a:cubicBezTo>
                      <a:pt x="312896" y="350044"/>
                      <a:pt x="359569" y="396716"/>
                      <a:pt x="359569" y="454819"/>
                    </a:cubicBezTo>
                    <a:cubicBezTo>
                      <a:pt x="359569" y="512921"/>
                      <a:pt x="312896" y="559594"/>
                      <a:pt x="254794" y="559594"/>
                    </a:cubicBezTo>
                    <a:cubicBezTo>
                      <a:pt x="196691" y="559594"/>
                      <a:pt x="150019" y="512921"/>
                      <a:pt x="150019" y="454819"/>
                    </a:cubicBezTo>
                    <a:close/>
                    <a:moveTo>
                      <a:pt x="320516" y="559594"/>
                    </a:moveTo>
                    <a:cubicBezTo>
                      <a:pt x="331946" y="552926"/>
                      <a:pt x="341471" y="544354"/>
                      <a:pt x="350044" y="533876"/>
                    </a:cubicBezTo>
                    <a:lnTo>
                      <a:pt x="350044" y="559594"/>
                    </a:lnTo>
                    <a:lnTo>
                      <a:pt x="320516" y="559594"/>
                    </a:lnTo>
                    <a:close/>
                    <a:moveTo>
                      <a:pt x="378619" y="559594"/>
                    </a:moveTo>
                    <a:lnTo>
                      <a:pt x="369094" y="559594"/>
                    </a:lnTo>
                    <a:lnTo>
                      <a:pt x="369094" y="511969"/>
                    </a:lnTo>
                    <a:lnTo>
                      <a:pt x="378619" y="511969"/>
                    </a:lnTo>
                    <a:lnTo>
                      <a:pt x="378619" y="559594"/>
                    </a:lnTo>
                    <a:close/>
                    <a:moveTo>
                      <a:pt x="407194" y="559594"/>
                    </a:moveTo>
                    <a:lnTo>
                      <a:pt x="397669" y="559594"/>
                    </a:lnTo>
                    <a:lnTo>
                      <a:pt x="397669" y="511969"/>
                    </a:lnTo>
                    <a:lnTo>
                      <a:pt x="407194" y="511969"/>
                    </a:lnTo>
                    <a:lnTo>
                      <a:pt x="407194" y="559594"/>
                    </a:lnTo>
                    <a:close/>
                    <a:moveTo>
                      <a:pt x="407194" y="207169"/>
                    </a:moveTo>
                    <a:lnTo>
                      <a:pt x="407194" y="283369"/>
                    </a:lnTo>
                    <a:lnTo>
                      <a:pt x="483394" y="283369"/>
                    </a:lnTo>
                    <a:lnTo>
                      <a:pt x="483394" y="302419"/>
                    </a:lnTo>
                    <a:lnTo>
                      <a:pt x="407194" y="302419"/>
                    </a:lnTo>
                    <a:lnTo>
                      <a:pt x="407194" y="378619"/>
                    </a:lnTo>
                    <a:lnTo>
                      <a:pt x="483394" y="378619"/>
                    </a:lnTo>
                    <a:lnTo>
                      <a:pt x="483394" y="397669"/>
                    </a:lnTo>
                    <a:lnTo>
                      <a:pt x="407194" y="397669"/>
                    </a:lnTo>
                    <a:lnTo>
                      <a:pt x="407194" y="473869"/>
                    </a:lnTo>
                    <a:lnTo>
                      <a:pt x="483394" y="473869"/>
                    </a:lnTo>
                    <a:lnTo>
                      <a:pt x="483394" y="559594"/>
                    </a:lnTo>
                    <a:lnTo>
                      <a:pt x="426244" y="559594"/>
                    </a:lnTo>
                    <a:lnTo>
                      <a:pt x="426244" y="492919"/>
                    </a:lnTo>
                    <a:lnTo>
                      <a:pt x="372904" y="492919"/>
                    </a:lnTo>
                    <a:cubicBezTo>
                      <a:pt x="376714" y="480536"/>
                      <a:pt x="378619" y="468154"/>
                      <a:pt x="378619" y="454819"/>
                    </a:cubicBezTo>
                    <a:cubicBezTo>
                      <a:pt x="378619" y="437674"/>
                      <a:pt x="374809" y="421481"/>
                      <a:pt x="369094" y="407194"/>
                    </a:cubicBezTo>
                    <a:lnTo>
                      <a:pt x="369094" y="397669"/>
                    </a:lnTo>
                    <a:lnTo>
                      <a:pt x="364331" y="397669"/>
                    </a:lnTo>
                    <a:cubicBezTo>
                      <a:pt x="360521" y="391001"/>
                      <a:pt x="356711" y="384334"/>
                      <a:pt x="351949" y="378619"/>
                    </a:cubicBezTo>
                    <a:lnTo>
                      <a:pt x="369094" y="378619"/>
                    </a:lnTo>
                    <a:lnTo>
                      <a:pt x="369094" y="302419"/>
                    </a:lnTo>
                    <a:lnTo>
                      <a:pt x="292894" y="302419"/>
                    </a:lnTo>
                    <a:lnTo>
                      <a:pt x="292894" y="283369"/>
                    </a:lnTo>
                    <a:lnTo>
                      <a:pt x="369094" y="283369"/>
                    </a:lnTo>
                    <a:lnTo>
                      <a:pt x="369094" y="207169"/>
                    </a:lnTo>
                    <a:lnTo>
                      <a:pt x="292894" y="207169"/>
                    </a:lnTo>
                    <a:lnTo>
                      <a:pt x="292894" y="188119"/>
                    </a:lnTo>
                    <a:lnTo>
                      <a:pt x="483394" y="188119"/>
                    </a:lnTo>
                    <a:lnTo>
                      <a:pt x="483394" y="207169"/>
                    </a:lnTo>
                    <a:lnTo>
                      <a:pt x="407194" y="207169"/>
                    </a:lnTo>
                    <a:close/>
                    <a:moveTo>
                      <a:pt x="464344" y="226219"/>
                    </a:moveTo>
                    <a:lnTo>
                      <a:pt x="464344" y="264319"/>
                    </a:lnTo>
                    <a:lnTo>
                      <a:pt x="426244" y="264319"/>
                    </a:lnTo>
                    <a:lnTo>
                      <a:pt x="426244" y="226219"/>
                    </a:lnTo>
                    <a:lnTo>
                      <a:pt x="464344" y="226219"/>
                    </a:lnTo>
                    <a:close/>
                    <a:moveTo>
                      <a:pt x="464344" y="321469"/>
                    </a:moveTo>
                    <a:lnTo>
                      <a:pt x="464344" y="359569"/>
                    </a:lnTo>
                    <a:lnTo>
                      <a:pt x="426244" y="359569"/>
                    </a:lnTo>
                    <a:lnTo>
                      <a:pt x="426244" y="321469"/>
                    </a:lnTo>
                    <a:lnTo>
                      <a:pt x="464344" y="321469"/>
                    </a:lnTo>
                    <a:close/>
                    <a:moveTo>
                      <a:pt x="464344" y="416719"/>
                    </a:moveTo>
                    <a:lnTo>
                      <a:pt x="464344" y="454819"/>
                    </a:lnTo>
                    <a:lnTo>
                      <a:pt x="426244" y="454819"/>
                    </a:lnTo>
                    <a:lnTo>
                      <a:pt x="426244" y="416719"/>
                    </a:lnTo>
                    <a:lnTo>
                      <a:pt x="464344" y="416719"/>
                    </a:lnTo>
                    <a:close/>
                    <a:moveTo>
                      <a:pt x="311944" y="264319"/>
                    </a:moveTo>
                    <a:lnTo>
                      <a:pt x="311944" y="226219"/>
                    </a:lnTo>
                    <a:lnTo>
                      <a:pt x="350044" y="226219"/>
                    </a:lnTo>
                    <a:lnTo>
                      <a:pt x="350044" y="264319"/>
                    </a:lnTo>
                    <a:lnTo>
                      <a:pt x="311944" y="264319"/>
                    </a:lnTo>
                    <a:close/>
                  </a:path>
                </a:pathLst>
              </a:custGeom>
              <a:grpFill/>
              <a:ln w="9525" cap="flat">
                <a:noFill/>
                <a:prstDash val="solid"/>
                <a:miter/>
              </a:ln>
            </p:spPr>
            <p:txBody>
              <a:bodyPr rtlCol="0" anchor="ctr"/>
              <a:lstStyle/>
              <a:p>
                <a:endParaRPr lang="en-US" sz="700"/>
              </a:p>
            </p:txBody>
          </p:sp>
          <p:sp>
            <p:nvSpPr>
              <p:cNvPr id="245" name="Freeform: Shape 244">
                <a:extLst>
                  <a:ext uri="{FF2B5EF4-FFF2-40B4-BE49-F238E27FC236}">
                    <a16:creationId xmlns:a16="http://schemas.microsoft.com/office/drawing/2014/main" id="{F433572D-683D-4511-9C3C-4665599501A9}"/>
                  </a:ext>
                </a:extLst>
              </p:cNvPr>
              <p:cNvSpPr/>
              <p:nvPr/>
            </p:nvSpPr>
            <p:spPr>
              <a:xfrm>
                <a:off x="3511554" y="1915870"/>
                <a:ext cx="105986" cy="61360"/>
              </a:xfrm>
              <a:custGeom>
                <a:avLst/>
                <a:gdLst>
                  <a:gd name="connsiteX0" fmla="*/ 92869 w 180975"/>
                  <a:gd name="connsiteY0" fmla="*/ 7144 h 104775"/>
                  <a:gd name="connsiteX1" fmla="*/ 7144 w 180975"/>
                  <a:gd name="connsiteY1" fmla="*/ 54769 h 104775"/>
                  <a:gd name="connsiteX2" fmla="*/ 92869 w 180975"/>
                  <a:gd name="connsiteY2" fmla="*/ 102394 h 104775"/>
                  <a:gd name="connsiteX3" fmla="*/ 178594 w 180975"/>
                  <a:gd name="connsiteY3" fmla="*/ 54769 h 104775"/>
                  <a:gd name="connsiteX4" fmla="*/ 92869 w 180975"/>
                  <a:gd name="connsiteY4" fmla="*/ 7144 h 104775"/>
                  <a:gd name="connsiteX5" fmla="*/ 92869 w 180975"/>
                  <a:gd name="connsiteY5" fmla="*/ 73819 h 104775"/>
                  <a:gd name="connsiteX6" fmla="*/ 73819 w 180975"/>
                  <a:gd name="connsiteY6" fmla="*/ 54769 h 104775"/>
                  <a:gd name="connsiteX7" fmla="*/ 92869 w 180975"/>
                  <a:gd name="connsiteY7" fmla="*/ 35719 h 104775"/>
                  <a:gd name="connsiteX8" fmla="*/ 111919 w 180975"/>
                  <a:gd name="connsiteY8" fmla="*/ 54769 h 104775"/>
                  <a:gd name="connsiteX9" fmla="*/ 92869 w 180975"/>
                  <a:gd name="connsiteY9" fmla="*/ 73819 h 104775"/>
                  <a:gd name="connsiteX10" fmla="*/ 30956 w 180975"/>
                  <a:gd name="connsiteY10" fmla="*/ 54769 h 104775"/>
                  <a:gd name="connsiteX11" fmla="*/ 62389 w 180975"/>
                  <a:gd name="connsiteY11" fmla="*/ 31909 h 104775"/>
                  <a:gd name="connsiteX12" fmla="*/ 54769 w 180975"/>
                  <a:gd name="connsiteY12" fmla="*/ 54769 h 104775"/>
                  <a:gd name="connsiteX13" fmla="*/ 62389 w 180975"/>
                  <a:gd name="connsiteY13" fmla="*/ 76676 h 104775"/>
                  <a:gd name="connsiteX14" fmla="*/ 30956 w 180975"/>
                  <a:gd name="connsiteY14" fmla="*/ 54769 h 104775"/>
                  <a:gd name="connsiteX15" fmla="*/ 123349 w 180975"/>
                  <a:gd name="connsiteY15" fmla="*/ 76676 h 104775"/>
                  <a:gd name="connsiteX16" fmla="*/ 130969 w 180975"/>
                  <a:gd name="connsiteY16" fmla="*/ 54769 h 104775"/>
                  <a:gd name="connsiteX17" fmla="*/ 123349 w 180975"/>
                  <a:gd name="connsiteY17" fmla="*/ 32861 h 104775"/>
                  <a:gd name="connsiteX18" fmla="*/ 154781 w 180975"/>
                  <a:gd name="connsiteY18" fmla="*/ 54769 h 104775"/>
                  <a:gd name="connsiteX19" fmla="*/ 123349 w 180975"/>
                  <a:gd name="connsiteY19" fmla="*/ 7667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0975" h="104775">
                    <a:moveTo>
                      <a:pt x="92869" y="7144"/>
                    </a:moveTo>
                    <a:cubicBezTo>
                      <a:pt x="35719" y="7144"/>
                      <a:pt x="7144" y="54769"/>
                      <a:pt x="7144" y="54769"/>
                    </a:cubicBezTo>
                    <a:cubicBezTo>
                      <a:pt x="7144" y="54769"/>
                      <a:pt x="35719" y="102394"/>
                      <a:pt x="92869" y="102394"/>
                    </a:cubicBezTo>
                    <a:cubicBezTo>
                      <a:pt x="150019" y="102394"/>
                      <a:pt x="178594" y="54769"/>
                      <a:pt x="178594" y="54769"/>
                    </a:cubicBezTo>
                    <a:cubicBezTo>
                      <a:pt x="178594" y="54769"/>
                      <a:pt x="150019" y="7144"/>
                      <a:pt x="92869" y="7144"/>
                    </a:cubicBezTo>
                    <a:close/>
                    <a:moveTo>
                      <a:pt x="92869" y="73819"/>
                    </a:moveTo>
                    <a:cubicBezTo>
                      <a:pt x="82391" y="73819"/>
                      <a:pt x="73819" y="65246"/>
                      <a:pt x="73819" y="54769"/>
                    </a:cubicBezTo>
                    <a:cubicBezTo>
                      <a:pt x="73819" y="44291"/>
                      <a:pt x="82391" y="35719"/>
                      <a:pt x="92869" y="35719"/>
                    </a:cubicBezTo>
                    <a:cubicBezTo>
                      <a:pt x="103346" y="35719"/>
                      <a:pt x="111919" y="44291"/>
                      <a:pt x="111919" y="54769"/>
                    </a:cubicBezTo>
                    <a:cubicBezTo>
                      <a:pt x="111919" y="65246"/>
                      <a:pt x="103346" y="73819"/>
                      <a:pt x="92869" y="73819"/>
                    </a:cubicBezTo>
                    <a:close/>
                    <a:moveTo>
                      <a:pt x="30956" y="54769"/>
                    </a:moveTo>
                    <a:cubicBezTo>
                      <a:pt x="37624" y="47149"/>
                      <a:pt x="48101" y="38576"/>
                      <a:pt x="62389" y="31909"/>
                    </a:cubicBezTo>
                    <a:cubicBezTo>
                      <a:pt x="57626" y="38576"/>
                      <a:pt x="54769" y="46196"/>
                      <a:pt x="54769" y="54769"/>
                    </a:cubicBezTo>
                    <a:cubicBezTo>
                      <a:pt x="54769" y="63341"/>
                      <a:pt x="57626" y="70961"/>
                      <a:pt x="62389" y="76676"/>
                    </a:cubicBezTo>
                    <a:cubicBezTo>
                      <a:pt x="48101" y="70961"/>
                      <a:pt x="37624" y="61436"/>
                      <a:pt x="30956" y="54769"/>
                    </a:cubicBezTo>
                    <a:close/>
                    <a:moveTo>
                      <a:pt x="123349" y="76676"/>
                    </a:moveTo>
                    <a:cubicBezTo>
                      <a:pt x="128111" y="70009"/>
                      <a:pt x="130969" y="62389"/>
                      <a:pt x="130969" y="54769"/>
                    </a:cubicBezTo>
                    <a:cubicBezTo>
                      <a:pt x="130969" y="47149"/>
                      <a:pt x="128111" y="38576"/>
                      <a:pt x="123349" y="32861"/>
                    </a:cubicBezTo>
                    <a:cubicBezTo>
                      <a:pt x="137636" y="38576"/>
                      <a:pt x="148114" y="48101"/>
                      <a:pt x="154781" y="54769"/>
                    </a:cubicBezTo>
                    <a:cubicBezTo>
                      <a:pt x="148114" y="61436"/>
                      <a:pt x="137636" y="70961"/>
                      <a:pt x="123349" y="76676"/>
                    </a:cubicBezTo>
                    <a:close/>
                  </a:path>
                </a:pathLst>
              </a:custGeom>
              <a:grpFill/>
              <a:ln w="9525" cap="flat">
                <a:noFill/>
                <a:prstDash val="solid"/>
                <a:miter/>
              </a:ln>
            </p:spPr>
            <p:txBody>
              <a:bodyPr rtlCol="0" anchor="ctr"/>
              <a:lstStyle/>
              <a:p>
                <a:endParaRPr lang="en-US" sz="700"/>
              </a:p>
            </p:txBody>
          </p:sp>
        </p:grpSp>
      </p:grpSp>
      <p:grpSp>
        <p:nvGrpSpPr>
          <p:cNvPr id="249" name="Group 248">
            <a:extLst>
              <a:ext uri="{FF2B5EF4-FFF2-40B4-BE49-F238E27FC236}">
                <a16:creationId xmlns:a16="http://schemas.microsoft.com/office/drawing/2014/main" id="{450C9B96-CC41-4927-A4EB-281469F279DA}"/>
              </a:ext>
            </a:extLst>
          </p:cNvPr>
          <p:cNvGrpSpPr/>
          <p:nvPr/>
        </p:nvGrpSpPr>
        <p:grpSpPr>
          <a:xfrm>
            <a:off x="7404490" y="2865345"/>
            <a:ext cx="447316" cy="447316"/>
            <a:chOff x="8867852" y="2560735"/>
            <a:chExt cx="652096" cy="652096"/>
          </a:xfrm>
        </p:grpSpPr>
        <p:sp>
          <p:nvSpPr>
            <p:cNvPr id="250" name="Rectangle: Rounded Corners 249">
              <a:extLst>
                <a:ext uri="{FF2B5EF4-FFF2-40B4-BE49-F238E27FC236}">
                  <a16:creationId xmlns:a16="http://schemas.microsoft.com/office/drawing/2014/main" id="{B5F7C417-A959-43F3-80F0-4394F7DBF824}"/>
                </a:ext>
              </a:extLst>
            </p:cNvPr>
            <p:cNvSpPr/>
            <p:nvPr/>
          </p:nvSpPr>
          <p:spPr>
            <a:xfrm>
              <a:off x="8867852" y="2560735"/>
              <a:ext cx="652096" cy="652096"/>
            </a:xfrm>
            <a:prstGeom prst="roundRect">
              <a:avLst/>
            </a:prstGeom>
            <a:solidFill>
              <a:schemeClr val="accent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1" name="Isosceles Triangle 250">
              <a:extLst>
                <a:ext uri="{FF2B5EF4-FFF2-40B4-BE49-F238E27FC236}">
                  <a16:creationId xmlns:a16="http://schemas.microsoft.com/office/drawing/2014/main" id="{260E0322-87A5-4008-AADB-0E14A03015A9}"/>
                </a:ext>
              </a:extLst>
            </p:cNvPr>
            <p:cNvSpPr/>
            <p:nvPr/>
          </p:nvSpPr>
          <p:spPr>
            <a:xfrm>
              <a:off x="9069961" y="2709869"/>
              <a:ext cx="247877" cy="213687"/>
            </a:xfrm>
            <a:prstGeom prst="triangl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1"/>
            </a:p>
          </p:txBody>
        </p:sp>
        <p:sp>
          <p:nvSpPr>
            <p:cNvPr id="252" name="Text Placeholder 2">
              <a:extLst>
                <a:ext uri="{FF2B5EF4-FFF2-40B4-BE49-F238E27FC236}">
                  <a16:creationId xmlns:a16="http://schemas.microsoft.com/office/drawing/2014/main" id="{991095CA-A3BA-44E9-BA9F-321D9A31C4F8}"/>
                </a:ext>
              </a:extLst>
            </p:cNvPr>
            <p:cNvSpPr txBox="1">
              <a:spLocks/>
            </p:cNvSpPr>
            <p:nvPr/>
          </p:nvSpPr>
          <p:spPr>
            <a:xfrm>
              <a:off x="8907422" y="3007924"/>
              <a:ext cx="572958" cy="157037"/>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bg2">
                      <a:lumMod val="50000"/>
                    </a:schemeClr>
                  </a:solidFill>
                  <a:latin typeface="+mn-lt"/>
                  <a:ea typeface="+mn-ea"/>
                  <a:cs typeface="+mn-cs"/>
                </a:defRPr>
              </a:lvl1pPr>
              <a:lvl2pPr marL="365760" indent="-182880" algn="l" defTabSz="914400" rtl="0" eaLnBrk="1" latinLnBrk="0" hangingPunct="1">
                <a:lnSpc>
                  <a:spcPct val="100000"/>
                </a:lnSpc>
                <a:spcBef>
                  <a:spcPts val="600"/>
                </a:spcBef>
                <a:buFont typeface="Calibri" panose="020F0502020204030204" pitchFamily="34" charset="0"/>
                <a:buChar char="–"/>
                <a:defRPr sz="1800" kern="1200">
                  <a:solidFill>
                    <a:schemeClr val="tx2"/>
                  </a:solidFill>
                  <a:latin typeface="+mn-lt"/>
                  <a:ea typeface="+mn-ea"/>
                  <a:cs typeface="+mn-cs"/>
                </a:defRPr>
              </a:lvl2pPr>
              <a:lvl3pPr marL="548640" indent="-182880" algn="l" defTabSz="914400" rtl="0" eaLnBrk="1" latinLnBrk="0" hangingPunct="1">
                <a:lnSpc>
                  <a:spcPct val="100000"/>
                </a:lnSpc>
                <a:spcBef>
                  <a:spcPts val="600"/>
                </a:spcBef>
                <a:buFont typeface="Wingdings" panose="05000000000000000000" pitchFamily="2" charset="2"/>
                <a:buChar char="§"/>
                <a:defRPr sz="1600" kern="1200">
                  <a:solidFill>
                    <a:schemeClr val="tx2"/>
                  </a:solidFill>
                  <a:latin typeface="+mn-lt"/>
                  <a:ea typeface="+mn-ea"/>
                  <a:cs typeface="+mn-cs"/>
                </a:defRPr>
              </a:lvl3pPr>
              <a:lvl4pPr marL="731520" indent="-182880" algn="l" defTabSz="914400" rtl="0" eaLnBrk="1" latinLnBrk="0" hangingPunct="1">
                <a:lnSpc>
                  <a:spcPct val="100000"/>
                </a:lnSpc>
                <a:spcBef>
                  <a:spcPts val="600"/>
                </a:spcBef>
                <a:buFont typeface="Courier New" panose="02070309020205020404" pitchFamily="49" charset="0"/>
                <a:buChar char="o"/>
                <a:defRPr sz="1400" kern="1200">
                  <a:solidFill>
                    <a:schemeClr val="tx2"/>
                  </a:solidFill>
                  <a:latin typeface="+mn-lt"/>
                  <a:ea typeface="+mn-ea"/>
                  <a:cs typeface="+mn-cs"/>
                </a:defRPr>
              </a:lvl4pPr>
              <a:lvl5pPr marL="914400" indent="-182880" algn="l" defTabSz="914400" rtl="0" eaLnBrk="1" latinLnBrk="0" hangingPunct="1">
                <a:lnSpc>
                  <a:spcPct val="100000"/>
                </a:lnSpc>
                <a:spcBef>
                  <a:spcPts val="600"/>
                </a:spcBef>
                <a:buFont typeface="Wingdings" panose="05000000000000000000" pitchFamily="2" charset="2"/>
                <a:buChar char="v"/>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700" b="1" dirty="0">
                  <a:solidFill>
                    <a:schemeClr val="bg1"/>
                  </a:solidFill>
                </a:rPr>
                <a:t>STP</a:t>
              </a:r>
            </a:p>
          </p:txBody>
        </p:sp>
      </p:grpSp>
      <p:grpSp>
        <p:nvGrpSpPr>
          <p:cNvPr id="253" name="Group 252">
            <a:extLst>
              <a:ext uri="{FF2B5EF4-FFF2-40B4-BE49-F238E27FC236}">
                <a16:creationId xmlns:a16="http://schemas.microsoft.com/office/drawing/2014/main" id="{09FD354C-7514-4E5B-A898-2C4E96AF1D4F}"/>
              </a:ext>
            </a:extLst>
          </p:cNvPr>
          <p:cNvGrpSpPr/>
          <p:nvPr/>
        </p:nvGrpSpPr>
        <p:grpSpPr>
          <a:xfrm>
            <a:off x="7405755" y="2866610"/>
            <a:ext cx="444787" cy="444787"/>
            <a:chOff x="2133600" y="3636540"/>
            <a:chExt cx="731520" cy="731520"/>
          </a:xfrm>
        </p:grpSpPr>
        <p:sp>
          <p:nvSpPr>
            <p:cNvPr id="254" name="Rectangle: Rounded Corners 253">
              <a:extLst>
                <a:ext uri="{FF2B5EF4-FFF2-40B4-BE49-F238E27FC236}">
                  <a16:creationId xmlns:a16="http://schemas.microsoft.com/office/drawing/2014/main" id="{E639083F-9095-469E-9396-C472076A4778}"/>
                </a:ext>
              </a:extLst>
            </p:cNvPr>
            <p:cNvSpPr/>
            <p:nvPr/>
          </p:nvSpPr>
          <p:spPr>
            <a:xfrm>
              <a:off x="2133600" y="3636540"/>
              <a:ext cx="731520" cy="731520"/>
            </a:xfrm>
            <a:prstGeom prst="roundRect">
              <a:avLst/>
            </a:prstGeom>
            <a:solidFill>
              <a:schemeClr val="accent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5" name="Isosceles Triangle 254">
              <a:extLst>
                <a:ext uri="{FF2B5EF4-FFF2-40B4-BE49-F238E27FC236}">
                  <a16:creationId xmlns:a16="http://schemas.microsoft.com/office/drawing/2014/main" id="{11395EF6-16AE-4076-9309-9021FD301641}"/>
                </a:ext>
              </a:extLst>
            </p:cNvPr>
            <p:cNvSpPr/>
            <p:nvPr/>
          </p:nvSpPr>
          <p:spPr>
            <a:xfrm>
              <a:off x="2360325" y="3803838"/>
              <a:ext cx="278068" cy="239714"/>
            </a:xfrm>
            <a:prstGeom prst="triangle">
              <a:avLst/>
            </a:prstGeom>
            <a:noFill/>
            <a:ln w="539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56" name="Text Placeholder 2">
              <a:extLst>
                <a:ext uri="{FF2B5EF4-FFF2-40B4-BE49-F238E27FC236}">
                  <a16:creationId xmlns:a16="http://schemas.microsoft.com/office/drawing/2014/main" id="{8D3F9CF4-1D65-4AAE-8C87-DA8466ED15A1}"/>
                </a:ext>
              </a:extLst>
            </p:cNvPr>
            <p:cNvSpPr txBox="1">
              <a:spLocks/>
            </p:cNvSpPr>
            <p:nvPr/>
          </p:nvSpPr>
          <p:spPr>
            <a:xfrm>
              <a:off x="2177991" y="4138197"/>
              <a:ext cx="642742" cy="177165"/>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bg2">
                      <a:lumMod val="50000"/>
                    </a:schemeClr>
                  </a:solidFill>
                  <a:latin typeface="+mn-lt"/>
                  <a:ea typeface="+mn-ea"/>
                  <a:cs typeface="+mn-cs"/>
                </a:defRPr>
              </a:lvl1pPr>
              <a:lvl2pPr marL="365760" indent="-182880" algn="l" defTabSz="914400" rtl="0" eaLnBrk="1" latinLnBrk="0" hangingPunct="1">
                <a:lnSpc>
                  <a:spcPct val="100000"/>
                </a:lnSpc>
                <a:spcBef>
                  <a:spcPts val="600"/>
                </a:spcBef>
                <a:buFont typeface="Calibri" panose="020F0502020204030204" pitchFamily="34" charset="0"/>
                <a:buChar char="–"/>
                <a:defRPr sz="1800" kern="1200">
                  <a:solidFill>
                    <a:schemeClr val="tx2"/>
                  </a:solidFill>
                  <a:latin typeface="+mn-lt"/>
                  <a:ea typeface="+mn-ea"/>
                  <a:cs typeface="+mn-cs"/>
                </a:defRPr>
              </a:lvl2pPr>
              <a:lvl3pPr marL="548640" indent="-182880" algn="l" defTabSz="914400" rtl="0" eaLnBrk="1" latinLnBrk="0" hangingPunct="1">
                <a:lnSpc>
                  <a:spcPct val="100000"/>
                </a:lnSpc>
                <a:spcBef>
                  <a:spcPts val="600"/>
                </a:spcBef>
                <a:buFont typeface="Wingdings" panose="05000000000000000000" pitchFamily="2" charset="2"/>
                <a:buChar char="§"/>
                <a:defRPr sz="1600" kern="1200">
                  <a:solidFill>
                    <a:schemeClr val="tx2"/>
                  </a:solidFill>
                  <a:latin typeface="+mn-lt"/>
                  <a:ea typeface="+mn-ea"/>
                  <a:cs typeface="+mn-cs"/>
                </a:defRPr>
              </a:lvl3pPr>
              <a:lvl4pPr marL="731520" indent="-182880" algn="l" defTabSz="914400" rtl="0" eaLnBrk="1" latinLnBrk="0" hangingPunct="1">
                <a:lnSpc>
                  <a:spcPct val="100000"/>
                </a:lnSpc>
                <a:spcBef>
                  <a:spcPts val="600"/>
                </a:spcBef>
                <a:buFont typeface="Courier New" panose="02070309020205020404" pitchFamily="49" charset="0"/>
                <a:buChar char="o"/>
                <a:defRPr sz="1400" kern="1200">
                  <a:solidFill>
                    <a:schemeClr val="tx2"/>
                  </a:solidFill>
                  <a:latin typeface="+mn-lt"/>
                  <a:ea typeface="+mn-ea"/>
                  <a:cs typeface="+mn-cs"/>
                </a:defRPr>
              </a:lvl4pPr>
              <a:lvl5pPr marL="914400" indent="-182880" algn="l" defTabSz="914400" rtl="0" eaLnBrk="1" latinLnBrk="0" hangingPunct="1">
                <a:lnSpc>
                  <a:spcPct val="100000"/>
                </a:lnSpc>
                <a:spcBef>
                  <a:spcPts val="600"/>
                </a:spcBef>
                <a:buFont typeface="Wingdings" panose="05000000000000000000" pitchFamily="2" charset="2"/>
                <a:buChar char="v"/>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700" b="1" dirty="0">
                  <a:solidFill>
                    <a:schemeClr val="bg1"/>
                  </a:solidFill>
                </a:rPr>
                <a:t>DSC</a:t>
              </a:r>
            </a:p>
          </p:txBody>
        </p:sp>
      </p:grpSp>
      <p:grpSp>
        <p:nvGrpSpPr>
          <p:cNvPr id="257" name="Group 256">
            <a:extLst>
              <a:ext uri="{FF2B5EF4-FFF2-40B4-BE49-F238E27FC236}">
                <a16:creationId xmlns:a16="http://schemas.microsoft.com/office/drawing/2014/main" id="{881166E2-4D9E-42AA-A423-468886A24FDF}"/>
              </a:ext>
            </a:extLst>
          </p:cNvPr>
          <p:cNvGrpSpPr/>
          <p:nvPr/>
        </p:nvGrpSpPr>
        <p:grpSpPr>
          <a:xfrm>
            <a:off x="7405755" y="2866610"/>
            <a:ext cx="444787" cy="444787"/>
            <a:chOff x="2133600" y="3636540"/>
            <a:chExt cx="731520" cy="731520"/>
          </a:xfrm>
        </p:grpSpPr>
        <p:sp>
          <p:nvSpPr>
            <p:cNvPr id="258" name="Rectangle: Rounded Corners 257">
              <a:extLst>
                <a:ext uri="{FF2B5EF4-FFF2-40B4-BE49-F238E27FC236}">
                  <a16:creationId xmlns:a16="http://schemas.microsoft.com/office/drawing/2014/main" id="{D7D1B649-B06C-4076-9674-8D52879F54C7}"/>
                </a:ext>
              </a:extLst>
            </p:cNvPr>
            <p:cNvSpPr/>
            <p:nvPr/>
          </p:nvSpPr>
          <p:spPr>
            <a:xfrm>
              <a:off x="2133600" y="3636540"/>
              <a:ext cx="731520" cy="731520"/>
            </a:xfrm>
            <a:prstGeom prst="roundRect">
              <a:avLst/>
            </a:prstGeom>
            <a:solidFill>
              <a:schemeClr val="accent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9" name="Isosceles Triangle 258">
              <a:extLst>
                <a:ext uri="{FF2B5EF4-FFF2-40B4-BE49-F238E27FC236}">
                  <a16:creationId xmlns:a16="http://schemas.microsoft.com/office/drawing/2014/main" id="{6911F041-E323-4F6F-B4CA-B54BA80427AA}"/>
                </a:ext>
              </a:extLst>
            </p:cNvPr>
            <p:cNvSpPr/>
            <p:nvPr/>
          </p:nvSpPr>
          <p:spPr>
            <a:xfrm>
              <a:off x="2360326" y="3803838"/>
              <a:ext cx="278068" cy="239714"/>
            </a:xfrm>
            <a:prstGeom prst="triangle">
              <a:avLst/>
            </a:prstGeom>
            <a:noFill/>
            <a:ln w="539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60" name="Text Placeholder 2">
              <a:extLst>
                <a:ext uri="{FF2B5EF4-FFF2-40B4-BE49-F238E27FC236}">
                  <a16:creationId xmlns:a16="http://schemas.microsoft.com/office/drawing/2014/main" id="{F8627993-7F32-4F1A-A4A8-DD44DD1C0341}"/>
                </a:ext>
              </a:extLst>
            </p:cNvPr>
            <p:cNvSpPr txBox="1">
              <a:spLocks/>
            </p:cNvSpPr>
            <p:nvPr/>
          </p:nvSpPr>
          <p:spPr>
            <a:xfrm>
              <a:off x="2177991" y="4138197"/>
              <a:ext cx="642742" cy="177165"/>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bg2">
                      <a:lumMod val="50000"/>
                    </a:schemeClr>
                  </a:solidFill>
                  <a:latin typeface="+mn-lt"/>
                  <a:ea typeface="+mn-ea"/>
                  <a:cs typeface="+mn-cs"/>
                </a:defRPr>
              </a:lvl1pPr>
              <a:lvl2pPr marL="365760" indent="-182880" algn="l" defTabSz="914400" rtl="0" eaLnBrk="1" latinLnBrk="0" hangingPunct="1">
                <a:lnSpc>
                  <a:spcPct val="100000"/>
                </a:lnSpc>
                <a:spcBef>
                  <a:spcPts val="600"/>
                </a:spcBef>
                <a:buFont typeface="Calibri" panose="020F0502020204030204" pitchFamily="34" charset="0"/>
                <a:buChar char="–"/>
                <a:defRPr sz="1800" kern="1200">
                  <a:solidFill>
                    <a:schemeClr val="tx2"/>
                  </a:solidFill>
                  <a:latin typeface="+mn-lt"/>
                  <a:ea typeface="+mn-ea"/>
                  <a:cs typeface="+mn-cs"/>
                </a:defRPr>
              </a:lvl2pPr>
              <a:lvl3pPr marL="548640" indent="-182880" algn="l" defTabSz="914400" rtl="0" eaLnBrk="1" latinLnBrk="0" hangingPunct="1">
                <a:lnSpc>
                  <a:spcPct val="100000"/>
                </a:lnSpc>
                <a:spcBef>
                  <a:spcPts val="600"/>
                </a:spcBef>
                <a:buFont typeface="Wingdings" panose="05000000000000000000" pitchFamily="2" charset="2"/>
                <a:buChar char="§"/>
                <a:defRPr sz="1600" kern="1200">
                  <a:solidFill>
                    <a:schemeClr val="tx2"/>
                  </a:solidFill>
                  <a:latin typeface="+mn-lt"/>
                  <a:ea typeface="+mn-ea"/>
                  <a:cs typeface="+mn-cs"/>
                </a:defRPr>
              </a:lvl3pPr>
              <a:lvl4pPr marL="731520" indent="-182880" algn="l" defTabSz="914400" rtl="0" eaLnBrk="1" latinLnBrk="0" hangingPunct="1">
                <a:lnSpc>
                  <a:spcPct val="100000"/>
                </a:lnSpc>
                <a:spcBef>
                  <a:spcPts val="600"/>
                </a:spcBef>
                <a:buFont typeface="Courier New" panose="02070309020205020404" pitchFamily="49" charset="0"/>
                <a:buChar char="o"/>
                <a:defRPr sz="1400" kern="1200">
                  <a:solidFill>
                    <a:schemeClr val="tx2"/>
                  </a:solidFill>
                  <a:latin typeface="+mn-lt"/>
                  <a:ea typeface="+mn-ea"/>
                  <a:cs typeface="+mn-cs"/>
                </a:defRPr>
              </a:lvl4pPr>
              <a:lvl5pPr marL="914400" indent="-182880" algn="l" defTabSz="914400" rtl="0" eaLnBrk="1" latinLnBrk="0" hangingPunct="1">
                <a:lnSpc>
                  <a:spcPct val="100000"/>
                </a:lnSpc>
                <a:spcBef>
                  <a:spcPts val="600"/>
                </a:spcBef>
                <a:buFont typeface="Wingdings" panose="05000000000000000000" pitchFamily="2" charset="2"/>
                <a:buChar char="v"/>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700" b="1" dirty="0">
                  <a:solidFill>
                    <a:schemeClr val="bg1"/>
                  </a:solidFill>
                </a:rPr>
                <a:t>SLF</a:t>
              </a:r>
            </a:p>
          </p:txBody>
        </p:sp>
      </p:grpSp>
      <p:grpSp>
        <p:nvGrpSpPr>
          <p:cNvPr id="261" name="Group 260">
            <a:extLst>
              <a:ext uri="{FF2B5EF4-FFF2-40B4-BE49-F238E27FC236}">
                <a16:creationId xmlns:a16="http://schemas.microsoft.com/office/drawing/2014/main" id="{42EE6039-2AFE-400E-B31A-296CE9D553D8}"/>
              </a:ext>
            </a:extLst>
          </p:cNvPr>
          <p:cNvGrpSpPr/>
          <p:nvPr/>
        </p:nvGrpSpPr>
        <p:grpSpPr>
          <a:xfrm>
            <a:off x="7405755" y="2866610"/>
            <a:ext cx="444787" cy="444787"/>
            <a:chOff x="5944334" y="4711018"/>
            <a:chExt cx="652096" cy="652096"/>
          </a:xfrm>
        </p:grpSpPr>
        <p:grpSp>
          <p:nvGrpSpPr>
            <p:cNvPr id="262" name="Group 261">
              <a:extLst>
                <a:ext uri="{FF2B5EF4-FFF2-40B4-BE49-F238E27FC236}">
                  <a16:creationId xmlns:a16="http://schemas.microsoft.com/office/drawing/2014/main" id="{143844D2-A251-4C8F-A6AA-F9DCB53A4E23}"/>
                </a:ext>
              </a:extLst>
            </p:cNvPr>
            <p:cNvGrpSpPr/>
            <p:nvPr/>
          </p:nvGrpSpPr>
          <p:grpSpPr>
            <a:xfrm>
              <a:off x="5944334" y="4711018"/>
              <a:ext cx="652096" cy="652096"/>
              <a:chOff x="2133600" y="3636540"/>
              <a:chExt cx="731520" cy="731520"/>
            </a:xfrm>
          </p:grpSpPr>
          <p:sp>
            <p:nvSpPr>
              <p:cNvPr id="266" name="Rectangle: Rounded Corners 265">
                <a:extLst>
                  <a:ext uri="{FF2B5EF4-FFF2-40B4-BE49-F238E27FC236}">
                    <a16:creationId xmlns:a16="http://schemas.microsoft.com/office/drawing/2014/main" id="{E4EA42F6-10E8-48C3-A5C3-C91B6736EC76}"/>
                  </a:ext>
                </a:extLst>
              </p:cNvPr>
              <p:cNvSpPr/>
              <p:nvPr/>
            </p:nvSpPr>
            <p:spPr>
              <a:xfrm>
                <a:off x="2133600" y="3636540"/>
                <a:ext cx="731520" cy="731520"/>
              </a:xfrm>
              <a:prstGeom prst="roundRect">
                <a:avLst/>
              </a:prstGeom>
              <a:solidFill>
                <a:schemeClr val="accent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7" name="Text Placeholder 2">
                <a:extLst>
                  <a:ext uri="{FF2B5EF4-FFF2-40B4-BE49-F238E27FC236}">
                    <a16:creationId xmlns:a16="http://schemas.microsoft.com/office/drawing/2014/main" id="{2343EB5E-5FFD-46C6-9301-C1FDA160EEB6}"/>
                  </a:ext>
                </a:extLst>
              </p:cNvPr>
              <p:cNvSpPr txBox="1">
                <a:spLocks/>
              </p:cNvSpPr>
              <p:nvPr/>
            </p:nvSpPr>
            <p:spPr>
              <a:xfrm>
                <a:off x="2177991" y="4138197"/>
                <a:ext cx="642742" cy="177165"/>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bg2">
                        <a:lumMod val="50000"/>
                      </a:schemeClr>
                    </a:solidFill>
                    <a:latin typeface="+mn-lt"/>
                    <a:ea typeface="+mn-ea"/>
                    <a:cs typeface="+mn-cs"/>
                  </a:defRPr>
                </a:lvl1pPr>
                <a:lvl2pPr marL="365760" indent="-182880" algn="l" defTabSz="914400" rtl="0" eaLnBrk="1" latinLnBrk="0" hangingPunct="1">
                  <a:lnSpc>
                    <a:spcPct val="100000"/>
                  </a:lnSpc>
                  <a:spcBef>
                    <a:spcPts val="600"/>
                  </a:spcBef>
                  <a:buFont typeface="Calibri" panose="020F0502020204030204" pitchFamily="34" charset="0"/>
                  <a:buChar char="–"/>
                  <a:defRPr sz="1800" kern="1200">
                    <a:solidFill>
                      <a:schemeClr val="tx2"/>
                    </a:solidFill>
                    <a:latin typeface="+mn-lt"/>
                    <a:ea typeface="+mn-ea"/>
                    <a:cs typeface="+mn-cs"/>
                  </a:defRPr>
                </a:lvl2pPr>
                <a:lvl3pPr marL="548640" indent="-182880" algn="l" defTabSz="914400" rtl="0" eaLnBrk="1" latinLnBrk="0" hangingPunct="1">
                  <a:lnSpc>
                    <a:spcPct val="100000"/>
                  </a:lnSpc>
                  <a:spcBef>
                    <a:spcPts val="600"/>
                  </a:spcBef>
                  <a:buFont typeface="Wingdings" panose="05000000000000000000" pitchFamily="2" charset="2"/>
                  <a:buChar char="§"/>
                  <a:defRPr sz="1600" kern="1200">
                    <a:solidFill>
                      <a:schemeClr val="tx2"/>
                    </a:solidFill>
                    <a:latin typeface="+mn-lt"/>
                    <a:ea typeface="+mn-ea"/>
                    <a:cs typeface="+mn-cs"/>
                  </a:defRPr>
                </a:lvl3pPr>
                <a:lvl4pPr marL="731520" indent="-182880" algn="l" defTabSz="914400" rtl="0" eaLnBrk="1" latinLnBrk="0" hangingPunct="1">
                  <a:lnSpc>
                    <a:spcPct val="100000"/>
                  </a:lnSpc>
                  <a:spcBef>
                    <a:spcPts val="600"/>
                  </a:spcBef>
                  <a:buFont typeface="Courier New" panose="02070309020205020404" pitchFamily="49" charset="0"/>
                  <a:buChar char="o"/>
                  <a:defRPr sz="1400" kern="1200">
                    <a:solidFill>
                      <a:schemeClr val="tx2"/>
                    </a:solidFill>
                    <a:latin typeface="+mn-lt"/>
                    <a:ea typeface="+mn-ea"/>
                    <a:cs typeface="+mn-cs"/>
                  </a:defRPr>
                </a:lvl4pPr>
                <a:lvl5pPr marL="914400" indent="-182880" algn="l" defTabSz="914400" rtl="0" eaLnBrk="1" latinLnBrk="0" hangingPunct="1">
                  <a:lnSpc>
                    <a:spcPct val="100000"/>
                  </a:lnSpc>
                  <a:spcBef>
                    <a:spcPts val="600"/>
                  </a:spcBef>
                  <a:buFont typeface="Wingdings" panose="05000000000000000000" pitchFamily="2" charset="2"/>
                  <a:buChar char="v"/>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700" b="1" dirty="0">
                    <a:solidFill>
                      <a:schemeClr val="bg1"/>
                    </a:solidFill>
                  </a:rPr>
                  <a:t>IWF</a:t>
                </a:r>
              </a:p>
            </p:txBody>
          </p:sp>
        </p:grpSp>
        <p:grpSp>
          <p:nvGrpSpPr>
            <p:cNvPr id="263" name="Group 262">
              <a:extLst>
                <a:ext uri="{FF2B5EF4-FFF2-40B4-BE49-F238E27FC236}">
                  <a16:creationId xmlns:a16="http://schemas.microsoft.com/office/drawing/2014/main" id="{3C6220C4-7B12-4FA8-AF93-53754437F628}"/>
                </a:ext>
              </a:extLst>
            </p:cNvPr>
            <p:cNvGrpSpPr/>
            <p:nvPr/>
          </p:nvGrpSpPr>
          <p:grpSpPr>
            <a:xfrm>
              <a:off x="6058634" y="4857523"/>
              <a:ext cx="427374" cy="247877"/>
              <a:chOff x="8623331" y="4833490"/>
              <a:chExt cx="427374" cy="247877"/>
            </a:xfrm>
          </p:grpSpPr>
          <p:sp>
            <p:nvSpPr>
              <p:cNvPr id="264" name="Isosceles Triangle 263">
                <a:extLst>
                  <a:ext uri="{FF2B5EF4-FFF2-40B4-BE49-F238E27FC236}">
                    <a16:creationId xmlns:a16="http://schemas.microsoft.com/office/drawing/2014/main" id="{102648C3-9547-4E9E-A1D6-B1EF55726640}"/>
                  </a:ext>
                </a:extLst>
              </p:cNvPr>
              <p:cNvSpPr/>
              <p:nvPr/>
            </p:nvSpPr>
            <p:spPr>
              <a:xfrm rot="16200000">
                <a:off x="8819923" y="4850585"/>
                <a:ext cx="247877" cy="213687"/>
              </a:xfrm>
              <a:prstGeom prst="triangl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65" name="Isosceles Triangle 264">
                <a:extLst>
                  <a:ext uri="{FF2B5EF4-FFF2-40B4-BE49-F238E27FC236}">
                    <a16:creationId xmlns:a16="http://schemas.microsoft.com/office/drawing/2014/main" id="{30F064AE-3E37-4AA2-99F8-83D231E4E5CF}"/>
                  </a:ext>
                </a:extLst>
              </p:cNvPr>
              <p:cNvSpPr/>
              <p:nvPr/>
            </p:nvSpPr>
            <p:spPr>
              <a:xfrm rot="5400000" flipH="1">
                <a:off x="8606236" y="4850585"/>
                <a:ext cx="247877" cy="213687"/>
              </a:xfrm>
              <a:prstGeom prst="triangl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grpSp>
        <p:nvGrpSpPr>
          <p:cNvPr id="268" name="Group 267">
            <a:extLst>
              <a:ext uri="{FF2B5EF4-FFF2-40B4-BE49-F238E27FC236}">
                <a16:creationId xmlns:a16="http://schemas.microsoft.com/office/drawing/2014/main" id="{1C1273C8-463A-4B4B-A7B5-1F341541477C}"/>
              </a:ext>
            </a:extLst>
          </p:cNvPr>
          <p:cNvGrpSpPr/>
          <p:nvPr/>
        </p:nvGrpSpPr>
        <p:grpSpPr>
          <a:xfrm>
            <a:off x="7399548" y="2860403"/>
            <a:ext cx="457200" cy="457200"/>
            <a:chOff x="4007644" y="4163679"/>
            <a:chExt cx="457200" cy="457200"/>
          </a:xfrm>
        </p:grpSpPr>
        <p:grpSp>
          <p:nvGrpSpPr>
            <p:cNvPr id="269" name="Group 268">
              <a:extLst>
                <a:ext uri="{FF2B5EF4-FFF2-40B4-BE49-F238E27FC236}">
                  <a16:creationId xmlns:a16="http://schemas.microsoft.com/office/drawing/2014/main" id="{7D01CF16-EF31-408E-B44F-31BA70B530D7}"/>
                </a:ext>
              </a:extLst>
            </p:cNvPr>
            <p:cNvGrpSpPr/>
            <p:nvPr/>
          </p:nvGrpSpPr>
          <p:grpSpPr>
            <a:xfrm>
              <a:off x="4007644" y="4163679"/>
              <a:ext cx="457200" cy="457200"/>
              <a:chOff x="-152400" y="2362200"/>
              <a:chExt cx="457200" cy="457200"/>
            </a:xfrm>
          </p:grpSpPr>
          <p:sp>
            <p:nvSpPr>
              <p:cNvPr id="271" name="Rectangle: Rounded Corners 270">
                <a:extLst>
                  <a:ext uri="{FF2B5EF4-FFF2-40B4-BE49-F238E27FC236}">
                    <a16:creationId xmlns:a16="http://schemas.microsoft.com/office/drawing/2014/main" id="{3E5509B7-7381-4087-8D21-46DCE93EBE44}"/>
                  </a:ext>
                </a:extLst>
              </p:cNvPr>
              <p:cNvSpPr/>
              <p:nvPr/>
            </p:nvSpPr>
            <p:spPr>
              <a:xfrm>
                <a:off x="-152400" y="2362200"/>
                <a:ext cx="457200" cy="457200"/>
              </a:xfrm>
              <a:prstGeom prst="roundRect">
                <a:avLst/>
              </a:prstGeom>
              <a:solidFill>
                <a:schemeClr val="accent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2" name="TextBox 271">
                <a:extLst>
                  <a:ext uri="{FF2B5EF4-FFF2-40B4-BE49-F238E27FC236}">
                    <a16:creationId xmlns:a16="http://schemas.microsoft.com/office/drawing/2014/main" id="{9D0ABE1B-9013-486B-BFF8-3D9C4707D1D0}"/>
                  </a:ext>
                </a:extLst>
              </p:cNvPr>
              <p:cNvSpPr txBox="1"/>
              <p:nvPr/>
            </p:nvSpPr>
            <p:spPr>
              <a:xfrm>
                <a:off x="-116681" y="2689225"/>
                <a:ext cx="381000" cy="76200"/>
              </a:xfrm>
              <a:prstGeom prst="rect">
                <a:avLst/>
              </a:prstGeom>
              <a:noFill/>
            </p:spPr>
            <p:txBody>
              <a:bodyPr wrap="square" lIns="0" tIns="0" rIns="0" bIns="0" rtlCol="0" anchor="t" anchorCtr="0">
                <a:noAutofit/>
              </a:bodyPr>
              <a:lstStyle/>
              <a:p>
                <a:pPr algn="ctr"/>
                <a:r>
                  <a:rPr lang="en-US" sz="700" b="1" dirty="0">
                    <a:solidFill>
                      <a:schemeClr val="bg1"/>
                    </a:solidFill>
                    <a:latin typeface="+mj-lt"/>
                  </a:rPr>
                  <a:t>LRF</a:t>
                </a:r>
              </a:p>
            </p:txBody>
          </p:sp>
        </p:grpSp>
        <p:sp>
          <p:nvSpPr>
            <p:cNvPr id="270" name="Isosceles Triangle 269">
              <a:extLst>
                <a:ext uri="{FF2B5EF4-FFF2-40B4-BE49-F238E27FC236}">
                  <a16:creationId xmlns:a16="http://schemas.microsoft.com/office/drawing/2014/main" id="{4DA222C3-65C2-4DA6-A8FA-461B855A76FC}"/>
                </a:ext>
              </a:extLst>
            </p:cNvPr>
            <p:cNvSpPr/>
            <p:nvPr/>
          </p:nvSpPr>
          <p:spPr>
            <a:xfrm>
              <a:off x="4137558" y="4256404"/>
              <a:ext cx="197372" cy="170149"/>
            </a:xfrm>
            <a:prstGeom prst="triangle">
              <a:avLst/>
            </a:prstGeom>
            <a:noFill/>
            <a:ln w="539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273" name="Group 272">
            <a:extLst>
              <a:ext uri="{FF2B5EF4-FFF2-40B4-BE49-F238E27FC236}">
                <a16:creationId xmlns:a16="http://schemas.microsoft.com/office/drawing/2014/main" id="{4697239D-07E4-497D-A946-509D18BC674C}"/>
              </a:ext>
            </a:extLst>
          </p:cNvPr>
          <p:cNvGrpSpPr/>
          <p:nvPr/>
        </p:nvGrpSpPr>
        <p:grpSpPr>
          <a:xfrm>
            <a:off x="7404586" y="2851785"/>
            <a:ext cx="447124" cy="474436"/>
            <a:chOff x="2269842" y="1360820"/>
            <a:chExt cx="447124" cy="474436"/>
          </a:xfrm>
        </p:grpSpPr>
        <p:sp>
          <p:nvSpPr>
            <p:cNvPr id="274" name="Cylinder 273">
              <a:extLst>
                <a:ext uri="{FF2B5EF4-FFF2-40B4-BE49-F238E27FC236}">
                  <a16:creationId xmlns:a16="http://schemas.microsoft.com/office/drawing/2014/main" id="{3F793BA3-583B-4A4B-BBBE-DE48EA1D0D89}"/>
                </a:ext>
              </a:extLst>
            </p:cNvPr>
            <p:cNvSpPr/>
            <p:nvPr/>
          </p:nvSpPr>
          <p:spPr>
            <a:xfrm>
              <a:off x="2269842" y="1360820"/>
              <a:ext cx="447124" cy="474436"/>
            </a:xfrm>
            <a:prstGeom prst="can">
              <a:avLst>
                <a:gd name="adj" fmla="val 10393"/>
              </a:avLst>
            </a:prstGeom>
            <a:solidFill>
              <a:schemeClr val="accent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5" name="Text Placeholder 2">
              <a:extLst>
                <a:ext uri="{FF2B5EF4-FFF2-40B4-BE49-F238E27FC236}">
                  <a16:creationId xmlns:a16="http://schemas.microsoft.com/office/drawing/2014/main" id="{7F506864-01BF-4A0F-8328-4435D93B8FA2}"/>
                </a:ext>
              </a:extLst>
            </p:cNvPr>
            <p:cNvSpPr txBox="1">
              <a:spLocks/>
            </p:cNvSpPr>
            <p:nvPr/>
          </p:nvSpPr>
          <p:spPr>
            <a:xfrm>
              <a:off x="2300542" y="1685498"/>
              <a:ext cx="390807" cy="107722"/>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bg2">
                      <a:lumMod val="50000"/>
                    </a:schemeClr>
                  </a:solidFill>
                  <a:latin typeface="+mn-lt"/>
                  <a:ea typeface="+mn-ea"/>
                  <a:cs typeface="+mn-cs"/>
                </a:defRPr>
              </a:lvl1pPr>
              <a:lvl2pPr marL="365760" indent="-182880" algn="l" defTabSz="914400" rtl="0" eaLnBrk="1" latinLnBrk="0" hangingPunct="1">
                <a:lnSpc>
                  <a:spcPct val="100000"/>
                </a:lnSpc>
                <a:spcBef>
                  <a:spcPts val="600"/>
                </a:spcBef>
                <a:buFont typeface="Calibri" panose="020F0502020204030204" pitchFamily="34" charset="0"/>
                <a:buChar char="–"/>
                <a:defRPr sz="1800" kern="1200">
                  <a:solidFill>
                    <a:schemeClr val="tx2"/>
                  </a:solidFill>
                  <a:latin typeface="+mn-lt"/>
                  <a:ea typeface="+mn-ea"/>
                  <a:cs typeface="+mn-cs"/>
                </a:defRPr>
              </a:lvl2pPr>
              <a:lvl3pPr marL="548640" indent="-182880" algn="l" defTabSz="914400" rtl="0" eaLnBrk="1" latinLnBrk="0" hangingPunct="1">
                <a:lnSpc>
                  <a:spcPct val="100000"/>
                </a:lnSpc>
                <a:spcBef>
                  <a:spcPts val="600"/>
                </a:spcBef>
                <a:buFont typeface="Wingdings" panose="05000000000000000000" pitchFamily="2" charset="2"/>
                <a:buChar char="§"/>
                <a:defRPr sz="1600" kern="1200">
                  <a:solidFill>
                    <a:schemeClr val="tx2"/>
                  </a:solidFill>
                  <a:latin typeface="+mn-lt"/>
                  <a:ea typeface="+mn-ea"/>
                  <a:cs typeface="+mn-cs"/>
                </a:defRPr>
              </a:lvl3pPr>
              <a:lvl4pPr marL="731520" indent="-182880" algn="l" defTabSz="914400" rtl="0" eaLnBrk="1" latinLnBrk="0" hangingPunct="1">
                <a:lnSpc>
                  <a:spcPct val="100000"/>
                </a:lnSpc>
                <a:spcBef>
                  <a:spcPts val="600"/>
                </a:spcBef>
                <a:buFont typeface="Courier New" panose="02070309020205020404" pitchFamily="49" charset="0"/>
                <a:buChar char="o"/>
                <a:defRPr sz="1400" kern="1200">
                  <a:solidFill>
                    <a:schemeClr val="tx2"/>
                  </a:solidFill>
                  <a:latin typeface="+mn-lt"/>
                  <a:ea typeface="+mn-ea"/>
                  <a:cs typeface="+mn-cs"/>
                </a:defRPr>
              </a:lvl4pPr>
              <a:lvl5pPr marL="914400" indent="-182880" algn="l" defTabSz="914400" rtl="0" eaLnBrk="1" latinLnBrk="0" hangingPunct="1">
                <a:lnSpc>
                  <a:spcPct val="100000"/>
                </a:lnSpc>
                <a:spcBef>
                  <a:spcPts val="600"/>
                </a:spcBef>
                <a:buFont typeface="Wingdings" panose="05000000000000000000" pitchFamily="2" charset="2"/>
                <a:buChar char="v"/>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700" b="1" dirty="0">
                  <a:solidFill>
                    <a:schemeClr val="bg1"/>
                  </a:solidFill>
                </a:rPr>
                <a:t>LoC-DB</a:t>
              </a:r>
            </a:p>
          </p:txBody>
        </p:sp>
        <p:grpSp>
          <p:nvGrpSpPr>
            <p:cNvPr id="276" name="Group 275">
              <a:extLst>
                <a:ext uri="{FF2B5EF4-FFF2-40B4-BE49-F238E27FC236}">
                  <a16:creationId xmlns:a16="http://schemas.microsoft.com/office/drawing/2014/main" id="{9F50D622-3BB8-4378-A779-441397B5BB30}"/>
                </a:ext>
              </a:extLst>
            </p:cNvPr>
            <p:cNvGrpSpPr/>
            <p:nvPr/>
          </p:nvGrpSpPr>
          <p:grpSpPr>
            <a:xfrm>
              <a:off x="2395117" y="1435988"/>
              <a:ext cx="201657" cy="232094"/>
              <a:chOff x="7119753" y="4332107"/>
              <a:chExt cx="504825" cy="581025"/>
            </a:xfrm>
            <a:solidFill>
              <a:schemeClr val="accent1"/>
            </a:solidFill>
          </p:grpSpPr>
          <p:sp>
            <p:nvSpPr>
              <p:cNvPr id="277" name="Freeform: Shape 276">
                <a:extLst>
                  <a:ext uri="{FF2B5EF4-FFF2-40B4-BE49-F238E27FC236}">
                    <a16:creationId xmlns:a16="http://schemas.microsoft.com/office/drawing/2014/main" id="{39CA8337-39CC-49A0-82F4-B5D879FCB134}"/>
                  </a:ext>
                </a:extLst>
              </p:cNvPr>
              <p:cNvSpPr/>
              <p:nvPr/>
            </p:nvSpPr>
            <p:spPr>
              <a:xfrm>
                <a:off x="7119753" y="4332107"/>
                <a:ext cx="504825" cy="581025"/>
              </a:xfrm>
              <a:custGeom>
                <a:avLst/>
                <a:gdLst>
                  <a:gd name="connsiteX0" fmla="*/ 502444 w 504825"/>
                  <a:gd name="connsiteY0" fmla="*/ 226219 h 581025"/>
                  <a:gd name="connsiteX1" fmla="*/ 502444 w 504825"/>
                  <a:gd name="connsiteY1" fmla="*/ 169069 h 581025"/>
                  <a:gd name="connsiteX2" fmla="*/ 378619 w 504825"/>
                  <a:gd name="connsiteY2" fmla="*/ 169069 h 581025"/>
                  <a:gd name="connsiteX3" fmla="*/ 378619 w 504825"/>
                  <a:gd name="connsiteY3" fmla="*/ 121444 h 581025"/>
                  <a:gd name="connsiteX4" fmla="*/ 359569 w 504825"/>
                  <a:gd name="connsiteY4" fmla="*/ 121444 h 581025"/>
                  <a:gd name="connsiteX5" fmla="*/ 359569 w 504825"/>
                  <a:gd name="connsiteY5" fmla="*/ 83344 h 581025"/>
                  <a:gd name="connsiteX6" fmla="*/ 378619 w 504825"/>
                  <a:gd name="connsiteY6" fmla="*/ 83344 h 581025"/>
                  <a:gd name="connsiteX7" fmla="*/ 378619 w 504825"/>
                  <a:gd name="connsiteY7" fmla="*/ 7144 h 581025"/>
                  <a:gd name="connsiteX8" fmla="*/ 130969 w 504825"/>
                  <a:gd name="connsiteY8" fmla="*/ 7144 h 581025"/>
                  <a:gd name="connsiteX9" fmla="*/ 130969 w 504825"/>
                  <a:gd name="connsiteY9" fmla="*/ 83344 h 581025"/>
                  <a:gd name="connsiteX10" fmla="*/ 150019 w 504825"/>
                  <a:gd name="connsiteY10" fmla="*/ 83344 h 581025"/>
                  <a:gd name="connsiteX11" fmla="*/ 150019 w 504825"/>
                  <a:gd name="connsiteY11" fmla="*/ 121444 h 581025"/>
                  <a:gd name="connsiteX12" fmla="*/ 130969 w 504825"/>
                  <a:gd name="connsiteY12" fmla="*/ 121444 h 581025"/>
                  <a:gd name="connsiteX13" fmla="*/ 130969 w 504825"/>
                  <a:gd name="connsiteY13" fmla="*/ 169069 h 581025"/>
                  <a:gd name="connsiteX14" fmla="*/ 7144 w 504825"/>
                  <a:gd name="connsiteY14" fmla="*/ 169069 h 581025"/>
                  <a:gd name="connsiteX15" fmla="*/ 7144 w 504825"/>
                  <a:gd name="connsiteY15" fmla="*/ 226219 h 581025"/>
                  <a:gd name="connsiteX16" fmla="*/ 26194 w 504825"/>
                  <a:gd name="connsiteY16" fmla="*/ 226219 h 581025"/>
                  <a:gd name="connsiteX17" fmla="*/ 26194 w 504825"/>
                  <a:gd name="connsiteY17" fmla="*/ 264319 h 581025"/>
                  <a:gd name="connsiteX18" fmla="*/ 7144 w 504825"/>
                  <a:gd name="connsiteY18" fmla="*/ 264319 h 581025"/>
                  <a:gd name="connsiteX19" fmla="*/ 7144 w 504825"/>
                  <a:gd name="connsiteY19" fmla="*/ 321469 h 581025"/>
                  <a:gd name="connsiteX20" fmla="*/ 26194 w 504825"/>
                  <a:gd name="connsiteY20" fmla="*/ 321469 h 581025"/>
                  <a:gd name="connsiteX21" fmla="*/ 26194 w 504825"/>
                  <a:gd name="connsiteY21" fmla="*/ 359569 h 581025"/>
                  <a:gd name="connsiteX22" fmla="*/ 7144 w 504825"/>
                  <a:gd name="connsiteY22" fmla="*/ 359569 h 581025"/>
                  <a:gd name="connsiteX23" fmla="*/ 7144 w 504825"/>
                  <a:gd name="connsiteY23" fmla="*/ 416719 h 581025"/>
                  <a:gd name="connsiteX24" fmla="*/ 26194 w 504825"/>
                  <a:gd name="connsiteY24" fmla="*/ 416719 h 581025"/>
                  <a:gd name="connsiteX25" fmla="*/ 26194 w 504825"/>
                  <a:gd name="connsiteY25" fmla="*/ 454819 h 581025"/>
                  <a:gd name="connsiteX26" fmla="*/ 7144 w 504825"/>
                  <a:gd name="connsiteY26" fmla="*/ 454819 h 581025"/>
                  <a:gd name="connsiteX27" fmla="*/ 7144 w 504825"/>
                  <a:gd name="connsiteY27" fmla="*/ 578644 h 581025"/>
                  <a:gd name="connsiteX28" fmla="*/ 502444 w 504825"/>
                  <a:gd name="connsiteY28" fmla="*/ 578644 h 581025"/>
                  <a:gd name="connsiteX29" fmla="*/ 502444 w 504825"/>
                  <a:gd name="connsiteY29" fmla="*/ 454819 h 581025"/>
                  <a:gd name="connsiteX30" fmla="*/ 483394 w 504825"/>
                  <a:gd name="connsiteY30" fmla="*/ 454819 h 581025"/>
                  <a:gd name="connsiteX31" fmla="*/ 483394 w 504825"/>
                  <a:gd name="connsiteY31" fmla="*/ 416719 h 581025"/>
                  <a:gd name="connsiteX32" fmla="*/ 502444 w 504825"/>
                  <a:gd name="connsiteY32" fmla="*/ 416719 h 581025"/>
                  <a:gd name="connsiteX33" fmla="*/ 502444 w 504825"/>
                  <a:gd name="connsiteY33" fmla="*/ 359569 h 581025"/>
                  <a:gd name="connsiteX34" fmla="*/ 483394 w 504825"/>
                  <a:gd name="connsiteY34" fmla="*/ 359569 h 581025"/>
                  <a:gd name="connsiteX35" fmla="*/ 483394 w 504825"/>
                  <a:gd name="connsiteY35" fmla="*/ 321469 h 581025"/>
                  <a:gd name="connsiteX36" fmla="*/ 502444 w 504825"/>
                  <a:gd name="connsiteY36" fmla="*/ 321469 h 581025"/>
                  <a:gd name="connsiteX37" fmla="*/ 502444 w 504825"/>
                  <a:gd name="connsiteY37" fmla="*/ 264319 h 581025"/>
                  <a:gd name="connsiteX38" fmla="*/ 483394 w 504825"/>
                  <a:gd name="connsiteY38" fmla="*/ 264319 h 581025"/>
                  <a:gd name="connsiteX39" fmla="*/ 483394 w 504825"/>
                  <a:gd name="connsiteY39" fmla="*/ 226219 h 581025"/>
                  <a:gd name="connsiteX40" fmla="*/ 502444 w 504825"/>
                  <a:gd name="connsiteY40" fmla="*/ 226219 h 581025"/>
                  <a:gd name="connsiteX41" fmla="*/ 150019 w 504825"/>
                  <a:gd name="connsiteY41" fmla="*/ 140494 h 581025"/>
                  <a:gd name="connsiteX42" fmla="*/ 226219 w 504825"/>
                  <a:gd name="connsiteY42" fmla="*/ 140494 h 581025"/>
                  <a:gd name="connsiteX43" fmla="*/ 226219 w 504825"/>
                  <a:gd name="connsiteY43" fmla="*/ 64294 h 581025"/>
                  <a:gd name="connsiteX44" fmla="*/ 150019 w 504825"/>
                  <a:gd name="connsiteY44" fmla="*/ 64294 h 581025"/>
                  <a:gd name="connsiteX45" fmla="*/ 150019 w 504825"/>
                  <a:gd name="connsiteY45" fmla="*/ 26194 h 581025"/>
                  <a:gd name="connsiteX46" fmla="*/ 359569 w 504825"/>
                  <a:gd name="connsiteY46" fmla="*/ 26194 h 581025"/>
                  <a:gd name="connsiteX47" fmla="*/ 359569 w 504825"/>
                  <a:gd name="connsiteY47" fmla="*/ 64294 h 581025"/>
                  <a:gd name="connsiteX48" fmla="*/ 283369 w 504825"/>
                  <a:gd name="connsiteY48" fmla="*/ 64294 h 581025"/>
                  <a:gd name="connsiteX49" fmla="*/ 283369 w 504825"/>
                  <a:gd name="connsiteY49" fmla="*/ 140494 h 581025"/>
                  <a:gd name="connsiteX50" fmla="*/ 359569 w 504825"/>
                  <a:gd name="connsiteY50" fmla="*/ 140494 h 581025"/>
                  <a:gd name="connsiteX51" fmla="*/ 359569 w 504825"/>
                  <a:gd name="connsiteY51" fmla="*/ 169069 h 581025"/>
                  <a:gd name="connsiteX52" fmla="*/ 273844 w 504825"/>
                  <a:gd name="connsiteY52" fmla="*/ 169069 h 581025"/>
                  <a:gd name="connsiteX53" fmla="*/ 273844 w 504825"/>
                  <a:gd name="connsiteY53" fmla="*/ 226219 h 581025"/>
                  <a:gd name="connsiteX54" fmla="*/ 292894 w 504825"/>
                  <a:gd name="connsiteY54" fmla="*/ 226219 h 581025"/>
                  <a:gd name="connsiteX55" fmla="*/ 292894 w 504825"/>
                  <a:gd name="connsiteY55" fmla="*/ 264319 h 581025"/>
                  <a:gd name="connsiteX56" fmla="*/ 273844 w 504825"/>
                  <a:gd name="connsiteY56" fmla="*/ 264319 h 581025"/>
                  <a:gd name="connsiteX57" fmla="*/ 273844 w 504825"/>
                  <a:gd name="connsiteY57" fmla="*/ 321469 h 581025"/>
                  <a:gd name="connsiteX58" fmla="*/ 292894 w 504825"/>
                  <a:gd name="connsiteY58" fmla="*/ 321469 h 581025"/>
                  <a:gd name="connsiteX59" fmla="*/ 292894 w 504825"/>
                  <a:gd name="connsiteY59" fmla="*/ 336709 h 581025"/>
                  <a:gd name="connsiteX60" fmla="*/ 254794 w 504825"/>
                  <a:gd name="connsiteY60" fmla="*/ 330994 h 581025"/>
                  <a:gd name="connsiteX61" fmla="*/ 216694 w 504825"/>
                  <a:gd name="connsiteY61" fmla="*/ 336709 h 581025"/>
                  <a:gd name="connsiteX62" fmla="*/ 216694 w 504825"/>
                  <a:gd name="connsiteY62" fmla="*/ 321469 h 581025"/>
                  <a:gd name="connsiteX63" fmla="*/ 235744 w 504825"/>
                  <a:gd name="connsiteY63" fmla="*/ 321469 h 581025"/>
                  <a:gd name="connsiteX64" fmla="*/ 235744 w 504825"/>
                  <a:gd name="connsiteY64" fmla="*/ 264319 h 581025"/>
                  <a:gd name="connsiteX65" fmla="*/ 216694 w 504825"/>
                  <a:gd name="connsiteY65" fmla="*/ 264319 h 581025"/>
                  <a:gd name="connsiteX66" fmla="*/ 216694 w 504825"/>
                  <a:gd name="connsiteY66" fmla="*/ 226219 h 581025"/>
                  <a:gd name="connsiteX67" fmla="*/ 235744 w 504825"/>
                  <a:gd name="connsiteY67" fmla="*/ 226219 h 581025"/>
                  <a:gd name="connsiteX68" fmla="*/ 235744 w 504825"/>
                  <a:gd name="connsiteY68" fmla="*/ 169069 h 581025"/>
                  <a:gd name="connsiteX69" fmla="*/ 150019 w 504825"/>
                  <a:gd name="connsiteY69" fmla="*/ 169069 h 581025"/>
                  <a:gd name="connsiteX70" fmla="*/ 150019 w 504825"/>
                  <a:gd name="connsiteY70" fmla="*/ 140494 h 581025"/>
                  <a:gd name="connsiteX71" fmla="*/ 169069 w 504825"/>
                  <a:gd name="connsiteY71" fmla="*/ 121444 h 581025"/>
                  <a:gd name="connsiteX72" fmla="*/ 169069 w 504825"/>
                  <a:gd name="connsiteY72" fmla="*/ 83344 h 581025"/>
                  <a:gd name="connsiteX73" fmla="*/ 207169 w 504825"/>
                  <a:gd name="connsiteY73" fmla="*/ 83344 h 581025"/>
                  <a:gd name="connsiteX74" fmla="*/ 207169 w 504825"/>
                  <a:gd name="connsiteY74" fmla="*/ 121444 h 581025"/>
                  <a:gd name="connsiteX75" fmla="*/ 169069 w 504825"/>
                  <a:gd name="connsiteY75" fmla="*/ 121444 h 581025"/>
                  <a:gd name="connsiteX76" fmla="*/ 340519 w 504825"/>
                  <a:gd name="connsiteY76" fmla="*/ 83344 h 581025"/>
                  <a:gd name="connsiteX77" fmla="*/ 340519 w 504825"/>
                  <a:gd name="connsiteY77" fmla="*/ 121444 h 581025"/>
                  <a:gd name="connsiteX78" fmla="*/ 302419 w 504825"/>
                  <a:gd name="connsiteY78" fmla="*/ 121444 h 581025"/>
                  <a:gd name="connsiteX79" fmla="*/ 302419 w 504825"/>
                  <a:gd name="connsiteY79" fmla="*/ 83344 h 581025"/>
                  <a:gd name="connsiteX80" fmla="*/ 340519 w 504825"/>
                  <a:gd name="connsiteY80" fmla="*/ 83344 h 581025"/>
                  <a:gd name="connsiteX81" fmla="*/ 350044 w 504825"/>
                  <a:gd name="connsiteY81" fmla="*/ 359569 h 581025"/>
                  <a:gd name="connsiteX82" fmla="*/ 333851 w 504825"/>
                  <a:gd name="connsiteY82" fmla="*/ 359569 h 581025"/>
                  <a:gd name="connsiteX83" fmla="*/ 311944 w 504825"/>
                  <a:gd name="connsiteY83" fmla="*/ 345281 h 581025"/>
                  <a:gd name="connsiteX84" fmla="*/ 311944 w 504825"/>
                  <a:gd name="connsiteY84" fmla="*/ 321469 h 581025"/>
                  <a:gd name="connsiteX85" fmla="*/ 350044 w 504825"/>
                  <a:gd name="connsiteY85" fmla="*/ 321469 h 581025"/>
                  <a:gd name="connsiteX86" fmla="*/ 350044 w 504825"/>
                  <a:gd name="connsiteY86" fmla="*/ 359569 h 581025"/>
                  <a:gd name="connsiteX87" fmla="*/ 175736 w 504825"/>
                  <a:gd name="connsiteY87" fmla="*/ 359569 h 581025"/>
                  <a:gd name="connsiteX88" fmla="*/ 159544 w 504825"/>
                  <a:gd name="connsiteY88" fmla="*/ 359569 h 581025"/>
                  <a:gd name="connsiteX89" fmla="*/ 159544 w 504825"/>
                  <a:gd name="connsiteY89" fmla="*/ 321469 h 581025"/>
                  <a:gd name="connsiteX90" fmla="*/ 197644 w 504825"/>
                  <a:gd name="connsiteY90" fmla="*/ 321469 h 581025"/>
                  <a:gd name="connsiteX91" fmla="*/ 197644 w 504825"/>
                  <a:gd name="connsiteY91" fmla="*/ 345281 h 581025"/>
                  <a:gd name="connsiteX92" fmla="*/ 175736 w 504825"/>
                  <a:gd name="connsiteY92" fmla="*/ 359569 h 581025"/>
                  <a:gd name="connsiteX93" fmla="*/ 83344 w 504825"/>
                  <a:gd name="connsiteY93" fmla="*/ 559594 h 581025"/>
                  <a:gd name="connsiteX94" fmla="*/ 26194 w 504825"/>
                  <a:gd name="connsiteY94" fmla="*/ 559594 h 581025"/>
                  <a:gd name="connsiteX95" fmla="*/ 26194 w 504825"/>
                  <a:gd name="connsiteY95" fmla="*/ 473869 h 581025"/>
                  <a:gd name="connsiteX96" fmla="*/ 102394 w 504825"/>
                  <a:gd name="connsiteY96" fmla="*/ 473869 h 581025"/>
                  <a:gd name="connsiteX97" fmla="*/ 102394 w 504825"/>
                  <a:gd name="connsiteY97" fmla="*/ 397669 h 581025"/>
                  <a:gd name="connsiteX98" fmla="*/ 26194 w 504825"/>
                  <a:gd name="connsiteY98" fmla="*/ 397669 h 581025"/>
                  <a:gd name="connsiteX99" fmla="*/ 26194 w 504825"/>
                  <a:gd name="connsiteY99" fmla="*/ 378619 h 581025"/>
                  <a:gd name="connsiteX100" fmla="*/ 102394 w 504825"/>
                  <a:gd name="connsiteY100" fmla="*/ 378619 h 581025"/>
                  <a:gd name="connsiteX101" fmla="*/ 102394 w 504825"/>
                  <a:gd name="connsiteY101" fmla="*/ 302419 h 581025"/>
                  <a:gd name="connsiteX102" fmla="*/ 26194 w 504825"/>
                  <a:gd name="connsiteY102" fmla="*/ 302419 h 581025"/>
                  <a:gd name="connsiteX103" fmla="*/ 26194 w 504825"/>
                  <a:gd name="connsiteY103" fmla="*/ 283369 h 581025"/>
                  <a:gd name="connsiteX104" fmla="*/ 102394 w 504825"/>
                  <a:gd name="connsiteY104" fmla="*/ 283369 h 581025"/>
                  <a:gd name="connsiteX105" fmla="*/ 102394 w 504825"/>
                  <a:gd name="connsiteY105" fmla="*/ 207169 h 581025"/>
                  <a:gd name="connsiteX106" fmla="*/ 26194 w 504825"/>
                  <a:gd name="connsiteY106" fmla="*/ 207169 h 581025"/>
                  <a:gd name="connsiteX107" fmla="*/ 26194 w 504825"/>
                  <a:gd name="connsiteY107" fmla="*/ 188119 h 581025"/>
                  <a:gd name="connsiteX108" fmla="*/ 216694 w 504825"/>
                  <a:gd name="connsiteY108" fmla="*/ 188119 h 581025"/>
                  <a:gd name="connsiteX109" fmla="*/ 216694 w 504825"/>
                  <a:gd name="connsiteY109" fmla="*/ 207169 h 581025"/>
                  <a:gd name="connsiteX110" fmla="*/ 140494 w 504825"/>
                  <a:gd name="connsiteY110" fmla="*/ 207169 h 581025"/>
                  <a:gd name="connsiteX111" fmla="*/ 140494 w 504825"/>
                  <a:gd name="connsiteY111" fmla="*/ 283369 h 581025"/>
                  <a:gd name="connsiteX112" fmla="*/ 216694 w 504825"/>
                  <a:gd name="connsiteY112" fmla="*/ 283369 h 581025"/>
                  <a:gd name="connsiteX113" fmla="*/ 216694 w 504825"/>
                  <a:gd name="connsiteY113" fmla="*/ 302419 h 581025"/>
                  <a:gd name="connsiteX114" fmla="*/ 140494 w 504825"/>
                  <a:gd name="connsiteY114" fmla="*/ 302419 h 581025"/>
                  <a:gd name="connsiteX115" fmla="*/ 140494 w 504825"/>
                  <a:gd name="connsiteY115" fmla="*/ 378619 h 581025"/>
                  <a:gd name="connsiteX116" fmla="*/ 157639 w 504825"/>
                  <a:gd name="connsiteY116" fmla="*/ 378619 h 581025"/>
                  <a:gd name="connsiteX117" fmla="*/ 145256 w 504825"/>
                  <a:gd name="connsiteY117" fmla="*/ 397669 h 581025"/>
                  <a:gd name="connsiteX118" fmla="*/ 140494 w 504825"/>
                  <a:gd name="connsiteY118" fmla="*/ 397669 h 581025"/>
                  <a:gd name="connsiteX119" fmla="*/ 140494 w 504825"/>
                  <a:gd name="connsiteY119" fmla="*/ 407194 h 581025"/>
                  <a:gd name="connsiteX120" fmla="*/ 130969 w 504825"/>
                  <a:gd name="connsiteY120" fmla="*/ 454819 h 581025"/>
                  <a:gd name="connsiteX121" fmla="*/ 136684 w 504825"/>
                  <a:gd name="connsiteY121" fmla="*/ 492919 h 581025"/>
                  <a:gd name="connsiteX122" fmla="*/ 83344 w 504825"/>
                  <a:gd name="connsiteY122" fmla="*/ 492919 h 581025"/>
                  <a:gd name="connsiteX123" fmla="*/ 83344 w 504825"/>
                  <a:gd name="connsiteY123" fmla="*/ 559594 h 581025"/>
                  <a:gd name="connsiteX124" fmla="*/ 45244 w 504825"/>
                  <a:gd name="connsiteY124" fmla="*/ 454819 h 581025"/>
                  <a:gd name="connsiteX125" fmla="*/ 45244 w 504825"/>
                  <a:gd name="connsiteY125" fmla="*/ 416719 h 581025"/>
                  <a:gd name="connsiteX126" fmla="*/ 83344 w 504825"/>
                  <a:gd name="connsiteY126" fmla="*/ 416719 h 581025"/>
                  <a:gd name="connsiteX127" fmla="*/ 83344 w 504825"/>
                  <a:gd name="connsiteY127" fmla="*/ 454819 h 581025"/>
                  <a:gd name="connsiteX128" fmla="*/ 45244 w 504825"/>
                  <a:gd name="connsiteY128" fmla="*/ 454819 h 581025"/>
                  <a:gd name="connsiteX129" fmla="*/ 45244 w 504825"/>
                  <a:gd name="connsiteY129" fmla="*/ 359569 h 581025"/>
                  <a:gd name="connsiteX130" fmla="*/ 45244 w 504825"/>
                  <a:gd name="connsiteY130" fmla="*/ 321469 h 581025"/>
                  <a:gd name="connsiteX131" fmla="*/ 83344 w 504825"/>
                  <a:gd name="connsiteY131" fmla="*/ 321469 h 581025"/>
                  <a:gd name="connsiteX132" fmla="*/ 83344 w 504825"/>
                  <a:gd name="connsiteY132" fmla="*/ 359569 h 581025"/>
                  <a:gd name="connsiteX133" fmla="*/ 45244 w 504825"/>
                  <a:gd name="connsiteY133" fmla="*/ 359569 h 581025"/>
                  <a:gd name="connsiteX134" fmla="*/ 45244 w 504825"/>
                  <a:gd name="connsiteY134" fmla="*/ 264319 h 581025"/>
                  <a:gd name="connsiteX135" fmla="*/ 45244 w 504825"/>
                  <a:gd name="connsiteY135" fmla="*/ 226219 h 581025"/>
                  <a:gd name="connsiteX136" fmla="*/ 83344 w 504825"/>
                  <a:gd name="connsiteY136" fmla="*/ 226219 h 581025"/>
                  <a:gd name="connsiteX137" fmla="*/ 83344 w 504825"/>
                  <a:gd name="connsiteY137" fmla="*/ 264319 h 581025"/>
                  <a:gd name="connsiteX138" fmla="*/ 45244 w 504825"/>
                  <a:gd name="connsiteY138" fmla="*/ 264319 h 581025"/>
                  <a:gd name="connsiteX139" fmla="*/ 197644 w 504825"/>
                  <a:gd name="connsiteY139" fmla="*/ 226219 h 581025"/>
                  <a:gd name="connsiteX140" fmla="*/ 197644 w 504825"/>
                  <a:gd name="connsiteY140" fmla="*/ 264319 h 581025"/>
                  <a:gd name="connsiteX141" fmla="*/ 159544 w 504825"/>
                  <a:gd name="connsiteY141" fmla="*/ 264319 h 581025"/>
                  <a:gd name="connsiteX142" fmla="*/ 159544 w 504825"/>
                  <a:gd name="connsiteY142" fmla="*/ 226219 h 581025"/>
                  <a:gd name="connsiteX143" fmla="*/ 197644 w 504825"/>
                  <a:gd name="connsiteY143" fmla="*/ 226219 h 581025"/>
                  <a:gd name="connsiteX144" fmla="*/ 111919 w 504825"/>
                  <a:gd name="connsiteY144" fmla="*/ 559594 h 581025"/>
                  <a:gd name="connsiteX145" fmla="*/ 102394 w 504825"/>
                  <a:gd name="connsiteY145" fmla="*/ 559594 h 581025"/>
                  <a:gd name="connsiteX146" fmla="*/ 102394 w 504825"/>
                  <a:gd name="connsiteY146" fmla="*/ 511969 h 581025"/>
                  <a:gd name="connsiteX147" fmla="*/ 111919 w 504825"/>
                  <a:gd name="connsiteY147" fmla="*/ 511969 h 581025"/>
                  <a:gd name="connsiteX148" fmla="*/ 111919 w 504825"/>
                  <a:gd name="connsiteY148" fmla="*/ 559594 h 581025"/>
                  <a:gd name="connsiteX149" fmla="*/ 140494 w 504825"/>
                  <a:gd name="connsiteY149" fmla="*/ 559594 h 581025"/>
                  <a:gd name="connsiteX150" fmla="*/ 130969 w 504825"/>
                  <a:gd name="connsiteY150" fmla="*/ 559594 h 581025"/>
                  <a:gd name="connsiteX151" fmla="*/ 130969 w 504825"/>
                  <a:gd name="connsiteY151" fmla="*/ 511969 h 581025"/>
                  <a:gd name="connsiteX152" fmla="*/ 140494 w 504825"/>
                  <a:gd name="connsiteY152" fmla="*/ 511969 h 581025"/>
                  <a:gd name="connsiteX153" fmla="*/ 140494 w 504825"/>
                  <a:gd name="connsiteY153" fmla="*/ 559594 h 581025"/>
                  <a:gd name="connsiteX154" fmla="*/ 159544 w 504825"/>
                  <a:gd name="connsiteY154" fmla="*/ 559594 h 581025"/>
                  <a:gd name="connsiteX155" fmla="*/ 159544 w 504825"/>
                  <a:gd name="connsiteY155" fmla="*/ 533876 h 581025"/>
                  <a:gd name="connsiteX156" fmla="*/ 189071 w 504825"/>
                  <a:gd name="connsiteY156" fmla="*/ 559594 h 581025"/>
                  <a:gd name="connsiteX157" fmla="*/ 159544 w 504825"/>
                  <a:gd name="connsiteY157" fmla="*/ 559594 h 581025"/>
                  <a:gd name="connsiteX158" fmla="*/ 150019 w 504825"/>
                  <a:gd name="connsiteY158" fmla="*/ 454819 h 581025"/>
                  <a:gd name="connsiteX159" fmla="*/ 254794 w 504825"/>
                  <a:gd name="connsiteY159" fmla="*/ 350044 h 581025"/>
                  <a:gd name="connsiteX160" fmla="*/ 359569 w 504825"/>
                  <a:gd name="connsiteY160" fmla="*/ 454819 h 581025"/>
                  <a:gd name="connsiteX161" fmla="*/ 254794 w 504825"/>
                  <a:gd name="connsiteY161" fmla="*/ 559594 h 581025"/>
                  <a:gd name="connsiteX162" fmla="*/ 150019 w 504825"/>
                  <a:gd name="connsiteY162" fmla="*/ 454819 h 581025"/>
                  <a:gd name="connsiteX163" fmla="*/ 320516 w 504825"/>
                  <a:gd name="connsiteY163" fmla="*/ 559594 h 581025"/>
                  <a:gd name="connsiteX164" fmla="*/ 350044 w 504825"/>
                  <a:gd name="connsiteY164" fmla="*/ 533876 h 581025"/>
                  <a:gd name="connsiteX165" fmla="*/ 350044 w 504825"/>
                  <a:gd name="connsiteY165" fmla="*/ 559594 h 581025"/>
                  <a:gd name="connsiteX166" fmla="*/ 320516 w 504825"/>
                  <a:gd name="connsiteY166" fmla="*/ 559594 h 581025"/>
                  <a:gd name="connsiteX167" fmla="*/ 378619 w 504825"/>
                  <a:gd name="connsiteY167" fmla="*/ 559594 h 581025"/>
                  <a:gd name="connsiteX168" fmla="*/ 369094 w 504825"/>
                  <a:gd name="connsiteY168" fmla="*/ 559594 h 581025"/>
                  <a:gd name="connsiteX169" fmla="*/ 369094 w 504825"/>
                  <a:gd name="connsiteY169" fmla="*/ 511969 h 581025"/>
                  <a:gd name="connsiteX170" fmla="*/ 378619 w 504825"/>
                  <a:gd name="connsiteY170" fmla="*/ 511969 h 581025"/>
                  <a:gd name="connsiteX171" fmla="*/ 378619 w 504825"/>
                  <a:gd name="connsiteY171" fmla="*/ 559594 h 581025"/>
                  <a:gd name="connsiteX172" fmla="*/ 407194 w 504825"/>
                  <a:gd name="connsiteY172" fmla="*/ 559594 h 581025"/>
                  <a:gd name="connsiteX173" fmla="*/ 397669 w 504825"/>
                  <a:gd name="connsiteY173" fmla="*/ 559594 h 581025"/>
                  <a:gd name="connsiteX174" fmla="*/ 397669 w 504825"/>
                  <a:gd name="connsiteY174" fmla="*/ 511969 h 581025"/>
                  <a:gd name="connsiteX175" fmla="*/ 407194 w 504825"/>
                  <a:gd name="connsiteY175" fmla="*/ 511969 h 581025"/>
                  <a:gd name="connsiteX176" fmla="*/ 407194 w 504825"/>
                  <a:gd name="connsiteY176" fmla="*/ 559594 h 581025"/>
                  <a:gd name="connsiteX177" fmla="*/ 407194 w 504825"/>
                  <a:gd name="connsiteY177" fmla="*/ 207169 h 581025"/>
                  <a:gd name="connsiteX178" fmla="*/ 407194 w 504825"/>
                  <a:gd name="connsiteY178" fmla="*/ 283369 h 581025"/>
                  <a:gd name="connsiteX179" fmla="*/ 483394 w 504825"/>
                  <a:gd name="connsiteY179" fmla="*/ 283369 h 581025"/>
                  <a:gd name="connsiteX180" fmla="*/ 483394 w 504825"/>
                  <a:gd name="connsiteY180" fmla="*/ 302419 h 581025"/>
                  <a:gd name="connsiteX181" fmla="*/ 407194 w 504825"/>
                  <a:gd name="connsiteY181" fmla="*/ 302419 h 581025"/>
                  <a:gd name="connsiteX182" fmla="*/ 407194 w 504825"/>
                  <a:gd name="connsiteY182" fmla="*/ 378619 h 581025"/>
                  <a:gd name="connsiteX183" fmla="*/ 483394 w 504825"/>
                  <a:gd name="connsiteY183" fmla="*/ 378619 h 581025"/>
                  <a:gd name="connsiteX184" fmla="*/ 483394 w 504825"/>
                  <a:gd name="connsiteY184" fmla="*/ 397669 h 581025"/>
                  <a:gd name="connsiteX185" fmla="*/ 407194 w 504825"/>
                  <a:gd name="connsiteY185" fmla="*/ 397669 h 581025"/>
                  <a:gd name="connsiteX186" fmla="*/ 407194 w 504825"/>
                  <a:gd name="connsiteY186" fmla="*/ 473869 h 581025"/>
                  <a:gd name="connsiteX187" fmla="*/ 483394 w 504825"/>
                  <a:gd name="connsiteY187" fmla="*/ 473869 h 581025"/>
                  <a:gd name="connsiteX188" fmla="*/ 483394 w 504825"/>
                  <a:gd name="connsiteY188" fmla="*/ 559594 h 581025"/>
                  <a:gd name="connsiteX189" fmla="*/ 426244 w 504825"/>
                  <a:gd name="connsiteY189" fmla="*/ 559594 h 581025"/>
                  <a:gd name="connsiteX190" fmla="*/ 426244 w 504825"/>
                  <a:gd name="connsiteY190" fmla="*/ 492919 h 581025"/>
                  <a:gd name="connsiteX191" fmla="*/ 372904 w 504825"/>
                  <a:gd name="connsiteY191" fmla="*/ 492919 h 581025"/>
                  <a:gd name="connsiteX192" fmla="*/ 378619 w 504825"/>
                  <a:gd name="connsiteY192" fmla="*/ 454819 h 581025"/>
                  <a:gd name="connsiteX193" fmla="*/ 369094 w 504825"/>
                  <a:gd name="connsiteY193" fmla="*/ 407194 h 581025"/>
                  <a:gd name="connsiteX194" fmla="*/ 369094 w 504825"/>
                  <a:gd name="connsiteY194" fmla="*/ 397669 h 581025"/>
                  <a:gd name="connsiteX195" fmla="*/ 364331 w 504825"/>
                  <a:gd name="connsiteY195" fmla="*/ 397669 h 581025"/>
                  <a:gd name="connsiteX196" fmla="*/ 351949 w 504825"/>
                  <a:gd name="connsiteY196" fmla="*/ 378619 h 581025"/>
                  <a:gd name="connsiteX197" fmla="*/ 369094 w 504825"/>
                  <a:gd name="connsiteY197" fmla="*/ 378619 h 581025"/>
                  <a:gd name="connsiteX198" fmla="*/ 369094 w 504825"/>
                  <a:gd name="connsiteY198" fmla="*/ 302419 h 581025"/>
                  <a:gd name="connsiteX199" fmla="*/ 292894 w 504825"/>
                  <a:gd name="connsiteY199" fmla="*/ 302419 h 581025"/>
                  <a:gd name="connsiteX200" fmla="*/ 292894 w 504825"/>
                  <a:gd name="connsiteY200" fmla="*/ 283369 h 581025"/>
                  <a:gd name="connsiteX201" fmla="*/ 369094 w 504825"/>
                  <a:gd name="connsiteY201" fmla="*/ 283369 h 581025"/>
                  <a:gd name="connsiteX202" fmla="*/ 369094 w 504825"/>
                  <a:gd name="connsiteY202" fmla="*/ 207169 h 581025"/>
                  <a:gd name="connsiteX203" fmla="*/ 292894 w 504825"/>
                  <a:gd name="connsiteY203" fmla="*/ 207169 h 581025"/>
                  <a:gd name="connsiteX204" fmla="*/ 292894 w 504825"/>
                  <a:gd name="connsiteY204" fmla="*/ 188119 h 581025"/>
                  <a:gd name="connsiteX205" fmla="*/ 483394 w 504825"/>
                  <a:gd name="connsiteY205" fmla="*/ 188119 h 581025"/>
                  <a:gd name="connsiteX206" fmla="*/ 483394 w 504825"/>
                  <a:gd name="connsiteY206" fmla="*/ 207169 h 581025"/>
                  <a:gd name="connsiteX207" fmla="*/ 407194 w 504825"/>
                  <a:gd name="connsiteY207" fmla="*/ 207169 h 581025"/>
                  <a:gd name="connsiteX208" fmla="*/ 464344 w 504825"/>
                  <a:gd name="connsiteY208" fmla="*/ 226219 h 581025"/>
                  <a:gd name="connsiteX209" fmla="*/ 464344 w 504825"/>
                  <a:gd name="connsiteY209" fmla="*/ 264319 h 581025"/>
                  <a:gd name="connsiteX210" fmla="*/ 426244 w 504825"/>
                  <a:gd name="connsiteY210" fmla="*/ 264319 h 581025"/>
                  <a:gd name="connsiteX211" fmla="*/ 426244 w 504825"/>
                  <a:gd name="connsiteY211" fmla="*/ 226219 h 581025"/>
                  <a:gd name="connsiteX212" fmla="*/ 464344 w 504825"/>
                  <a:gd name="connsiteY212" fmla="*/ 226219 h 581025"/>
                  <a:gd name="connsiteX213" fmla="*/ 464344 w 504825"/>
                  <a:gd name="connsiteY213" fmla="*/ 321469 h 581025"/>
                  <a:gd name="connsiteX214" fmla="*/ 464344 w 504825"/>
                  <a:gd name="connsiteY214" fmla="*/ 359569 h 581025"/>
                  <a:gd name="connsiteX215" fmla="*/ 426244 w 504825"/>
                  <a:gd name="connsiteY215" fmla="*/ 359569 h 581025"/>
                  <a:gd name="connsiteX216" fmla="*/ 426244 w 504825"/>
                  <a:gd name="connsiteY216" fmla="*/ 321469 h 581025"/>
                  <a:gd name="connsiteX217" fmla="*/ 464344 w 504825"/>
                  <a:gd name="connsiteY217" fmla="*/ 321469 h 581025"/>
                  <a:gd name="connsiteX218" fmla="*/ 464344 w 504825"/>
                  <a:gd name="connsiteY218" fmla="*/ 416719 h 581025"/>
                  <a:gd name="connsiteX219" fmla="*/ 464344 w 504825"/>
                  <a:gd name="connsiteY219" fmla="*/ 454819 h 581025"/>
                  <a:gd name="connsiteX220" fmla="*/ 426244 w 504825"/>
                  <a:gd name="connsiteY220" fmla="*/ 454819 h 581025"/>
                  <a:gd name="connsiteX221" fmla="*/ 426244 w 504825"/>
                  <a:gd name="connsiteY221" fmla="*/ 416719 h 581025"/>
                  <a:gd name="connsiteX222" fmla="*/ 464344 w 504825"/>
                  <a:gd name="connsiteY222" fmla="*/ 416719 h 581025"/>
                  <a:gd name="connsiteX223" fmla="*/ 311944 w 504825"/>
                  <a:gd name="connsiteY223" fmla="*/ 264319 h 581025"/>
                  <a:gd name="connsiteX224" fmla="*/ 311944 w 504825"/>
                  <a:gd name="connsiteY224" fmla="*/ 226219 h 581025"/>
                  <a:gd name="connsiteX225" fmla="*/ 350044 w 504825"/>
                  <a:gd name="connsiteY225" fmla="*/ 226219 h 581025"/>
                  <a:gd name="connsiteX226" fmla="*/ 350044 w 504825"/>
                  <a:gd name="connsiteY226" fmla="*/ 264319 h 581025"/>
                  <a:gd name="connsiteX227" fmla="*/ 311944 w 504825"/>
                  <a:gd name="connsiteY227" fmla="*/ 264319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504825" h="581025">
                    <a:moveTo>
                      <a:pt x="502444" y="226219"/>
                    </a:moveTo>
                    <a:lnTo>
                      <a:pt x="502444" y="169069"/>
                    </a:lnTo>
                    <a:lnTo>
                      <a:pt x="378619" y="169069"/>
                    </a:lnTo>
                    <a:lnTo>
                      <a:pt x="378619" y="121444"/>
                    </a:lnTo>
                    <a:lnTo>
                      <a:pt x="359569" y="121444"/>
                    </a:lnTo>
                    <a:lnTo>
                      <a:pt x="359569" y="83344"/>
                    </a:lnTo>
                    <a:lnTo>
                      <a:pt x="378619" y="83344"/>
                    </a:lnTo>
                    <a:lnTo>
                      <a:pt x="378619" y="7144"/>
                    </a:lnTo>
                    <a:lnTo>
                      <a:pt x="130969" y="7144"/>
                    </a:lnTo>
                    <a:lnTo>
                      <a:pt x="130969" y="83344"/>
                    </a:lnTo>
                    <a:lnTo>
                      <a:pt x="150019" y="83344"/>
                    </a:lnTo>
                    <a:lnTo>
                      <a:pt x="150019" y="121444"/>
                    </a:lnTo>
                    <a:lnTo>
                      <a:pt x="130969" y="121444"/>
                    </a:lnTo>
                    <a:lnTo>
                      <a:pt x="130969" y="169069"/>
                    </a:lnTo>
                    <a:lnTo>
                      <a:pt x="7144" y="169069"/>
                    </a:lnTo>
                    <a:lnTo>
                      <a:pt x="7144" y="226219"/>
                    </a:lnTo>
                    <a:lnTo>
                      <a:pt x="26194" y="226219"/>
                    </a:lnTo>
                    <a:lnTo>
                      <a:pt x="26194" y="264319"/>
                    </a:lnTo>
                    <a:lnTo>
                      <a:pt x="7144" y="264319"/>
                    </a:lnTo>
                    <a:lnTo>
                      <a:pt x="7144" y="321469"/>
                    </a:lnTo>
                    <a:lnTo>
                      <a:pt x="26194" y="321469"/>
                    </a:lnTo>
                    <a:lnTo>
                      <a:pt x="26194" y="359569"/>
                    </a:lnTo>
                    <a:lnTo>
                      <a:pt x="7144" y="359569"/>
                    </a:lnTo>
                    <a:lnTo>
                      <a:pt x="7144" y="416719"/>
                    </a:lnTo>
                    <a:lnTo>
                      <a:pt x="26194" y="416719"/>
                    </a:lnTo>
                    <a:lnTo>
                      <a:pt x="26194" y="454819"/>
                    </a:lnTo>
                    <a:lnTo>
                      <a:pt x="7144" y="454819"/>
                    </a:lnTo>
                    <a:lnTo>
                      <a:pt x="7144" y="578644"/>
                    </a:lnTo>
                    <a:lnTo>
                      <a:pt x="502444" y="578644"/>
                    </a:lnTo>
                    <a:lnTo>
                      <a:pt x="502444" y="454819"/>
                    </a:lnTo>
                    <a:lnTo>
                      <a:pt x="483394" y="454819"/>
                    </a:lnTo>
                    <a:lnTo>
                      <a:pt x="483394" y="416719"/>
                    </a:lnTo>
                    <a:lnTo>
                      <a:pt x="502444" y="416719"/>
                    </a:lnTo>
                    <a:lnTo>
                      <a:pt x="502444" y="359569"/>
                    </a:lnTo>
                    <a:lnTo>
                      <a:pt x="483394" y="359569"/>
                    </a:lnTo>
                    <a:lnTo>
                      <a:pt x="483394" y="321469"/>
                    </a:lnTo>
                    <a:lnTo>
                      <a:pt x="502444" y="321469"/>
                    </a:lnTo>
                    <a:lnTo>
                      <a:pt x="502444" y="264319"/>
                    </a:lnTo>
                    <a:lnTo>
                      <a:pt x="483394" y="264319"/>
                    </a:lnTo>
                    <a:lnTo>
                      <a:pt x="483394" y="226219"/>
                    </a:lnTo>
                    <a:lnTo>
                      <a:pt x="502444" y="226219"/>
                    </a:lnTo>
                    <a:close/>
                    <a:moveTo>
                      <a:pt x="150019" y="140494"/>
                    </a:moveTo>
                    <a:lnTo>
                      <a:pt x="226219" y="140494"/>
                    </a:lnTo>
                    <a:lnTo>
                      <a:pt x="226219" y="64294"/>
                    </a:lnTo>
                    <a:lnTo>
                      <a:pt x="150019" y="64294"/>
                    </a:lnTo>
                    <a:lnTo>
                      <a:pt x="150019" y="26194"/>
                    </a:lnTo>
                    <a:lnTo>
                      <a:pt x="359569" y="26194"/>
                    </a:lnTo>
                    <a:lnTo>
                      <a:pt x="359569" y="64294"/>
                    </a:lnTo>
                    <a:lnTo>
                      <a:pt x="283369" y="64294"/>
                    </a:lnTo>
                    <a:lnTo>
                      <a:pt x="283369" y="140494"/>
                    </a:lnTo>
                    <a:lnTo>
                      <a:pt x="359569" y="140494"/>
                    </a:lnTo>
                    <a:lnTo>
                      <a:pt x="359569" y="169069"/>
                    </a:lnTo>
                    <a:lnTo>
                      <a:pt x="273844" y="169069"/>
                    </a:lnTo>
                    <a:lnTo>
                      <a:pt x="273844" y="226219"/>
                    </a:lnTo>
                    <a:lnTo>
                      <a:pt x="292894" y="226219"/>
                    </a:lnTo>
                    <a:lnTo>
                      <a:pt x="292894" y="264319"/>
                    </a:lnTo>
                    <a:lnTo>
                      <a:pt x="273844" y="264319"/>
                    </a:lnTo>
                    <a:lnTo>
                      <a:pt x="273844" y="321469"/>
                    </a:lnTo>
                    <a:lnTo>
                      <a:pt x="292894" y="321469"/>
                    </a:lnTo>
                    <a:lnTo>
                      <a:pt x="292894" y="336709"/>
                    </a:lnTo>
                    <a:cubicBezTo>
                      <a:pt x="280511" y="332899"/>
                      <a:pt x="268129" y="330994"/>
                      <a:pt x="254794" y="330994"/>
                    </a:cubicBezTo>
                    <a:cubicBezTo>
                      <a:pt x="241459" y="330994"/>
                      <a:pt x="229076" y="332899"/>
                      <a:pt x="216694" y="336709"/>
                    </a:cubicBezTo>
                    <a:lnTo>
                      <a:pt x="216694" y="321469"/>
                    </a:lnTo>
                    <a:lnTo>
                      <a:pt x="235744" y="321469"/>
                    </a:lnTo>
                    <a:lnTo>
                      <a:pt x="235744" y="264319"/>
                    </a:lnTo>
                    <a:lnTo>
                      <a:pt x="216694" y="264319"/>
                    </a:lnTo>
                    <a:lnTo>
                      <a:pt x="216694" y="226219"/>
                    </a:lnTo>
                    <a:lnTo>
                      <a:pt x="235744" y="226219"/>
                    </a:lnTo>
                    <a:lnTo>
                      <a:pt x="235744" y="169069"/>
                    </a:lnTo>
                    <a:lnTo>
                      <a:pt x="150019" y="169069"/>
                    </a:lnTo>
                    <a:lnTo>
                      <a:pt x="150019" y="140494"/>
                    </a:lnTo>
                    <a:close/>
                    <a:moveTo>
                      <a:pt x="169069" y="121444"/>
                    </a:moveTo>
                    <a:lnTo>
                      <a:pt x="169069" y="83344"/>
                    </a:lnTo>
                    <a:lnTo>
                      <a:pt x="207169" y="83344"/>
                    </a:lnTo>
                    <a:lnTo>
                      <a:pt x="207169" y="121444"/>
                    </a:lnTo>
                    <a:lnTo>
                      <a:pt x="169069" y="121444"/>
                    </a:lnTo>
                    <a:close/>
                    <a:moveTo>
                      <a:pt x="340519" y="83344"/>
                    </a:moveTo>
                    <a:lnTo>
                      <a:pt x="340519" y="121444"/>
                    </a:lnTo>
                    <a:lnTo>
                      <a:pt x="302419" y="121444"/>
                    </a:lnTo>
                    <a:lnTo>
                      <a:pt x="302419" y="83344"/>
                    </a:lnTo>
                    <a:lnTo>
                      <a:pt x="340519" y="83344"/>
                    </a:lnTo>
                    <a:close/>
                    <a:moveTo>
                      <a:pt x="350044" y="359569"/>
                    </a:moveTo>
                    <a:lnTo>
                      <a:pt x="333851" y="359569"/>
                    </a:lnTo>
                    <a:cubicBezTo>
                      <a:pt x="327184" y="353854"/>
                      <a:pt x="319564" y="349091"/>
                      <a:pt x="311944" y="345281"/>
                    </a:cubicBezTo>
                    <a:lnTo>
                      <a:pt x="311944" y="321469"/>
                    </a:lnTo>
                    <a:lnTo>
                      <a:pt x="350044" y="321469"/>
                    </a:lnTo>
                    <a:lnTo>
                      <a:pt x="350044" y="359569"/>
                    </a:lnTo>
                    <a:close/>
                    <a:moveTo>
                      <a:pt x="175736" y="359569"/>
                    </a:moveTo>
                    <a:lnTo>
                      <a:pt x="159544" y="359569"/>
                    </a:lnTo>
                    <a:lnTo>
                      <a:pt x="159544" y="321469"/>
                    </a:lnTo>
                    <a:lnTo>
                      <a:pt x="197644" y="321469"/>
                    </a:lnTo>
                    <a:lnTo>
                      <a:pt x="197644" y="345281"/>
                    </a:lnTo>
                    <a:cubicBezTo>
                      <a:pt x="190024" y="349091"/>
                      <a:pt x="182404" y="353854"/>
                      <a:pt x="175736" y="359569"/>
                    </a:cubicBezTo>
                    <a:close/>
                    <a:moveTo>
                      <a:pt x="83344" y="559594"/>
                    </a:moveTo>
                    <a:lnTo>
                      <a:pt x="26194" y="559594"/>
                    </a:lnTo>
                    <a:lnTo>
                      <a:pt x="26194" y="473869"/>
                    </a:lnTo>
                    <a:lnTo>
                      <a:pt x="102394" y="473869"/>
                    </a:lnTo>
                    <a:lnTo>
                      <a:pt x="102394" y="397669"/>
                    </a:lnTo>
                    <a:lnTo>
                      <a:pt x="26194" y="397669"/>
                    </a:lnTo>
                    <a:lnTo>
                      <a:pt x="26194" y="378619"/>
                    </a:lnTo>
                    <a:lnTo>
                      <a:pt x="102394" y="378619"/>
                    </a:lnTo>
                    <a:lnTo>
                      <a:pt x="102394" y="302419"/>
                    </a:lnTo>
                    <a:lnTo>
                      <a:pt x="26194" y="302419"/>
                    </a:lnTo>
                    <a:lnTo>
                      <a:pt x="26194" y="283369"/>
                    </a:lnTo>
                    <a:lnTo>
                      <a:pt x="102394" y="283369"/>
                    </a:lnTo>
                    <a:lnTo>
                      <a:pt x="102394" y="207169"/>
                    </a:lnTo>
                    <a:lnTo>
                      <a:pt x="26194" y="207169"/>
                    </a:lnTo>
                    <a:lnTo>
                      <a:pt x="26194" y="188119"/>
                    </a:lnTo>
                    <a:lnTo>
                      <a:pt x="216694" y="188119"/>
                    </a:lnTo>
                    <a:lnTo>
                      <a:pt x="216694" y="207169"/>
                    </a:lnTo>
                    <a:lnTo>
                      <a:pt x="140494" y="207169"/>
                    </a:lnTo>
                    <a:lnTo>
                      <a:pt x="140494" y="283369"/>
                    </a:lnTo>
                    <a:lnTo>
                      <a:pt x="216694" y="283369"/>
                    </a:lnTo>
                    <a:lnTo>
                      <a:pt x="216694" y="302419"/>
                    </a:lnTo>
                    <a:lnTo>
                      <a:pt x="140494" y="302419"/>
                    </a:lnTo>
                    <a:lnTo>
                      <a:pt x="140494" y="378619"/>
                    </a:lnTo>
                    <a:lnTo>
                      <a:pt x="157639" y="378619"/>
                    </a:lnTo>
                    <a:cubicBezTo>
                      <a:pt x="152876" y="384334"/>
                      <a:pt x="149066" y="391001"/>
                      <a:pt x="145256" y="397669"/>
                    </a:cubicBezTo>
                    <a:lnTo>
                      <a:pt x="140494" y="397669"/>
                    </a:lnTo>
                    <a:lnTo>
                      <a:pt x="140494" y="407194"/>
                    </a:lnTo>
                    <a:cubicBezTo>
                      <a:pt x="134779" y="421481"/>
                      <a:pt x="130969" y="437674"/>
                      <a:pt x="130969" y="454819"/>
                    </a:cubicBezTo>
                    <a:cubicBezTo>
                      <a:pt x="130969" y="468154"/>
                      <a:pt x="132874" y="480536"/>
                      <a:pt x="136684" y="492919"/>
                    </a:cubicBezTo>
                    <a:lnTo>
                      <a:pt x="83344" y="492919"/>
                    </a:lnTo>
                    <a:lnTo>
                      <a:pt x="83344" y="559594"/>
                    </a:lnTo>
                    <a:close/>
                    <a:moveTo>
                      <a:pt x="45244" y="454819"/>
                    </a:moveTo>
                    <a:lnTo>
                      <a:pt x="45244" y="416719"/>
                    </a:lnTo>
                    <a:lnTo>
                      <a:pt x="83344" y="416719"/>
                    </a:lnTo>
                    <a:lnTo>
                      <a:pt x="83344" y="454819"/>
                    </a:lnTo>
                    <a:lnTo>
                      <a:pt x="45244" y="454819"/>
                    </a:lnTo>
                    <a:close/>
                    <a:moveTo>
                      <a:pt x="45244" y="359569"/>
                    </a:moveTo>
                    <a:lnTo>
                      <a:pt x="45244" y="321469"/>
                    </a:lnTo>
                    <a:lnTo>
                      <a:pt x="83344" y="321469"/>
                    </a:lnTo>
                    <a:lnTo>
                      <a:pt x="83344" y="359569"/>
                    </a:lnTo>
                    <a:lnTo>
                      <a:pt x="45244" y="359569"/>
                    </a:lnTo>
                    <a:close/>
                    <a:moveTo>
                      <a:pt x="45244" y="264319"/>
                    </a:moveTo>
                    <a:lnTo>
                      <a:pt x="45244" y="226219"/>
                    </a:lnTo>
                    <a:lnTo>
                      <a:pt x="83344" y="226219"/>
                    </a:lnTo>
                    <a:lnTo>
                      <a:pt x="83344" y="264319"/>
                    </a:lnTo>
                    <a:lnTo>
                      <a:pt x="45244" y="264319"/>
                    </a:lnTo>
                    <a:close/>
                    <a:moveTo>
                      <a:pt x="197644" y="226219"/>
                    </a:moveTo>
                    <a:lnTo>
                      <a:pt x="197644" y="264319"/>
                    </a:lnTo>
                    <a:lnTo>
                      <a:pt x="159544" y="264319"/>
                    </a:lnTo>
                    <a:lnTo>
                      <a:pt x="159544" y="226219"/>
                    </a:lnTo>
                    <a:lnTo>
                      <a:pt x="197644" y="226219"/>
                    </a:lnTo>
                    <a:close/>
                    <a:moveTo>
                      <a:pt x="111919" y="559594"/>
                    </a:moveTo>
                    <a:lnTo>
                      <a:pt x="102394" y="559594"/>
                    </a:lnTo>
                    <a:lnTo>
                      <a:pt x="102394" y="511969"/>
                    </a:lnTo>
                    <a:lnTo>
                      <a:pt x="111919" y="511969"/>
                    </a:lnTo>
                    <a:lnTo>
                      <a:pt x="111919" y="559594"/>
                    </a:lnTo>
                    <a:close/>
                    <a:moveTo>
                      <a:pt x="140494" y="559594"/>
                    </a:moveTo>
                    <a:lnTo>
                      <a:pt x="130969" y="559594"/>
                    </a:lnTo>
                    <a:lnTo>
                      <a:pt x="130969" y="511969"/>
                    </a:lnTo>
                    <a:lnTo>
                      <a:pt x="140494" y="511969"/>
                    </a:lnTo>
                    <a:lnTo>
                      <a:pt x="140494" y="559594"/>
                    </a:lnTo>
                    <a:close/>
                    <a:moveTo>
                      <a:pt x="159544" y="559594"/>
                    </a:moveTo>
                    <a:lnTo>
                      <a:pt x="159544" y="533876"/>
                    </a:lnTo>
                    <a:cubicBezTo>
                      <a:pt x="168116" y="544354"/>
                      <a:pt x="177641" y="551974"/>
                      <a:pt x="189071" y="559594"/>
                    </a:cubicBezTo>
                    <a:lnTo>
                      <a:pt x="159544" y="559594"/>
                    </a:lnTo>
                    <a:close/>
                    <a:moveTo>
                      <a:pt x="150019" y="454819"/>
                    </a:moveTo>
                    <a:cubicBezTo>
                      <a:pt x="150019" y="396716"/>
                      <a:pt x="196691" y="350044"/>
                      <a:pt x="254794" y="350044"/>
                    </a:cubicBezTo>
                    <a:cubicBezTo>
                      <a:pt x="312896" y="350044"/>
                      <a:pt x="359569" y="396716"/>
                      <a:pt x="359569" y="454819"/>
                    </a:cubicBezTo>
                    <a:cubicBezTo>
                      <a:pt x="359569" y="512921"/>
                      <a:pt x="312896" y="559594"/>
                      <a:pt x="254794" y="559594"/>
                    </a:cubicBezTo>
                    <a:cubicBezTo>
                      <a:pt x="196691" y="559594"/>
                      <a:pt x="150019" y="512921"/>
                      <a:pt x="150019" y="454819"/>
                    </a:cubicBezTo>
                    <a:close/>
                    <a:moveTo>
                      <a:pt x="320516" y="559594"/>
                    </a:moveTo>
                    <a:cubicBezTo>
                      <a:pt x="331946" y="552926"/>
                      <a:pt x="341471" y="544354"/>
                      <a:pt x="350044" y="533876"/>
                    </a:cubicBezTo>
                    <a:lnTo>
                      <a:pt x="350044" y="559594"/>
                    </a:lnTo>
                    <a:lnTo>
                      <a:pt x="320516" y="559594"/>
                    </a:lnTo>
                    <a:close/>
                    <a:moveTo>
                      <a:pt x="378619" y="559594"/>
                    </a:moveTo>
                    <a:lnTo>
                      <a:pt x="369094" y="559594"/>
                    </a:lnTo>
                    <a:lnTo>
                      <a:pt x="369094" y="511969"/>
                    </a:lnTo>
                    <a:lnTo>
                      <a:pt x="378619" y="511969"/>
                    </a:lnTo>
                    <a:lnTo>
                      <a:pt x="378619" y="559594"/>
                    </a:lnTo>
                    <a:close/>
                    <a:moveTo>
                      <a:pt x="407194" y="559594"/>
                    </a:moveTo>
                    <a:lnTo>
                      <a:pt x="397669" y="559594"/>
                    </a:lnTo>
                    <a:lnTo>
                      <a:pt x="397669" y="511969"/>
                    </a:lnTo>
                    <a:lnTo>
                      <a:pt x="407194" y="511969"/>
                    </a:lnTo>
                    <a:lnTo>
                      <a:pt x="407194" y="559594"/>
                    </a:lnTo>
                    <a:close/>
                    <a:moveTo>
                      <a:pt x="407194" y="207169"/>
                    </a:moveTo>
                    <a:lnTo>
                      <a:pt x="407194" y="283369"/>
                    </a:lnTo>
                    <a:lnTo>
                      <a:pt x="483394" y="283369"/>
                    </a:lnTo>
                    <a:lnTo>
                      <a:pt x="483394" y="302419"/>
                    </a:lnTo>
                    <a:lnTo>
                      <a:pt x="407194" y="302419"/>
                    </a:lnTo>
                    <a:lnTo>
                      <a:pt x="407194" y="378619"/>
                    </a:lnTo>
                    <a:lnTo>
                      <a:pt x="483394" y="378619"/>
                    </a:lnTo>
                    <a:lnTo>
                      <a:pt x="483394" y="397669"/>
                    </a:lnTo>
                    <a:lnTo>
                      <a:pt x="407194" y="397669"/>
                    </a:lnTo>
                    <a:lnTo>
                      <a:pt x="407194" y="473869"/>
                    </a:lnTo>
                    <a:lnTo>
                      <a:pt x="483394" y="473869"/>
                    </a:lnTo>
                    <a:lnTo>
                      <a:pt x="483394" y="559594"/>
                    </a:lnTo>
                    <a:lnTo>
                      <a:pt x="426244" y="559594"/>
                    </a:lnTo>
                    <a:lnTo>
                      <a:pt x="426244" y="492919"/>
                    </a:lnTo>
                    <a:lnTo>
                      <a:pt x="372904" y="492919"/>
                    </a:lnTo>
                    <a:cubicBezTo>
                      <a:pt x="376714" y="480536"/>
                      <a:pt x="378619" y="468154"/>
                      <a:pt x="378619" y="454819"/>
                    </a:cubicBezTo>
                    <a:cubicBezTo>
                      <a:pt x="378619" y="437674"/>
                      <a:pt x="374809" y="421481"/>
                      <a:pt x="369094" y="407194"/>
                    </a:cubicBezTo>
                    <a:lnTo>
                      <a:pt x="369094" y="397669"/>
                    </a:lnTo>
                    <a:lnTo>
                      <a:pt x="364331" y="397669"/>
                    </a:lnTo>
                    <a:cubicBezTo>
                      <a:pt x="360521" y="391001"/>
                      <a:pt x="356711" y="384334"/>
                      <a:pt x="351949" y="378619"/>
                    </a:cubicBezTo>
                    <a:lnTo>
                      <a:pt x="369094" y="378619"/>
                    </a:lnTo>
                    <a:lnTo>
                      <a:pt x="369094" y="302419"/>
                    </a:lnTo>
                    <a:lnTo>
                      <a:pt x="292894" y="302419"/>
                    </a:lnTo>
                    <a:lnTo>
                      <a:pt x="292894" y="283369"/>
                    </a:lnTo>
                    <a:lnTo>
                      <a:pt x="369094" y="283369"/>
                    </a:lnTo>
                    <a:lnTo>
                      <a:pt x="369094" y="207169"/>
                    </a:lnTo>
                    <a:lnTo>
                      <a:pt x="292894" y="207169"/>
                    </a:lnTo>
                    <a:lnTo>
                      <a:pt x="292894" y="188119"/>
                    </a:lnTo>
                    <a:lnTo>
                      <a:pt x="483394" y="188119"/>
                    </a:lnTo>
                    <a:lnTo>
                      <a:pt x="483394" y="207169"/>
                    </a:lnTo>
                    <a:lnTo>
                      <a:pt x="407194" y="207169"/>
                    </a:lnTo>
                    <a:close/>
                    <a:moveTo>
                      <a:pt x="464344" y="226219"/>
                    </a:moveTo>
                    <a:lnTo>
                      <a:pt x="464344" y="264319"/>
                    </a:lnTo>
                    <a:lnTo>
                      <a:pt x="426244" y="264319"/>
                    </a:lnTo>
                    <a:lnTo>
                      <a:pt x="426244" y="226219"/>
                    </a:lnTo>
                    <a:lnTo>
                      <a:pt x="464344" y="226219"/>
                    </a:lnTo>
                    <a:close/>
                    <a:moveTo>
                      <a:pt x="464344" y="321469"/>
                    </a:moveTo>
                    <a:lnTo>
                      <a:pt x="464344" y="359569"/>
                    </a:lnTo>
                    <a:lnTo>
                      <a:pt x="426244" y="359569"/>
                    </a:lnTo>
                    <a:lnTo>
                      <a:pt x="426244" y="321469"/>
                    </a:lnTo>
                    <a:lnTo>
                      <a:pt x="464344" y="321469"/>
                    </a:lnTo>
                    <a:close/>
                    <a:moveTo>
                      <a:pt x="464344" y="416719"/>
                    </a:moveTo>
                    <a:lnTo>
                      <a:pt x="464344" y="454819"/>
                    </a:lnTo>
                    <a:lnTo>
                      <a:pt x="426244" y="454819"/>
                    </a:lnTo>
                    <a:lnTo>
                      <a:pt x="426244" y="416719"/>
                    </a:lnTo>
                    <a:lnTo>
                      <a:pt x="464344" y="416719"/>
                    </a:lnTo>
                    <a:close/>
                    <a:moveTo>
                      <a:pt x="311944" y="264319"/>
                    </a:moveTo>
                    <a:lnTo>
                      <a:pt x="311944" y="226219"/>
                    </a:lnTo>
                    <a:lnTo>
                      <a:pt x="350044" y="226219"/>
                    </a:lnTo>
                    <a:lnTo>
                      <a:pt x="350044" y="264319"/>
                    </a:lnTo>
                    <a:lnTo>
                      <a:pt x="311944" y="264319"/>
                    </a:lnTo>
                    <a:close/>
                  </a:path>
                </a:pathLst>
              </a:custGeom>
              <a:solidFill>
                <a:schemeClr val="bg1"/>
              </a:solid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5AF0503E-8BD2-404F-B9CC-2AE60DDED57B}"/>
                  </a:ext>
                </a:extLst>
              </p:cNvPr>
              <p:cNvSpPr/>
              <p:nvPr/>
            </p:nvSpPr>
            <p:spPr>
              <a:xfrm>
                <a:off x="7281678" y="4732157"/>
                <a:ext cx="180975" cy="104775"/>
              </a:xfrm>
              <a:custGeom>
                <a:avLst/>
                <a:gdLst>
                  <a:gd name="connsiteX0" fmla="*/ 92869 w 180975"/>
                  <a:gd name="connsiteY0" fmla="*/ 7144 h 104775"/>
                  <a:gd name="connsiteX1" fmla="*/ 7144 w 180975"/>
                  <a:gd name="connsiteY1" fmla="*/ 54769 h 104775"/>
                  <a:gd name="connsiteX2" fmla="*/ 92869 w 180975"/>
                  <a:gd name="connsiteY2" fmla="*/ 102394 h 104775"/>
                  <a:gd name="connsiteX3" fmla="*/ 178594 w 180975"/>
                  <a:gd name="connsiteY3" fmla="*/ 54769 h 104775"/>
                  <a:gd name="connsiteX4" fmla="*/ 92869 w 180975"/>
                  <a:gd name="connsiteY4" fmla="*/ 7144 h 104775"/>
                  <a:gd name="connsiteX5" fmla="*/ 92869 w 180975"/>
                  <a:gd name="connsiteY5" fmla="*/ 73819 h 104775"/>
                  <a:gd name="connsiteX6" fmla="*/ 73819 w 180975"/>
                  <a:gd name="connsiteY6" fmla="*/ 54769 h 104775"/>
                  <a:gd name="connsiteX7" fmla="*/ 92869 w 180975"/>
                  <a:gd name="connsiteY7" fmla="*/ 35719 h 104775"/>
                  <a:gd name="connsiteX8" fmla="*/ 111919 w 180975"/>
                  <a:gd name="connsiteY8" fmla="*/ 54769 h 104775"/>
                  <a:gd name="connsiteX9" fmla="*/ 92869 w 180975"/>
                  <a:gd name="connsiteY9" fmla="*/ 73819 h 104775"/>
                  <a:gd name="connsiteX10" fmla="*/ 30956 w 180975"/>
                  <a:gd name="connsiteY10" fmla="*/ 54769 h 104775"/>
                  <a:gd name="connsiteX11" fmla="*/ 62389 w 180975"/>
                  <a:gd name="connsiteY11" fmla="*/ 31909 h 104775"/>
                  <a:gd name="connsiteX12" fmla="*/ 54769 w 180975"/>
                  <a:gd name="connsiteY12" fmla="*/ 54769 h 104775"/>
                  <a:gd name="connsiteX13" fmla="*/ 62389 w 180975"/>
                  <a:gd name="connsiteY13" fmla="*/ 76676 h 104775"/>
                  <a:gd name="connsiteX14" fmla="*/ 30956 w 180975"/>
                  <a:gd name="connsiteY14" fmla="*/ 54769 h 104775"/>
                  <a:gd name="connsiteX15" fmla="*/ 123349 w 180975"/>
                  <a:gd name="connsiteY15" fmla="*/ 76676 h 104775"/>
                  <a:gd name="connsiteX16" fmla="*/ 130969 w 180975"/>
                  <a:gd name="connsiteY16" fmla="*/ 54769 h 104775"/>
                  <a:gd name="connsiteX17" fmla="*/ 123349 w 180975"/>
                  <a:gd name="connsiteY17" fmla="*/ 32861 h 104775"/>
                  <a:gd name="connsiteX18" fmla="*/ 154781 w 180975"/>
                  <a:gd name="connsiteY18" fmla="*/ 54769 h 104775"/>
                  <a:gd name="connsiteX19" fmla="*/ 123349 w 180975"/>
                  <a:gd name="connsiteY19" fmla="*/ 7667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0975" h="104775">
                    <a:moveTo>
                      <a:pt x="92869" y="7144"/>
                    </a:moveTo>
                    <a:cubicBezTo>
                      <a:pt x="35719" y="7144"/>
                      <a:pt x="7144" y="54769"/>
                      <a:pt x="7144" y="54769"/>
                    </a:cubicBezTo>
                    <a:cubicBezTo>
                      <a:pt x="7144" y="54769"/>
                      <a:pt x="35719" y="102394"/>
                      <a:pt x="92869" y="102394"/>
                    </a:cubicBezTo>
                    <a:cubicBezTo>
                      <a:pt x="150019" y="102394"/>
                      <a:pt x="178594" y="54769"/>
                      <a:pt x="178594" y="54769"/>
                    </a:cubicBezTo>
                    <a:cubicBezTo>
                      <a:pt x="178594" y="54769"/>
                      <a:pt x="150019" y="7144"/>
                      <a:pt x="92869" y="7144"/>
                    </a:cubicBezTo>
                    <a:close/>
                    <a:moveTo>
                      <a:pt x="92869" y="73819"/>
                    </a:moveTo>
                    <a:cubicBezTo>
                      <a:pt x="82391" y="73819"/>
                      <a:pt x="73819" y="65246"/>
                      <a:pt x="73819" y="54769"/>
                    </a:cubicBezTo>
                    <a:cubicBezTo>
                      <a:pt x="73819" y="44291"/>
                      <a:pt x="82391" y="35719"/>
                      <a:pt x="92869" y="35719"/>
                    </a:cubicBezTo>
                    <a:cubicBezTo>
                      <a:pt x="103346" y="35719"/>
                      <a:pt x="111919" y="44291"/>
                      <a:pt x="111919" y="54769"/>
                    </a:cubicBezTo>
                    <a:cubicBezTo>
                      <a:pt x="111919" y="65246"/>
                      <a:pt x="103346" y="73819"/>
                      <a:pt x="92869" y="73819"/>
                    </a:cubicBezTo>
                    <a:close/>
                    <a:moveTo>
                      <a:pt x="30956" y="54769"/>
                    </a:moveTo>
                    <a:cubicBezTo>
                      <a:pt x="37624" y="47149"/>
                      <a:pt x="48101" y="38576"/>
                      <a:pt x="62389" y="31909"/>
                    </a:cubicBezTo>
                    <a:cubicBezTo>
                      <a:pt x="57626" y="38576"/>
                      <a:pt x="54769" y="46196"/>
                      <a:pt x="54769" y="54769"/>
                    </a:cubicBezTo>
                    <a:cubicBezTo>
                      <a:pt x="54769" y="63341"/>
                      <a:pt x="57626" y="70961"/>
                      <a:pt x="62389" y="76676"/>
                    </a:cubicBezTo>
                    <a:cubicBezTo>
                      <a:pt x="48101" y="70961"/>
                      <a:pt x="37624" y="61436"/>
                      <a:pt x="30956" y="54769"/>
                    </a:cubicBezTo>
                    <a:close/>
                    <a:moveTo>
                      <a:pt x="123349" y="76676"/>
                    </a:moveTo>
                    <a:cubicBezTo>
                      <a:pt x="128111" y="70009"/>
                      <a:pt x="130969" y="62389"/>
                      <a:pt x="130969" y="54769"/>
                    </a:cubicBezTo>
                    <a:cubicBezTo>
                      <a:pt x="130969" y="47149"/>
                      <a:pt x="128111" y="38576"/>
                      <a:pt x="123349" y="32861"/>
                    </a:cubicBezTo>
                    <a:cubicBezTo>
                      <a:pt x="137636" y="38576"/>
                      <a:pt x="148114" y="48101"/>
                      <a:pt x="154781" y="54769"/>
                    </a:cubicBezTo>
                    <a:cubicBezTo>
                      <a:pt x="148114" y="61436"/>
                      <a:pt x="137636" y="70961"/>
                      <a:pt x="123349" y="76676"/>
                    </a:cubicBezTo>
                    <a:close/>
                  </a:path>
                </a:pathLst>
              </a:custGeom>
              <a:solidFill>
                <a:schemeClr val="bg1"/>
              </a:solidFill>
              <a:ln w="9525" cap="flat">
                <a:noFill/>
                <a:prstDash val="solid"/>
                <a:miter/>
              </a:ln>
            </p:spPr>
            <p:txBody>
              <a:bodyPr rtlCol="0" anchor="ctr"/>
              <a:lstStyle/>
              <a:p>
                <a:endParaRPr lang="en-US"/>
              </a:p>
            </p:txBody>
          </p:sp>
        </p:grpSp>
      </p:grpSp>
      <p:grpSp>
        <p:nvGrpSpPr>
          <p:cNvPr id="279" name="Group 278">
            <a:extLst>
              <a:ext uri="{FF2B5EF4-FFF2-40B4-BE49-F238E27FC236}">
                <a16:creationId xmlns:a16="http://schemas.microsoft.com/office/drawing/2014/main" id="{0AF6BA18-45DA-44BC-AEDF-62D3A08FAC53}"/>
              </a:ext>
            </a:extLst>
          </p:cNvPr>
          <p:cNvGrpSpPr/>
          <p:nvPr/>
        </p:nvGrpSpPr>
        <p:grpSpPr>
          <a:xfrm>
            <a:off x="7405755" y="2866610"/>
            <a:ext cx="444787" cy="444787"/>
            <a:chOff x="2133600" y="3636540"/>
            <a:chExt cx="731520" cy="731520"/>
          </a:xfrm>
        </p:grpSpPr>
        <p:sp>
          <p:nvSpPr>
            <p:cNvPr id="280" name="Rectangle: Rounded Corners 279">
              <a:extLst>
                <a:ext uri="{FF2B5EF4-FFF2-40B4-BE49-F238E27FC236}">
                  <a16:creationId xmlns:a16="http://schemas.microsoft.com/office/drawing/2014/main" id="{106EF294-C0D6-447C-9A78-C2FEE365BCDD}"/>
                </a:ext>
              </a:extLst>
            </p:cNvPr>
            <p:cNvSpPr/>
            <p:nvPr/>
          </p:nvSpPr>
          <p:spPr>
            <a:xfrm>
              <a:off x="2133600" y="3636540"/>
              <a:ext cx="731520" cy="731520"/>
            </a:xfrm>
            <a:prstGeom prst="roundRect">
              <a:avLst/>
            </a:prstGeom>
            <a:solidFill>
              <a:schemeClr val="accent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1" name="Isosceles Triangle 280">
              <a:extLst>
                <a:ext uri="{FF2B5EF4-FFF2-40B4-BE49-F238E27FC236}">
                  <a16:creationId xmlns:a16="http://schemas.microsoft.com/office/drawing/2014/main" id="{2B274E7E-3012-473E-AC49-147E677C3A13}"/>
                </a:ext>
              </a:extLst>
            </p:cNvPr>
            <p:cNvSpPr/>
            <p:nvPr/>
          </p:nvSpPr>
          <p:spPr>
            <a:xfrm>
              <a:off x="2360325" y="3803838"/>
              <a:ext cx="278068" cy="239714"/>
            </a:xfrm>
            <a:prstGeom prst="triangle">
              <a:avLst/>
            </a:prstGeom>
            <a:noFill/>
            <a:ln w="539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2" name="Text Placeholder 2">
              <a:extLst>
                <a:ext uri="{FF2B5EF4-FFF2-40B4-BE49-F238E27FC236}">
                  <a16:creationId xmlns:a16="http://schemas.microsoft.com/office/drawing/2014/main" id="{DCE052BF-1F7B-425A-BC73-71EE580CA95F}"/>
                </a:ext>
              </a:extLst>
            </p:cNvPr>
            <p:cNvSpPr txBox="1">
              <a:spLocks/>
            </p:cNvSpPr>
            <p:nvPr/>
          </p:nvSpPr>
          <p:spPr>
            <a:xfrm>
              <a:off x="2177991" y="4138197"/>
              <a:ext cx="642742" cy="177165"/>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bg2">
                      <a:lumMod val="50000"/>
                    </a:schemeClr>
                  </a:solidFill>
                  <a:latin typeface="+mn-lt"/>
                  <a:ea typeface="+mn-ea"/>
                  <a:cs typeface="+mn-cs"/>
                </a:defRPr>
              </a:lvl1pPr>
              <a:lvl2pPr marL="365760" indent="-182880" algn="l" defTabSz="914400" rtl="0" eaLnBrk="1" latinLnBrk="0" hangingPunct="1">
                <a:lnSpc>
                  <a:spcPct val="100000"/>
                </a:lnSpc>
                <a:spcBef>
                  <a:spcPts val="600"/>
                </a:spcBef>
                <a:buFont typeface="Calibri" panose="020F0502020204030204" pitchFamily="34" charset="0"/>
                <a:buChar char="–"/>
                <a:defRPr sz="1800" kern="1200">
                  <a:solidFill>
                    <a:schemeClr val="tx2"/>
                  </a:solidFill>
                  <a:latin typeface="+mn-lt"/>
                  <a:ea typeface="+mn-ea"/>
                  <a:cs typeface="+mn-cs"/>
                </a:defRPr>
              </a:lvl2pPr>
              <a:lvl3pPr marL="548640" indent="-182880" algn="l" defTabSz="914400" rtl="0" eaLnBrk="1" latinLnBrk="0" hangingPunct="1">
                <a:lnSpc>
                  <a:spcPct val="100000"/>
                </a:lnSpc>
                <a:spcBef>
                  <a:spcPts val="600"/>
                </a:spcBef>
                <a:buFont typeface="Wingdings" panose="05000000000000000000" pitchFamily="2" charset="2"/>
                <a:buChar char="§"/>
                <a:defRPr sz="1600" kern="1200">
                  <a:solidFill>
                    <a:schemeClr val="tx2"/>
                  </a:solidFill>
                  <a:latin typeface="+mn-lt"/>
                  <a:ea typeface="+mn-ea"/>
                  <a:cs typeface="+mn-cs"/>
                </a:defRPr>
              </a:lvl3pPr>
              <a:lvl4pPr marL="731520" indent="-182880" algn="l" defTabSz="914400" rtl="0" eaLnBrk="1" latinLnBrk="0" hangingPunct="1">
                <a:lnSpc>
                  <a:spcPct val="100000"/>
                </a:lnSpc>
                <a:spcBef>
                  <a:spcPts val="600"/>
                </a:spcBef>
                <a:buFont typeface="Courier New" panose="02070309020205020404" pitchFamily="49" charset="0"/>
                <a:buChar char="o"/>
                <a:defRPr sz="1400" kern="1200">
                  <a:solidFill>
                    <a:schemeClr val="tx2"/>
                  </a:solidFill>
                  <a:latin typeface="+mn-lt"/>
                  <a:ea typeface="+mn-ea"/>
                  <a:cs typeface="+mn-cs"/>
                </a:defRPr>
              </a:lvl4pPr>
              <a:lvl5pPr marL="914400" indent="-182880" algn="l" defTabSz="914400" rtl="0" eaLnBrk="1" latinLnBrk="0" hangingPunct="1">
                <a:lnSpc>
                  <a:spcPct val="100000"/>
                </a:lnSpc>
                <a:spcBef>
                  <a:spcPts val="600"/>
                </a:spcBef>
                <a:buFont typeface="Wingdings" panose="05000000000000000000" pitchFamily="2" charset="2"/>
                <a:buChar char="v"/>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700" b="1" dirty="0">
                  <a:solidFill>
                    <a:schemeClr val="bg1"/>
                  </a:solidFill>
                </a:rPr>
                <a:t>I-CSCF</a:t>
              </a:r>
            </a:p>
          </p:txBody>
        </p:sp>
      </p:grpSp>
      <p:grpSp>
        <p:nvGrpSpPr>
          <p:cNvPr id="283" name="Group 282">
            <a:extLst>
              <a:ext uri="{FF2B5EF4-FFF2-40B4-BE49-F238E27FC236}">
                <a16:creationId xmlns:a16="http://schemas.microsoft.com/office/drawing/2014/main" id="{1CF634DD-7BC3-436A-9CB6-F681B4E31AAA}"/>
              </a:ext>
            </a:extLst>
          </p:cNvPr>
          <p:cNvGrpSpPr/>
          <p:nvPr/>
        </p:nvGrpSpPr>
        <p:grpSpPr>
          <a:xfrm>
            <a:off x="7399548" y="2860403"/>
            <a:ext cx="457200" cy="457200"/>
            <a:chOff x="6232525" y="3048000"/>
            <a:chExt cx="457200" cy="457200"/>
          </a:xfrm>
        </p:grpSpPr>
        <p:grpSp>
          <p:nvGrpSpPr>
            <p:cNvPr id="284" name="Group 283">
              <a:extLst>
                <a:ext uri="{FF2B5EF4-FFF2-40B4-BE49-F238E27FC236}">
                  <a16:creationId xmlns:a16="http://schemas.microsoft.com/office/drawing/2014/main" id="{19E4D64B-F63A-431F-ABA4-D1E02363D3CB}"/>
                </a:ext>
              </a:extLst>
            </p:cNvPr>
            <p:cNvGrpSpPr/>
            <p:nvPr/>
          </p:nvGrpSpPr>
          <p:grpSpPr>
            <a:xfrm>
              <a:off x="6232525" y="3048000"/>
              <a:ext cx="457200" cy="457200"/>
              <a:chOff x="-152400" y="2362200"/>
              <a:chExt cx="457200" cy="457200"/>
            </a:xfrm>
          </p:grpSpPr>
          <p:sp>
            <p:nvSpPr>
              <p:cNvPr id="288" name="Rectangle: Rounded Corners 287">
                <a:extLst>
                  <a:ext uri="{FF2B5EF4-FFF2-40B4-BE49-F238E27FC236}">
                    <a16:creationId xmlns:a16="http://schemas.microsoft.com/office/drawing/2014/main" id="{15C030FF-CFEE-4675-9D6C-9B7ACDDA5A5F}"/>
                  </a:ext>
                </a:extLst>
              </p:cNvPr>
              <p:cNvSpPr/>
              <p:nvPr/>
            </p:nvSpPr>
            <p:spPr>
              <a:xfrm>
                <a:off x="-152400" y="2362200"/>
                <a:ext cx="457200" cy="457200"/>
              </a:xfrm>
              <a:prstGeom prst="roundRect">
                <a:avLst/>
              </a:prstGeom>
              <a:solidFill>
                <a:schemeClr val="accent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9" name="TextBox 288">
                <a:extLst>
                  <a:ext uri="{FF2B5EF4-FFF2-40B4-BE49-F238E27FC236}">
                    <a16:creationId xmlns:a16="http://schemas.microsoft.com/office/drawing/2014/main" id="{CD0C0CC5-56EF-499D-8B76-C751747FAA35}"/>
                  </a:ext>
                </a:extLst>
              </p:cNvPr>
              <p:cNvSpPr txBox="1"/>
              <p:nvPr/>
            </p:nvSpPr>
            <p:spPr>
              <a:xfrm>
                <a:off x="-116681" y="2590800"/>
                <a:ext cx="381000" cy="76200"/>
              </a:xfrm>
              <a:prstGeom prst="rect">
                <a:avLst/>
              </a:prstGeom>
              <a:noFill/>
            </p:spPr>
            <p:txBody>
              <a:bodyPr wrap="square" lIns="0" tIns="0" rIns="0" bIns="0" rtlCol="0" anchor="t" anchorCtr="0">
                <a:noAutofit/>
              </a:bodyPr>
              <a:lstStyle/>
              <a:p>
                <a:pPr algn="ctr"/>
                <a:r>
                  <a:rPr lang="en-US" sz="700" b="1" dirty="0">
                    <a:solidFill>
                      <a:schemeClr val="bg1"/>
                    </a:solidFill>
                    <a:latin typeface="+mj-lt"/>
                  </a:rPr>
                  <a:t>CRE/</a:t>
                </a:r>
                <a:br>
                  <a:rPr lang="en-US" sz="700" b="1" dirty="0">
                    <a:solidFill>
                      <a:schemeClr val="bg1"/>
                    </a:solidFill>
                    <a:latin typeface="+mj-lt"/>
                  </a:rPr>
                </a:br>
                <a:r>
                  <a:rPr lang="en-US" sz="700" b="1" dirty="0">
                    <a:solidFill>
                      <a:schemeClr val="bg1"/>
                    </a:solidFill>
                    <a:latin typeface="+mj-lt"/>
                  </a:rPr>
                  <a:t>BGCF</a:t>
                </a:r>
              </a:p>
            </p:txBody>
          </p:sp>
        </p:grpSp>
        <p:grpSp>
          <p:nvGrpSpPr>
            <p:cNvPr id="285" name="Group 284">
              <a:extLst>
                <a:ext uri="{FF2B5EF4-FFF2-40B4-BE49-F238E27FC236}">
                  <a16:creationId xmlns:a16="http://schemas.microsoft.com/office/drawing/2014/main" id="{B542CF63-2BFB-413B-B6CD-D4A3C788508D}"/>
                </a:ext>
              </a:extLst>
            </p:cNvPr>
            <p:cNvGrpSpPr/>
            <p:nvPr/>
          </p:nvGrpSpPr>
          <p:grpSpPr>
            <a:xfrm>
              <a:off x="6339682" y="3081102"/>
              <a:ext cx="238124" cy="162396"/>
              <a:chOff x="7207250" y="2753288"/>
              <a:chExt cx="320410" cy="218512"/>
            </a:xfrm>
          </p:grpSpPr>
          <p:sp>
            <p:nvSpPr>
              <p:cNvPr id="286" name="Diamond 285">
                <a:extLst>
                  <a:ext uri="{FF2B5EF4-FFF2-40B4-BE49-F238E27FC236}">
                    <a16:creationId xmlns:a16="http://schemas.microsoft.com/office/drawing/2014/main" id="{78DBD704-9A9E-41EC-8A89-59920DC10445}"/>
                  </a:ext>
                </a:extLst>
              </p:cNvPr>
              <p:cNvSpPr/>
              <p:nvPr/>
            </p:nvSpPr>
            <p:spPr>
              <a:xfrm>
                <a:off x="7207250" y="2799445"/>
                <a:ext cx="320410" cy="172355"/>
              </a:xfrm>
              <a:prstGeom prst="diamond">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7" name="Rectangle 286">
                <a:extLst>
                  <a:ext uri="{FF2B5EF4-FFF2-40B4-BE49-F238E27FC236}">
                    <a16:creationId xmlns:a16="http://schemas.microsoft.com/office/drawing/2014/main" id="{F0B2601E-4972-4AAA-B8A3-4893D065D79A}"/>
                  </a:ext>
                </a:extLst>
              </p:cNvPr>
              <p:cNvSpPr/>
              <p:nvPr/>
            </p:nvSpPr>
            <p:spPr>
              <a:xfrm>
                <a:off x="7326753" y="2753288"/>
                <a:ext cx="81404" cy="56245"/>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grpSp>
        <p:nvGrpSpPr>
          <p:cNvPr id="290" name="Group 289">
            <a:extLst>
              <a:ext uri="{FF2B5EF4-FFF2-40B4-BE49-F238E27FC236}">
                <a16:creationId xmlns:a16="http://schemas.microsoft.com/office/drawing/2014/main" id="{39C471C5-2104-41F1-9D06-0C9C9104738D}"/>
              </a:ext>
            </a:extLst>
          </p:cNvPr>
          <p:cNvGrpSpPr/>
          <p:nvPr/>
        </p:nvGrpSpPr>
        <p:grpSpPr>
          <a:xfrm>
            <a:off x="7459329" y="2920184"/>
            <a:ext cx="337639" cy="337639"/>
            <a:chOff x="8867852" y="2560735"/>
            <a:chExt cx="652096" cy="652096"/>
          </a:xfrm>
        </p:grpSpPr>
        <p:sp>
          <p:nvSpPr>
            <p:cNvPr id="291" name="Rectangle: Rounded Corners 290">
              <a:extLst>
                <a:ext uri="{FF2B5EF4-FFF2-40B4-BE49-F238E27FC236}">
                  <a16:creationId xmlns:a16="http://schemas.microsoft.com/office/drawing/2014/main" id="{4B4946C6-C0BA-4589-ACD0-A36DBBF80C38}"/>
                </a:ext>
              </a:extLst>
            </p:cNvPr>
            <p:cNvSpPr/>
            <p:nvPr/>
          </p:nvSpPr>
          <p:spPr>
            <a:xfrm>
              <a:off x="8867852" y="2560735"/>
              <a:ext cx="652096" cy="652096"/>
            </a:xfrm>
            <a:prstGeom prst="roundRect">
              <a:avLst/>
            </a:prstGeom>
            <a:solidFill>
              <a:schemeClr val="accent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2" name="Flowchart: Off-page Connector 291">
              <a:extLst>
                <a:ext uri="{FF2B5EF4-FFF2-40B4-BE49-F238E27FC236}">
                  <a16:creationId xmlns:a16="http://schemas.microsoft.com/office/drawing/2014/main" id="{099D3A3B-A8BE-4A1F-8852-39FF185C381C}"/>
                </a:ext>
              </a:extLst>
            </p:cNvPr>
            <p:cNvSpPr/>
            <p:nvPr/>
          </p:nvSpPr>
          <p:spPr>
            <a:xfrm>
              <a:off x="9091897" y="2717301"/>
              <a:ext cx="204004" cy="226855"/>
            </a:xfrm>
            <a:prstGeom prst="flowChartOffpageConnector">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1"/>
            </a:p>
          </p:txBody>
        </p:sp>
        <p:sp>
          <p:nvSpPr>
            <p:cNvPr id="293" name="Text Placeholder 2">
              <a:extLst>
                <a:ext uri="{FF2B5EF4-FFF2-40B4-BE49-F238E27FC236}">
                  <a16:creationId xmlns:a16="http://schemas.microsoft.com/office/drawing/2014/main" id="{822D2440-64D7-409C-BCEF-81FB3380743B}"/>
                </a:ext>
              </a:extLst>
            </p:cNvPr>
            <p:cNvSpPr txBox="1">
              <a:spLocks/>
            </p:cNvSpPr>
            <p:nvPr/>
          </p:nvSpPr>
          <p:spPr>
            <a:xfrm>
              <a:off x="8907421" y="3047199"/>
              <a:ext cx="572957" cy="118884"/>
            </a:xfrm>
            <a:prstGeom prst="rect">
              <a:avLst/>
            </a:prstGeom>
          </p:spPr>
          <p:txBody>
            <a:bodyPr vert="horz" wrap="square" lIns="0" tIns="0" rIns="0" bIns="0" rtlCol="0">
              <a:spAutoFit/>
            </a:bodyPr>
            <a:lstStyle>
              <a:defPPr>
                <a:defRPr lang="en-US"/>
              </a:defPPr>
              <a:lvl1pPr indent="0" algn="ctr">
                <a:lnSpc>
                  <a:spcPct val="100000"/>
                </a:lnSpc>
                <a:spcBef>
                  <a:spcPts val="600"/>
                </a:spcBef>
                <a:buFont typeface="Arial" panose="020B0604020202020204" pitchFamily="34" charset="0"/>
                <a:buNone/>
                <a:defRPr sz="400" b="1">
                  <a:solidFill>
                    <a:schemeClr val="bg1"/>
                  </a:solidFill>
                </a:defRPr>
              </a:lvl1pPr>
              <a:lvl2pPr marL="365760" indent="-182880">
                <a:lnSpc>
                  <a:spcPct val="100000"/>
                </a:lnSpc>
                <a:spcBef>
                  <a:spcPts val="600"/>
                </a:spcBef>
                <a:buFont typeface="Calibri" panose="020F0502020204030204" pitchFamily="34" charset="0"/>
                <a:buChar char="–"/>
                <a:defRPr>
                  <a:solidFill>
                    <a:schemeClr val="tx2"/>
                  </a:solidFill>
                </a:defRPr>
              </a:lvl2pPr>
              <a:lvl3pPr marL="548640" indent="-182880">
                <a:lnSpc>
                  <a:spcPct val="100000"/>
                </a:lnSpc>
                <a:spcBef>
                  <a:spcPts val="600"/>
                </a:spcBef>
                <a:buFont typeface="Wingdings" panose="05000000000000000000" pitchFamily="2" charset="2"/>
                <a:buChar char="§"/>
                <a:defRPr sz="1600">
                  <a:solidFill>
                    <a:schemeClr val="tx2"/>
                  </a:solidFill>
                </a:defRPr>
              </a:lvl3pPr>
              <a:lvl4pPr marL="731520" indent="-182880">
                <a:lnSpc>
                  <a:spcPct val="100000"/>
                </a:lnSpc>
                <a:spcBef>
                  <a:spcPts val="600"/>
                </a:spcBef>
                <a:buFont typeface="Courier New" panose="02070309020205020404" pitchFamily="49" charset="0"/>
                <a:buChar char="o"/>
                <a:defRPr sz="1400">
                  <a:solidFill>
                    <a:schemeClr val="tx2"/>
                  </a:solidFill>
                </a:defRPr>
              </a:lvl4pPr>
              <a:lvl5pPr marL="914400" indent="-182880">
                <a:lnSpc>
                  <a:spcPct val="100000"/>
                </a:lnSpc>
                <a:spcBef>
                  <a:spcPts val="600"/>
                </a:spcBef>
                <a:buFont typeface="Wingdings" panose="05000000000000000000" pitchFamily="2" charset="2"/>
                <a:buChar char="v"/>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DIA FW</a:t>
              </a:r>
            </a:p>
          </p:txBody>
        </p:sp>
      </p:grpSp>
      <p:grpSp>
        <p:nvGrpSpPr>
          <p:cNvPr id="294" name="Group 293">
            <a:extLst>
              <a:ext uri="{FF2B5EF4-FFF2-40B4-BE49-F238E27FC236}">
                <a16:creationId xmlns:a16="http://schemas.microsoft.com/office/drawing/2014/main" id="{2720185D-BF2C-448B-AA02-70FDF2609D13}"/>
              </a:ext>
            </a:extLst>
          </p:cNvPr>
          <p:cNvGrpSpPr/>
          <p:nvPr/>
        </p:nvGrpSpPr>
        <p:grpSpPr>
          <a:xfrm>
            <a:off x="7458984" y="2919839"/>
            <a:ext cx="338328" cy="338328"/>
            <a:chOff x="8867852" y="2560733"/>
            <a:chExt cx="598298" cy="598299"/>
          </a:xfrm>
        </p:grpSpPr>
        <p:sp>
          <p:nvSpPr>
            <p:cNvPr id="295" name="Rectangle: Rounded Corners 294">
              <a:extLst>
                <a:ext uri="{FF2B5EF4-FFF2-40B4-BE49-F238E27FC236}">
                  <a16:creationId xmlns:a16="http://schemas.microsoft.com/office/drawing/2014/main" id="{A49376C5-272B-48B8-AB60-4030C2908385}"/>
                </a:ext>
              </a:extLst>
            </p:cNvPr>
            <p:cNvSpPr/>
            <p:nvPr/>
          </p:nvSpPr>
          <p:spPr>
            <a:xfrm>
              <a:off x="8867852" y="2560733"/>
              <a:ext cx="598298" cy="598299"/>
            </a:xfrm>
            <a:prstGeom prst="roundRect">
              <a:avLst/>
            </a:prstGeom>
            <a:solidFill>
              <a:schemeClr val="accent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6" name="Flowchart: Off-page Connector 295">
              <a:extLst>
                <a:ext uri="{FF2B5EF4-FFF2-40B4-BE49-F238E27FC236}">
                  <a16:creationId xmlns:a16="http://schemas.microsoft.com/office/drawing/2014/main" id="{3698C535-DE06-41A5-A98B-65D9CE6A3E72}"/>
                </a:ext>
              </a:extLst>
            </p:cNvPr>
            <p:cNvSpPr/>
            <p:nvPr/>
          </p:nvSpPr>
          <p:spPr>
            <a:xfrm>
              <a:off x="9068696" y="2704937"/>
              <a:ext cx="196612" cy="218638"/>
            </a:xfrm>
            <a:prstGeom prst="flowChartOffpageConnector">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1"/>
            </a:p>
          </p:txBody>
        </p:sp>
        <p:sp>
          <p:nvSpPr>
            <p:cNvPr id="297" name="Text Placeholder 2">
              <a:extLst>
                <a:ext uri="{FF2B5EF4-FFF2-40B4-BE49-F238E27FC236}">
                  <a16:creationId xmlns:a16="http://schemas.microsoft.com/office/drawing/2014/main" id="{EB0C8F13-A458-435D-A488-81F95D0A8DE5}"/>
                </a:ext>
              </a:extLst>
            </p:cNvPr>
            <p:cNvSpPr txBox="1">
              <a:spLocks/>
            </p:cNvSpPr>
            <p:nvPr/>
          </p:nvSpPr>
          <p:spPr>
            <a:xfrm>
              <a:off x="8880523" y="3024991"/>
              <a:ext cx="572959" cy="108854"/>
            </a:xfrm>
            <a:prstGeom prst="rect">
              <a:avLst/>
            </a:prstGeom>
          </p:spPr>
          <p:txBody>
            <a:bodyPr vert="horz" wrap="square" lIns="0" tIns="0" rIns="0" bIns="0" rtlCol="0">
              <a:spAutoFit/>
            </a:bodyPr>
            <a:lstStyle>
              <a:defPPr>
                <a:defRPr lang="en-US"/>
              </a:defPPr>
              <a:lvl1pPr indent="0" algn="ctr">
                <a:lnSpc>
                  <a:spcPct val="100000"/>
                </a:lnSpc>
                <a:spcBef>
                  <a:spcPts val="600"/>
                </a:spcBef>
                <a:buFont typeface="Arial" panose="020B0604020202020204" pitchFamily="34" charset="0"/>
                <a:buNone/>
                <a:defRPr sz="400" b="1">
                  <a:solidFill>
                    <a:schemeClr val="bg1"/>
                  </a:solidFill>
                </a:defRPr>
              </a:lvl1pPr>
              <a:lvl2pPr marL="365760" indent="-182880">
                <a:lnSpc>
                  <a:spcPct val="100000"/>
                </a:lnSpc>
                <a:spcBef>
                  <a:spcPts val="600"/>
                </a:spcBef>
                <a:buFont typeface="Calibri" panose="020F0502020204030204" pitchFamily="34" charset="0"/>
                <a:buChar char="–"/>
                <a:defRPr>
                  <a:solidFill>
                    <a:schemeClr val="tx2"/>
                  </a:solidFill>
                </a:defRPr>
              </a:lvl2pPr>
              <a:lvl3pPr marL="548640" indent="-182880">
                <a:lnSpc>
                  <a:spcPct val="100000"/>
                </a:lnSpc>
                <a:spcBef>
                  <a:spcPts val="600"/>
                </a:spcBef>
                <a:buFont typeface="Wingdings" panose="05000000000000000000" pitchFamily="2" charset="2"/>
                <a:buChar char="§"/>
                <a:defRPr sz="1600">
                  <a:solidFill>
                    <a:schemeClr val="tx2"/>
                  </a:solidFill>
                </a:defRPr>
              </a:lvl3pPr>
              <a:lvl4pPr marL="731520" indent="-182880">
                <a:lnSpc>
                  <a:spcPct val="100000"/>
                </a:lnSpc>
                <a:spcBef>
                  <a:spcPts val="600"/>
                </a:spcBef>
                <a:buFont typeface="Courier New" panose="02070309020205020404" pitchFamily="49" charset="0"/>
                <a:buChar char="o"/>
                <a:defRPr sz="1400">
                  <a:solidFill>
                    <a:schemeClr val="tx2"/>
                  </a:solidFill>
                </a:defRPr>
              </a:lvl4pPr>
              <a:lvl5pPr marL="914400" indent="-182880">
                <a:lnSpc>
                  <a:spcPct val="100000"/>
                </a:lnSpc>
                <a:spcBef>
                  <a:spcPts val="600"/>
                </a:spcBef>
                <a:buFont typeface="Wingdings" panose="05000000000000000000" pitchFamily="2" charset="2"/>
                <a:buChar char="v"/>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SS7 FW</a:t>
              </a:r>
            </a:p>
          </p:txBody>
        </p:sp>
      </p:grpSp>
      <p:grpSp>
        <p:nvGrpSpPr>
          <p:cNvPr id="298" name="Group 297">
            <a:extLst>
              <a:ext uri="{FF2B5EF4-FFF2-40B4-BE49-F238E27FC236}">
                <a16:creationId xmlns:a16="http://schemas.microsoft.com/office/drawing/2014/main" id="{0C071384-DC91-4EB3-BC79-001280CF6910}"/>
              </a:ext>
            </a:extLst>
          </p:cNvPr>
          <p:cNvGrpSpPr/>
          <p:nvPr/>
        </p:nvGrpSpPr>
        <p:grpSpPr>
          <a:xfrm>
            <a:off x="7455810" y="2922179"/>
            <a:ext cx="344677" cy="333648"/>
            <a:chOff x="3435605" y="1712468"/>
            <a:chExt cx="459490" cy="444787"/>
          </a:xfrm>
        </p:grpSpPr>
        <p:grpSp>
          <p:nvGrpSpPr>
            <p:cNvPr id="299" name="Group 298">
              <a:extLst>
                <a:ext uri="{FF2B5EF4-FFF2-40B4-BE49-F238E27FC236}">
                  <a16:creationId xmlns:a16="http://schemas.microsoft.com/office/drawing/2014/main" id="{73F0877D-612C-48DE-B8FC-3A163732659D}"/>
                </a:ext>
              </a:extLst>
            </p:cNvPr>
            <p:cNvGrpSpPr/>
            <p:nvPr/>
          </p:nvGrpSpPr>
          <p:grpSpPr>
            <a:xfrm>
              <a:off x="3435605" y="1712468"/>
              <a:ext cx="459490" cy="444787"/>
              <a:chOff x="2121449" y="3636540"/>
              <a:chExt cx="755701" cy="731520"/>
            </a:xfrm>
          </p:grpSpPr>
          <p:sp>
            <p:nvSpPr>
              <p:cNvPr id="303" name="Rectangle: Rounded Corners 302">
                <a:extLst>
                  <a:ext uri="{FF2B5EF4-FFF2-40B4-BE49-F238E27FC236}">
                    <a16:creationId xmlns:a16="http://schemas.microsoft.com/office/drawing/2014/main" id="{AD811E0C-699E-4249-9122-A56728AA1EB1}"/>
                  </a:ext>
                </a:extLst>
              </p:cNvPr>
              <p:cNvSpPr/>
              <p:nvPr/>
            </p:nvSpPr>
            <p:spPr>
              <a:xfrm>
                <a:off x="2133600" y="3636540"/>
                <a:ext cx="731520" cy="731520"/>
              </a:xfrm>
              <a:prstGeom prst="roundRect">
                <a:avLst/>
              </a:prstGeom>
              <a:solidFill>
                <a:schemeClr val="accent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p>
            </p:txBody>
          </p:sp>
          <p:sp>
            <p:nvSpPr>
              <p:cNvPr id="304" name="Text Placeholder 2">
                <a:extLst>
                  <a:ext uri="{FF2B5EF4-FFF2-40B4-BE49-F238E27FC236}">
                    <a16:creationId xmlns:a16="http://schemas.microsoft.com/office/drawing/2014/main" id="{C87E19D8-6398-4F6B-BD6B-CEB5D4007289}"/>
                  </a:ext>
                </a:extLst>
              </p:cNvPr>
              <p:cNvSpPr txBox="1">
                <a:spLocks/>
              </p:cNvSpPr>
              <p:nvPr/>
            </p:nvSpPr>
            <p:spPr>
              <a:xfrm>
                <a:off x="2121449" y="4142041"/>
                <a:ext cx="755701" cy="13495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bg2">
                        <a:lumMod val="50000"/>
                      </a:schemeClr>
                    </a:solidFill>
                    <a:latin typeface="+mn-lt"/>
                    <a:ea typeface="+mn-ea"/>
                    <a:cs typeface="+mn-cs"/>
                  </a:defRPr>
                </a:lvl1pPr>
                <a:lvl2pPr marL="365760" indent="-182880" algn="l" defTabSz="914400" rtl="0" eaLnBrk="1" latinLnBrk="0" hangingPunct="1">
                  <a:lnSpc>
                    <a:spcPct val="100000"/>
                  </a:lnSpc>
                  <a:spcBef>
                    <a:spcPts val="600"/>
                  </a:spcBef>
                  <a:buFont typeface="Calibri" panose="020F0502020204030204" pitchFamily="34" charset="0"/>
                  <a:buChar char="–"/>
                  <a:defRPr sz="1800" kern="1200">
                    <a:solidFill>
                      <a:schemeClr val="tx2"/>
                    </a:solidFill>
                    <a:latin typeface="+mn-lt"/>
                    <a:ea typeface="+mn-ea"/>
                    <a:cs typeface="+mn-cs"/>
                  </a:defRPr>
                </a:lvl2pPr>
                <a:lvl3pPr marL="548640" indent="-182880" algn="l" defTabSz="914400" rtl="0" eaLnBrk="1" latinLnBrk="0" hangingPunct="1">
                  <a:lnSpc>
                    <a:spcPct val="100000"/>
                  </a:lnSpc>
                  <a:spcBef>
                    <a:spcPts val="600"/>
                  </a:spcBef>
                  <a:buFont typeface="Wingdings" panose="05000000000000000000" pitchFamily="2" charset="2"/>
                  <a:buChar char="§"/>
                  <a:defRPr sz="1600" kern="1200">
                    <a:solidFill>
                      <a:schemeClr val="tx2"/>
                    </a:solidFill>
                    <a:latin typeface="+mn-lt"/>
                    <a:ea typeface="+mn-ea"/>
                    <a:cs typeface="+mn-cs"/>
                  </a:defRPr>
                </a:lvl3pPr>
                <a:lvl4pPr marL="731520" indent="-182880" algn="l" defTabSz="914400" rtl="0" eaLnBrk="1" latinLnBrk="0" hangingPunct="1">
                  <a:lnSpc>
                    <a:spcPct val="100000"/>
                  </a:lnSpc>
                  <a:spcBef>
                    <a:spcPts val="600"/>
                  </a:spcBef>
                  <a:buFont typeface="Courier New" panose="02070309020205020404" pitchFamily="49" charset="0"/>
                  <a:buChar char="o"/>
                  <a:defRPr sz="1400" kern="1200">
                    <a:solidFill>
                      <a:schemeClr val="tx2"/>
                    </a:solidFill>
                    <a:latin typeface="+mn-lt"/>
                    <a:ea typeface="+mn-ea"/>
                    <a:cs typeface="+mn-cs"/>
                  </a:defRPr>
                </a:lvl4pPr>
                <a:lvl5pPr marL="914400" indent="-182880" algn="l" defTabSz="914400" rtl="0" eaLnBrk="1" latinLnBrk="0" hangingPunct="1">
                  <a:lnSpc>
                    <a:spcPct val="100000"/>
                  </a:lnSpc>
                  <a:spcBef>
                    <a:spcPts val="600"/>
                  </a:spcBef>
                  <a:buFont typeface="Wingdings" panose="05000000000000000000" pitchFamily="2" charset="2"/>
                  <a:buChar char="v"/>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400" b="1" dirty="0">
                    <a:solidFill>
                      <a:schemeClr val="bg1"/>
                    </a:solidFill>
                  </a:rPr>
                  <a:t>Ut-Proxy</a:t>
                </a:r>
              </a:p>
            </p:txBody>
          </p:sp>
        </p:grpSp>
        <p:grpSp>
          <p:nvGrpSpPr>
            <p:cNvPr id="300" name="Group 299">
              <a:extLst>
                <a:ext uri="{FF2B5EF4-FFF2-40B4-BE49-F238E27FC236}">
                  <a16:creationId xmlns:a16="http://schemas.microsoft.com/office/drawing/2014/main" id="{6ACE6B89-E200-46D4-98C9-639B45521A50}"/>
                </a:ext>
              </a:extLst>
            </p:cNvPr>
            <p:cNvGrpSpPr/>
            <p:nvPr/>
          </p:nvGrpSpPr>
          <p:grpSpPr>
            <a:xfrm>
              <a:off x="3550672" y="1762952"/>
              <a:ext cx="229428" cy="242312"/>
              <a:chOff x="577998" y="2962968"/>
              <a:chExt cx="336362" cy="355251"/>
            </a:xfrm>
            <a:solidFill>
              <a:schemeClr val="bg1">
                <a:lumMod val="50000"/>
              </a:schemeClr>
            </a:solidFill>
          </p:grpSpPr>
          <p:sp>
            <p:nvSpPr>
              <p:cNvPr id="301" name="Freeform 17">
                <a:extLst>
                  <a:ext uri="{FF2B5EF4-FFF2-40B4-BE49-F238E27FC236}">
                    <a16:creationId xmlns:a16="http://schemas.microsoft.com/office/drawing/2014/main" id="{D8E987F6-DCD2-4FCC-947A-58D43CDDF767}"/>
                  </a:ext>
                </a:extLst>
              </p:cNvPr>
              <p:cNvSpPr>
                <a:spLocks noEditPoints="1"/>
              </p:cNvSpPr>
              <p:nvPr/>
            </p:nvSpPr>
            <p:spPr bwMode="auto">
              <a:xfrm>
                <a:off x="683285" y="3080598"/>
                <a:ext cx="125680" cy="125465"/>
              </a:xfrm>
              <a:custGeom>
                <a:avLst/>
                <a:gdLst>
                  <a:gd name="T0" fmla="*/ 346 w 692"/>
                  <a:gd name="T1" fmla="*/ 0 h 692"/>
                  <a:gd name="T2" fmla="*/ 0 w 692"/>
                  <a:gd name="T3" fmla="*/ 346 h 692"/>
                  <a:gd name="T4" fmla="*/ 346 w 692"/>
                  <a:gd name="T5" fmla="*/ 692 h 692"/>
                  <a:gd name="T6" fmla="*/ 692 w 692"/>
                  <a:gd name="T7" fmla="*/ 346 h 692"/>
                  <a:gd name="T8" fmla="*/ 346 w 692"/>
                  <a:gd name="T9" fmla="*/ 0 h 692"/>
                  <a:gd name="T10" fmla="*/ 346 w 692"/>
                  <a:gd name="T11" fmla="*/ 612 h 692"/>
                  <a:gd name="T12" fmla="*/ 80 w 692"/>
                  <a:gd name="T13" fmla="*/ 346 h 692"/>
                  <a:gd name="T14" fmla="*/ 346 w 692"/>
                  <a:gd name="T15" fmla="*/ 80 h 692"/>
                  <a:gd name="T16" fmla="*/ 612 w 692"/>
                  <a:gd name="T17" fmla="*/ 346 h 692"/>
                  <a:gd name="T18" fmla="*/ 346 w 692"/>
                  <a:gd name="T19" fmla="*/ 61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2" h="692">
                    <a:moveTo>
                      <a:pt x="346" y="0"/>
                    </a:moveTo>
                    <a:cubicBezTo>
                      <a:pt x="156" y="0"/>
                      <a:pt x="0" y="154"/>
                      <a:pt x="0" y="346"/>
                    </a:cubicBezTo>
                    <a:cubicBezTo>
                      <a:pt x="0" y="536"/>
                      <a:pt x="156" y="692"/>
                      <a:pt x="346" y="692"/>
                    </a:cubicBezTo>
                    <a:cubicBezTo>
                      <a:pt x="536" y="692"/>
                      <a:pt x="692" y="538"/>
                      <a:pt x="692" y="346"/>
                    </a:cubicBezTo>
                    <a:cubicBezTo>
                      <a:pt x="692" y="156"/>
                      <a:pt x="536" y="0"/>
                      <a:pt x="346" y="0"/>
                    </a:cubicBezTo>
                    <a:close/>
                    <a:moveTo>
                      <a:pt x="346" y="612"/>
                    </a:moveTo>
                    <a:cubicBezTo>
                      <a:pt x="200" y="612"/>
                      <a:pt x="80" y="492"/>
                      <a:pt x="80" y="346"/>
                    </a:cubicBezTo>
                    <a:cubicBezTo>
                      <a:pt x="80" y="200"/>
                      <a:pt x="200" y="80"/>
                      <a:pt x="346" y="80"/>
                    </a:cubicBezTo>
                    <a:cubicBezTo>
                      <a:pt x="492" y="80"/>
                      <a:pt x="612" y="200"/>
                      <a:pt x="612" y="346"/>
                    </a:cubicBezTo>
                    <a:cubicBezTo>
                      <a:pt x="612" y="492"/>
                      <a:pt x="492" y="612"/>
                      <a:pt x="346" y="6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302" name="Freeform 18">
                <a:extLst>
                  <a:ext uri="{FF2B5EF4-FFF2-40B4-BE49-F238E27FC236}">
                    <a16:creationId xmlns:a16="http://schemas.microsoft.com/office/drawing/2014/main" id="{4E84253C-4662-4E04-B5AF-F4CC46D2C9A5}"/>
                  </a:ext>
                </a:extLst>
              </p:cNvPr>
              <p:cNvSpPr>
                <a:spLocks noEditPoints="1"/>
              </p:cNvSpPr>
              <p:nvPr/>
            </p:nvSpPr>
            <p:spPr bwMode="auto">
              <a:xfrm>
                <a:off x="577998" y="2962968"/>
                <a:ext cx="336362" cy="355251"/>
              </a:xfrm>
              <a:custGeom>
                <a:avLst/>
                <a:gdLst>
                  <a:gd name="T0" fmla="*/ 1756 w 1852"/>
                  <a:gd name="T1" fmla="*/ 1184 h 1958"/>
                  <a:gd name="T2" fmla="*/ 1678 w 1852"/>
                  <a:gd name="T3" fmla="*/ 996 h 1958"/>
                  <a:gd name="T4" fmla="*/ 1746 w 1852"/>
                  <a:gd name="T5" fmla="*/ 760 h 1958"/>
                  <a:gd name="T6" fmla="*/ 1736 w 1852"/>
                  <a:gd name="T7" fmla="*/ 426 h 1958"/>
                  <a:gd name="T8" fmla="*/ 1516 w 1852"/>
                  <a:gd name="T9" fmla="*/ 362 h 1958"/>
                  <a:gd name="T10" fmla="*/ 1146 w 1852"/>
                  <a:gd name="T11" fmla="*/ 274 h 1958"/>
                  <a:gd name="T12" fmla="*/ 1000 w 1852"/>
                  <a:gd name="T13" fmla="*/ 2 h 1958"/>
                  <a:gd name="T14" fmla="*/ 686 w 1852"/>
                  <a:gd name="T15" fmla="*/ 160 h 1958"/>
                  <a:gd name="T16" fmla="*/ 422 w 1852"/>
                  <a:gd name="T17" fmla="*/ 436 h 1958"/>
                  <a:gd name="T18" fmla="*/ 238 w 1852"/>
                  <a:gd name="T19" fmla="*/ 356 h 1958"/>
                  <a:gd name="T20" fmla="*/ 42 w 1852"/>
                  <a:gd name="T21" fmla="*/ 556 h 1958"/>
                  <a:gd name="T22" fmla="*/ 98 w 1852"/>
                  <a:gd name="T23" fmla="*/ 780 h 1958"/>
                  <a:gd name="T24" fmla="*/ 174 w 1852"/>
                  <a:gd name="T25" fmla="*/ 996 h 1958"/>
                  <a:gd name="T26" fmla="*/ 106 w 1852"/>
                  <a:gd name="T27" fmla="*/ 1200 h 1958"/>
                  <a:gd name="T28" fmla="*/ 116 w 1852"/>
                  <a:gd name="T29" fmla="*/ 1534 h 1958"/>
                  <a:gd name="T30" fmla="*/ 336 w 1852"/>
                  <a:gd name="T31" fmla="*/ 1598 h 1958"/>
                  <a:gd name="T32" fmla="*/ 706 w 1852"/>
                  <a:gd name="T33" fmla="*/ 1714 h 1958"/>
                  <a:gd name="T34" fmla="*/ 852 w 1852"/>
                  <a:gd name="T35" fmla="*/ 1958 h 1958"/>
                  <a:gd name="T36" fmla="*/ 1166 w 1852"/>
                  <a:gd name="T37" fmla="*/ 1798 h 1958"/>
                  <a:gd name="T38" fmla="*/ 1448 w 1852"/>
                  <a:gd name="T39" fmla="*/ 1534 h 1958"/>
                  <a:gd name="T40" fmla="*/ 1614 w 1852"/>
                  <a:gd name="T41" fmla="*/ 1604 h 1958"/>
                  <a:gd name="T42" fmla="*/ 1810 w 1852"/>
                  <a:gd name="T43" fmla="*/ 1404 h 1958"/>
                  <a:gd name="T44" fmla="*/ 1742 w 1852"/>
                  <a:gd name="T45" fmla="*/ 1366 h 1958"/>
                  <a:gd name="T46" fmla="*/ 1614 w 1852"/>
                  <a:gd name="T47" fmla="*/ 1526 h 1958"/>
                  <a:gd name="T48" fmla="*/ 1434 w 1852"/>
                  <a:gd name="T49" fmla="*/ 1436 h 1958"/>
                  <a:gd name="T50" fmla="*/ 1112 w 1852"/>
                  <a:gd name="T51" fmla="*/ 1640 h 1958"/>
                  <a:gd name="T52" fmla="*/ 1086 w 1852"/>
                  <a:gd name="T53" fmla="*/ 1800 h 1958"/>
                  <a:gd name="T54" fmla="*/ 852 w 1852"/>
                  <a:gd name="T55" fmla="*/ 1878 h 1958"/>
                  <a:gd name="T56" fmla="*/ 786 w 1852"/>
                  <a:gd name="T57" fmla="*/ 1654 h 1958"/>
                  <a:gd name="T58" fmla="*/ 452 w 1852"/>
                  <a:gd name="T59" fmla="*/ 1472 h 1958"/>
                  <a:gd name="T60" fmla="*/ 296 w 1852"/>
                  <a:gd name="T61" fmla="*/ 1528 h 1958"/>
                  <a:gd name="T62" fmla="*/ 184 w 1852"/>
                  <a:gd name="T63" fmla="*/ 1494 h 1958"/>
                  <a:gd name="T64" fmla="*/ 146 w 1852"/>
                  <a:gd name="T65" fmla="*/ 1270 h 1958"/>
                  <a:gd name="T66" fmla="*/ 274 w 1852"/>
                  <a:gd name="T67" fmla="*/ 1162 h 1958"/>
                  <a:gd name="T68" fmla="*/ 276 w 1852"/>
                  <a:gd name="T69" fmla="*/ 822 h 1958"/>
                  <a:gd name="T70" fmla="*/ 136 w 1852"/>
                  <a:gd name="T71" fmla="*/ 710 h 1958"/>
                  <a:gd name="T72" fmla="*/ 112 w 1852"/>
                  <a:gd name="T73" fmla="*/ 596 h 1958"/>
                  <a:gd name="T74" fmla="*/ 240 w 1852"/>
                  <a:gd name="T75" fmla="*/ 436 h 1958"/>
                  <a:gd name="T76" fmla="*/ 436 w 1852"/>
                  <a:gd name="T77" fmla="*/ 536 h 1958"/>
                  <a:gd name="T78" fmla="*/ 740 w 1852"/>
                  <a:gd name="T79" fmla="*/ 348 h 1958"/>
                  <a:gd name="T80" fmla="*/ 766 w 1852"/>
                  <a:gd name="T81" fmla="*/ 160 h 1958"/>
                  <a:gd name="T82" fmla="*/ 1000 w 1852"/>
                  <a:gd name="T83" fmla="*/ 82 h 1958"/>
                  <a:gd name="T84" fmla="*/ 1068 w 1852"/>
                  <a:gd name="T85" fmla="*/ 338 h 1958"/>
                  <a:gd name="T86" fmla="*/ 1384 w 1852"/>
                  <a:gd name="T87" fmla="*/ 502 h 1958"/>
                  <a:gd name="T88" fmla="*/ 1558 w 1852"/>
                  <a:gd name="T89" fmla="*/ 432 h 1958"/>
                  <a:gd name="T90" fmla="*/ 1670 w 1852"/>
                  <a:gd name="T91" fmla="*/ 466 h 1958"/>
                  <a:gd name="T92" fmla="*/ 1708 w 1852"/>
                  <a:gd name="T93" fmla="*/ 690 h 1958"/>
                  <a:gd name="T94" fmla="*/ 1574 w 1852"/>
                  <a:gd name="T95" fmla="*/ 804 h 1958"/>
                  <a:gd name="T96" fmla="*/ 1584 w 1852"/>
                  <a:gd name="T97" fmla="*/ 1142 h 1958"/>
                  <a:gd name="T98" fmla="*/ 1718 w 1852"/>
                  <a:gd name="T99" fmla="*/ 1250 h 1958"/>
                  <a:gd name="T100" fmla="*/ 1742 w 1852"/>
                  <a:gd name="T101" fmla="*/ 1366 h 1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52" h="1958">
                    <a:moveTo>
                      <a:pt x="1828" y="1284"/>
                    </a:moveTo>
                    <a:cubicBezTo>
                      <a:pt x="1818" y="1240"/>
                      <a:pt x="1792" y="1204"/>
                      <a:pt x="1756" y="1184"/>
                    </a:cubicBezTo>
                    <a:cubicBezTo>
                      <a:pt x="1666" y="1132"/>
                      <a:pt x="1666" y="1132"/>
                      <a:pt x="1666" y="1132"/>
                    </a:cubicBezTo>
                    <a:cubicBezTo>
                      <a:pt x="1674" y="1086"/>
                      <a:pt x="1678" y="1040"/>
                      <a:pt x="1678" y="996"/>
                    </a:cubicBezTo>
                    <a:cubicBezTo>
                      <a:pt x="1678" y="930"/>
                      <a:pt x="1672" y="872"/>
                      <a:pt x="1656" y="814"/>
                    </a:cubicBezTo>
                    <a:cubicBezTo>
                      <a:pt x="1746" y="760"/>
                      <a:pt x="1746" y="760"/>
                      <a:pt x="1746" y="760"/>
                    </a:cubicBezTo>
                    <a:cubicBezTo>
                      <a:pt x="1826" y="714"/>
                      <a:pt x="1852" y="628"/>
                      <a:pt x="1810" y="554"/>
                    </a:cubicBezTo>
                    <a:cubicBezTo>
                      <a:pt x="1736" y="426"/>
                      <a:pt x="1736" y="426"/>
                      <a:pt x="1736" y="426"/>
                    </a:cubicBezTo>
                    <a:cubicBezTo>
                      <a:pt x="1706" y="376"/>
                      <a:pt x="1650" y="342"/>
                      <a:pt x="1592" y="342"/>
                    </a:cubicBezTo>
                    <a:cubicBezTo>
                      <a:pt x="1566" y="342"/>
                      <a:pt x="1540" y="348"/>
                      <a:pt x="1516" y="362"/>
                    </a:cubicBezTo>
                    <a:cubicBezTo>
                      <a:pt x="1414" y="422"/>
                      <a:pt x="1414" y="422"/>
                      <a:pt x="1414" y="422"/>
                    </a:cubicBezTo>
                    <a:cubicBezTo>
                      <a:pt x="1336" y="354"/>
                      <a:pt x="1246" y="304"/>
                      <a:pt x="1146" y="274"/>
                    </a:cubicBezTo>
                    <a:cubicBezTo>
                      <a:pt x="1146" y="160"/>
                      <a:pt x="1146" y="160"/>
                      <a:pt x="1146" y="160"/>
                    </a:cubicBezTo>
                    <a:cubicBezTo>
                      <a:pt x="1146" y="68"/>
                      <a:pt x="1084" y="2"/>
                      <a:pt x="1000" y="2"/>
                    </a:cubicBezTo>
                    <a:cubicBezTo>
                      <a:pt x="852" y="2"/>
                      <a:pt x="852" y="2"/>
                      <a:pt x="852" y="2"/>
                    </a:cubicBezTo>
                    <a:cubicBezTo>
                      <a:pt x="762" y="0"/>
                      <a:pt x="686" y="74"/>
                      <a:pt x="686" y="160"/>
                    </a:cubicBezTo>
                    <a:cubicBezTo>
                      <a:pt x="686" y="280"/>
                      <a:pt x="686" y="280"/>
                      <a:pt x="686" y="280"/>
                    </a:cubicBezTo>
                    <a:cubicBezTo>
                      <a:pt x="590" y="312"/>
                      <a:pt x="500" y="364"/>
                      <a:pt x="422" y="436"/>
                    </a:cubicBezTo>
                    <a:cubicBezTo>
                      <a:pt x="326" y="380"/>
                      <a:pt x="326" y="380"/>
                      <a:pt x="326" y="380"/>
                    </a:cubicBezTo>
                    <a:cubicBezTo>
                      <a:pt x="298" y="364"/>
                      <a:pt x="268" y="356"/>
                      <a:pt x="238" y="356"/>
                    </a:cubicBezTo>
                    <a:cubicBezTo>
                      <a:pt x="186" y="356"/>
                      <a:pt x="142" y="382"/>
                      <a:pt x="116" y="428"/>
                    </a:cubicBezTo>
                    <a:cubicBezTo>
                      <a:pt x="42" y="556"/>
                      <a:pt x="42" y="556"/>
                      <a:pt x="42" y="556"/>
                    </a:cubicBezTo>
                    <a:cubicBezTo>
                      <a:pt x="22" y="592"/>
                      <a:pt x="14" y="636"/>
                      <a:pt x="24" y="678"/>
                    </a:cubicBezTo>
                    <a:cubicBezTo>
                      <a:pt x="34" y="722"/>
                      <a:pt x="60" y="758"/>
                      <a:pt x="98" y="780"/>
                    </a:cubicBezTo>
                    <a:cubicBezTo>
                      <a:pt x="192" y="832"/>
                      <a:pt x="192" y="832"/>
                      <a:pt x="192" y="832"/>
                    </a:cubicBezTo>
                    <a:cubicBezTo>
                      <a:pt x="180" y="886"/>
                      <a:pt x="174" y="940"/>
                      <a:pt x="174" y="996"/>
                    </a:cubicBezTo>
                    <a:cubicBezTo>
                      <a:pt x="174" y="1048"/>
                      <a:pt x="180" y="1102"/>
                      <a:pt x="190" y="1152"/>
                    </a:cubicBezTo>
                    <a:cubicBezTo>
                      <a:pt x="106" y="1200"/>
                      <a:pt x="106" y="1200"/>
                      <a:pt x="106" y="1200"/>
                    </a:cubicBezTo>
                    <a:cubicBezTo>
                      <a:pt x="26" y="1246"/>
                      <a:pt x="0" y="1332"/>
                      <a:pt x="42" y="1406"/>
                    </a:cubicBezTo>
                    <a:cubicBezTo>
                      <a:pt x="116" y="1534"/>
                      <a:pt x="116" y="1534"/>
                      <a:pt x="116" y="1534"/>
                    </a:cubicBezTo>
                    <a:cubicBezTo>
                      <a:pt x="146" y="1584"/>
                      <a:pt x="202" y="1618"/>
                      <a:pt x="260" y="1618"/>
                    </a:cubicBezTo>
                    <a:cubicBezTo>
                      <a:pt x="286" y="1618"/>
                      <a:pt x="312" y="1612"/>
                      <a:pt x="336" y="1598"/>
                    </a:cubicBezTo>
                    <a:cubicBezTo>
                      <a:pt x="418" y="1550"/>
                      <a:pt x="418" y="1550"/>
                      <a:pt x="418" y="1550"/>
                    </a:cubicBezTo>
                    <a:cubicBezTo>
                      <a:pt x="500" y="1626"/>
                      <a:pt x="600" y="1682"/>
                      <a:pt x="706" y="1714"/>
                    </a:cubicBezTo>
                    <a:cubicBezTo>
                      <a:pt x="706" y="1800"/>
                      <a:pt x="706" y="1800"/>
                      <a:pt x="706" y="1800"/>
                    </a:cubicBezTo>
                    <a:cubicBezTo>
                      <a:pt x="706" y="1892"/>
                      <a:pt x="768" y="1958"/>
                      <a:pt x="852" y="1958"/>
                    </a:cubicBezTo>
                    <a:cubicBezTo>
                      <a:pt x="1000" y="1958"/>
                      <a:pt x="1000" y="1958"/>
                      <a:pt x="1000" y="1958"/>
                    </a:cubicBezTo>
                    <a:cubicBezTo>
                      <a:pt x="1090" y="1958"/>
                      <a:pt x="1166" y="1886"/>
                      <a:pt x="1166" y="1798"/>
                    </a:cubicBezTo>
                    <a:cubicBezTo>
                      <a:pt x="1164" y="1706"/>
                      <a:pt x="1164" y="1706"/>
                      <a:pt x="1164" y="1706"/>
                    </a:cubicBezTo>
                    <a:cubicBezTo>
                      <a:pt x="1270" y="1670"/>
                      <a:pt x="1368" y="1612"/>
                      <a:pt x="1448" y="1534"/>
                    </a:cubicBezTo>
                    <a:cubicBezTo>
                      <a:pt x="1526" y="1580"/>
                      <a:pt x="1526" y="1580"/>
                      <a:pt x="1526" y="1580"/>
                    </a:cubicBezTo>
                    <a:cubicBezTo>
                      <a:pt x="1554" y="1596"/>
                      <a:pt x="1584" y="1604"/>
                      <a:pt x="1614" y="1604"/>
                    </a:cubicBezTo>
                    <a:cubicBezTo>
                      <a:pt x="1666" y="1604"/>
                      <a:pt x="1710" y="1578"/>
                      <a:pt x="1736" y="1532"/>
                    </a:cubicBezTo>
                    <a:cubicBezTo>
                      <a:pt x="1810" y="1404"/>
                      <a:pt x="1810" y="1404"/>
                      <a:pt x="1810" y="1404"/>
                    </a:cubicBezTo>
                    <a:cubicBezTo>
                      <a:pt x="1832" y="1370"/>
                      <a:pt x="1838" y="1324"/>
                      <a:pt x="1828" y="1284"/>
                    </a:cubicBezTo>
                    <a:close/>
                    <a:moveTo>
                      <a:pt x="1742" y="1366"/>
                    </a:moveTo>
                    <a:cubicBezTo>
                      <a:pt x="1668" y="1494"/>
                      <a:pt x="1668" y="1494"/>
                      <a:pt x="1668" y="1494"/>
                    </a:cubicBezTo>
                    <a:cubicBezTo>
                      <a:pt x="1654" y="1520"/>
                      <a:pt x="1630" y="1526"/>
                      <a:pt x="1614" y="1526"/>
                    </a:cubicBezTo>
                    <a:cubicBezTo>
                      <a:pt x="1598" y="1526"/>
                      <a:pt x="1582" y="1522"/>
                      <a:pt x="1566" y="1512"/>
                    </a:cubicBezTo>
                    <a:cubicBezTo>
                      <a:pt x="1434" y="1436"/>
                      <a:pt x="1434" y="1436"/>
                      <a:pt x="1434" y="1436"/>
                    </a:cubicBezTo>
                    <a:cubicBezTo>
                      <a:pt x="1412" y="1458"/>
                      <a:pt x="1412" y="1458"/>
                      <a:pt x="1412" y="1458"/>
                    </a:cubicBezTo>
                    <a:cubicBezTo>
                      <a:pt x="1330" y="1544"/>
                      <a:pt x="1226" y="1608"/>
                      <a:pt x="1112" y="1640"/>
                    </a:cubicBezTo>
                    <a:cubicBezTo>
                      <a:pt x="1082" y="1648"/>
                      <a:pt x="1082" y="1648"/>
                      <a:pt x="1082" y="1648"/>
                    </a:cubicBezTo>
                    <a:cubicBezTo>
                      <a:pt x="1086" y="1800"/>
                      <a:pt x="1086" y="1800"/>
                      <a:pt x="1086" y="1800"/>
                    </a:cubicBezTo>
                    <a:cubicBezTo>
                      <a:pt x="1086" y="1842"/>
                      <a:pt x="1046" y="1878"/>
                      <a:pt x="1000" y="1878"/>
                    </a:cubicBezTo>
                    <a:cubicBezTo>
                      <a:pt x="852" y="1878"/>
                      <a:pt x="852" y="1878"/>
                      <a:pt x="852" y="1878"/>
                    </a:cubicBezTo>
                    <a:cubicBezTo>
                      <a:pt x="804" y="1878"/>
                      <a:pt x="786" y="1836"/>
                      <a:pt x="786" y="1800"/>
                    </a:cubicBezTo>
                    <a:cubicBezTo>
                      <a:pt x="786" y="1654"/>
                      <a:pt x="786" y="1654"/>
                      <a:pt x="786" y="1654"/>
                    </a:cubicBezTo>
                    <a:cubicBezTo>
                      <a:pt x="756" y="1646"/>
                      <a:pt x="756" y="1646"/>
                      <a:pt x="756" y="1646"/>
                    </a:cubicBezTo>
                    <a:cubicBezTo>
                      <a:pt x="642" y="1616"/>
                      <a:pt x="536" y="1556"/>
                      <a:pt x="452" y="1472"/>
                    </a:cubicBezTo>
                    <a:cubicBezTo>
                      <a:pt x="430" y="1450"/>
                      <a:pt x="430" y="1450"/>
                      <a:pt x="430" y="1450"/>
                    </a:cubicBezTo>
                    <a:cubicBezTo>
                      <a:pt x="296" y="1528"/>
                      <a:pt x="296" y="1528"/>
                      <a:pt x="296" y="1528"/>
                    </a:cubicBezTo>
                    <a:cubicBezTo>
                      <a:pt x="286" y="1534"/>
                      <a:pt x="274" y="1538"/>
                      <a:pt x="260" y="1538"/>
                    </a:cubicBezTo>
                    <a:cubicBezTo>
                      <a:pt x="230" y="1538"/>
                      <a:pt x="200" y="1520"/>
                      <a:pt x="184" y="1494"/>
                    </a:cubicBezTo>
                    <a:cubicBezTo>
                      <a:pt x="110" y="1366"/>
                      <a:pt x="110" y="1366"/>
                      <a:pt x="110" y="1366"/>
                    </a:cubicBezTo>
                    <a:cubicBezTo>
                      <a:pt x="86" y="1324"/>
                      <a:pt x="114" y="1288"/>
                      <a:pt x="146" y="1270"/>
                    </a:cubicBezTo>
                    <a:cubicBezTo>
                      <a:pt x="282" y="1192"/>
                      <a:pt x="282" y="1192"/>
                      <a:pt x="282" y="1192"/>
                    </a:cubicBezTo>
                    <a:cubicBezTo>
                      <a:pt x="274" y="1162"/>
                      <a:pt x="274" y="1162"/>
                      <a:pt x="274" y="1162"/>
                    </a:cubicBezTo>
                    <a:cubicBezTo>
                      <a:pt x="260" y="1108"/>
                      <a:pt x="254" y="1052"/>
                      <a:pt x="254" y="996"/>
                    </a:cubicBezTo>
                    <a:cubicBezTo>
                      <a:pt x="254" y="938"/>
                      <a:pt x="262" y="880"/>
                      <a:pt x="276" y="822"/>
                    </a:cubicBezTo>
                    <a:cubicBezTo>
                      <a:pt x="284" y="792"/>
                      <a:pt x="284" y="792"/>
                      <a:pt x="284" y="792"/>
                    </a:cubicBezTo>
                    <a:cubicBezTo>
                      <a:pt x="136" y="710"/>
                      <a:pt x="136" y="710"/>
                      <a:pt x="136" y="710"/>
                    </a:cubicBezTo>
                    <a:cubicBezTo>
                      <a:pt x="118" y="700"/>
                      <a:pt x="106" y="682"/>
                      <a:pt x="102" y="660"/>
                    </a:cubicBezTo>
                    <a:cubicBezTo>
                      <a:pt x="96" y="638"/>
                      <a:pt x="100" y="614"/>
                      <a:pt x="112" y="596"/>
                    </a:cubicBezTo>
                    <a:cubicBezTo>
                      <a:pt x="186" y="468"/>
                      <a:pt x="186" y="468"/>
                      <a:pt x="186" y="468"/>
                    </a:cubicBezTo>
                    <a:cubicBezTo>
                      <a:pt x="200" y="442"/>
                      <a:pt x="224" y="436"/>
                      <a:pt x="240" y="436"/>
                    </a:cubicBezTo>
                    <a:cubicBezTo>
                      <a:pt x="256" y="436"/>
                      <a:pt x="272" y="440"/>
                      <a:pt x="288" y="450"/>
                    </a:cubicBezTo>
                    <a:cubicBezTo>
                      <a:pt x="436" y="536"/>
                      <a:pt x="436" y="536"/>
                      <a:pt x="436" y="536"/>
                    </a:cubicBezTo>
                    <a:cubicBezTo>
                      <a:pt x="458" y="514"/>
                      <a:pt x="458" y="514"/>
                      <a:pt x="458" y="514"/>
                    </a:cubicBezTo>
                    <a:cubicBezTo>
                      <a:pt x="542" y="432"/>
                      <a:pt x="634" y="378"/>
                      <a:pt x="740" y="348"/>
                    </a:cubicBezTo>
                    <a:cubicBezTo>
                      <a:pt x="766" y="340"/>
                      <a:pt x="766" y="340"/>
                      <a:pt x="766" y="340"/>
                    </a:cubicBezTo>
                    <a:cubicBezTo>
                      <a:pt x="766" y="160"/>
                      <a:pt x="766" y="160"/>
                      <a:pt x="766" y="160"/>
                    </a:cubicBezTo>
                    <a:cubicBezTo>
                      <a:pt x="766" y="118"/>
                      <a:pt x="806" y="82"/>
                      <a:pt x="852" y="82"/>
                    </a:cubicBezTo>
                    <a:cubicBezTo>
                      <a:pt x="1000" y="82"/>
                      <a:pt x="1000" y="82"/>
                      <a:pt x="1000" y="82"/>
                    </a:cubicBezTo>
                    <a:cubicBezTo>
                      <a:pt x="1048" y="82"/>
                      <a:pt x="1066" y="124"/>
                      <a:pt x="1066" y="162"/>
                    </a:cubicBezTo>
                    <a:cubicBezTo>
                      <a:pt x="1068" y="338"/>
                      <a:pt x="1068" y="338"/>
                      <a:pt x="1068" y="338"/>
                    </a:cubicBezTo>
                    <a:cubicBezTo>
                      <a:pt x="1098" y="346"/>
                      <a:pt x="1098" y="346"/>
                      <a:pt x="1098" y="346"/>
                    </a:cubicBezTo>
                    <a:cubicBezTo>
                      <a:pt x="1206" y="374"/>
                      <a:pt x="1304" y="428"/>
                      <a:pt x="1384" y="502"/>
                    </a:cubicBezTo>
                    <a:cubicBezTo>
                      <a:pt x="1406" y="522"/>
                      <a:pt x="1406" y="522"/>
                      <a:pt x="1406" y="522"/>
                    </a:cubicBezTo>
                    <a:cubicBezTo>
                      <a:pt x="1558" y="432"/>
                      <a:pt x="1558" y="432"/>
                      <a:pt x="1558" y="432"/>
                    </a:cubicBezTo>
                    <a:cubicBezTo>
                      <a:pt x="1568" y="426"/>
                      <a:pt x="1580" y="422"/>
                      <a:pt x="1594" y="422"/>
                    </a:cubicBezTo>
                    <a:cubicBezTo>
                      <a:pt x="1624" y="422"/>
                      <a:pt x="1654" y="440"/>
                      <a:pt x="1670" y="466"/>
                    </a:cubicBezTo>
                    <a:cubicBezTo>
                      <a:pt x="1744" y="594"/>
                      <a:pt x="1744" y="594"/>
                      <a:pt x="1744" y="594"/>
                    </a:cubicBezTo>
                    <a:cubicBezTo>
                      <a:pt x="1768" y="636"/>
                      <a:pt x="1740" y="672"/>
                      <a:pt x="1708" y="690"/>
                    </a:cubicBezTo>
                    <a:cubicBezTo>
                      <a:pt x="1564" y="774"/>
                      <a:pt x="1564" y="774"/>
                      <a:pt x="1564" y="774"/>
                    </a:cubicBezTo>
                    <a:cubicBezTo>
                      <a:pt x="1574" y="804"/>
                      <a:pt x="1574" y="804"/>
                      <a:pt x="1574" y="804"/>
                    </a:cubicBezTo>
                    <a:cubicBezTo>
                      <a:pt x="1592" y="864"/>
                      <a:pt x="1600" y="924"/>
                      <a:pt x="1600" y="994"/>
                    </a:cubicBezTo>
                    <a:cubicBezTo>
                      <a:pt x="1600" y="1044"/>
                      <a:pt x="1594" y="1094"/>
                      <a:pt x="1584" y="1142"/>
                    </a:cubicBezTo>
                    <a:cubicBezTo>
                      <a:pt x="1578" y="1170"/>
                      <a:pt x="1578" y="1170"/>
                      <a:pt x="1578" y="1170"/>
                    </a:cubicBezTo>
                    <a:cubicBezTo>
                      <a:pt x="1718" y="1250"/>
                      <a:pt x="1718" y="1250"/>
                      <a:pt x="1718" y="1250"/>
                    </a:cubicBezTo>
                    <a:cubicBezTo>
                      <a:pt x="1736" y="1260"/>
                      <a:pt x="1748" y="1278"/>
                      <a:pt x="1752" y="1300"/>
                    </a:cubicBezTo>
                    <a:cubicBezTo>
                      <a:pt x="1756" y="1324"/>
                      <a:pt x="1752" y="1346"/>
                      <a:pt x="1742" y="136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grpSp>
      <p:grpSp>
        <p:nvGrpSpPr>
          <p:cNvPr id="305" name="Group 304">
            <a:extLst>
              <a:ext uri="{FF2B5EF4-FFF2-40B4-BE49-F238E27FC236}">
                <a16:creationId xmlns:a16="http://schemas.microsoft.com/office/drawing/2014/main" id="{AD236817-E199-472C-99E1-884C6DABE8FB}"/>
              </a:ext>
            </a:extLst>
          </p:cNvPr>
          <p:cNvGrpSpPr/>
          <p:nvPr/>
        </p:nvGrpSpPr>
        <p:grpSpPr>
          <a:xfrm>
            <a:off x="7411526" y="2853542"/>
            <a:ext cx="433245" cy="470922"/>
            <a:chOff x="2285999" y="1543491"/>
            <a:chExt cx="652096" cy="708805"/>
          </a:xfrm>
        </p:grpSpPr>
        <p:grpSp>
          <p:nvGrpSpPr>
            <p:cNvPr id="306" name="Group 305">
              <a:extLst>
                <a:ext uri="{FF2B5EF4-FFF2-40B4-BE49-F238E27FC236}">
                  <a16:creationId xmlns:a16="http://schemas.microsoft.com/office/drawing/2014/main" id="{92AD747F-392F-43A3-9D8C-07EFC18C67A7}"/>
                </a:ext>
              </a:extLst>
            </p:cNvPr>
            <p:cNvGrpSpPr/>
            <p:nvPr/>
          </p:nvGrpSpPr>
          <p:grpSpPr>
            <a:xfrm>
              <a:off x="2285999" y="1543491"/>
              <a:ext cx="652096" cy="708805"/>
              <a:chOff x="2133600" y="3572924"/>
              <a:chExt cx="731520" cy="795136"/>
            </a:xfrm>
          </p:grpSpPr>
          <p:sp>
            <p:nvSpPr>
              <p:cNvPr id="310" name="Cylinder 309">
                <a:extLst>
                  <a:ext uri="{FF2B5EF4-FFF2-40B4-BE49-F238E27FC236}">
                    <a16:creationId xmlns:a16="http://schemas.microsoft.com/office/drawing/2014/main" id="{15F137A1-FB61-41F0-89E1-0EF47B5CB807}"/>
                  </a:ext>
                </a:extLst>
              </p:cNvPr>
              <p:cNvSpPr/>
              <p:nvPr/>
            </p:nvSpPr>
            <p:spPr>
              <a:xfrm>
                <a:off x="2133600" y="3572924"/>
                <a:ext cx="731520" cy="795136"/>
              </a:xfrm>
              <a:prstGeom prst="can">
                <a:avLst>
                  <a:gd name="adj" fmla="val 6011"/>
                </a:avLst>
              </a:prstGeom>
              <a:solidFill>
                <a:schemeClr val="accent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1" name="Text Placeholder 2">
                <a:extLst>
                  <a:ext uri="{FF2B5EF4-FFF2-40B4-BE49-F238E27FC236}">
                    <a16:creationId xmlns:a16="http://schemas.microsoft.com/office/drawing/2014/main" id="{538A796F-8124-4823-B898-1A4562C56B47}"/>
                  </a:ext>
                </a:extLst>
              </p:cNvPr>
              <p:cNvSpPr txBox="1">
                <a:spLocks/>
              </p:cNvSpPr>
              <p:nvPr/>
            </p:nvSpPr>
            <p:spPr>
              <a:xfrm>
                <a:off x="2177990" y="4138196"/>
                <a:ext cx="642742" cy="181263"/>
              </a:xfrm>
              <a:prstGeom prst="rect">
                <a:avLst/>
              </a:prstGeom>
            </p:spPr>
            <p:txBody>
              <a:bodyPr vert="horz" wrap="square" lIns="0" tIns="0" rIns="0" bIns="0" rtlCol="0">
                <a:spAutoFit/>
              </a:bodyPr>
              <a:lstStyle>
                <a:defPPr>
                  <a:defRPr lang="en-US"/>
                </a:defPPr>
                <a:lvl1pPr indent="0" algn="ctr">
                  <a:lnSpc>
                    <a:spcPct val="100000"/>
                  </a:lnSpc>
                  <a:spcBef>
                    <a:spcPts val="600"/>
                  </a:spcBef>
                  <a:buFont typeface="Arial" panose="020B0604020202020204" pitchFamily="34" charset="0"/>
                  <a:buNone/>
                  <a:defRPr sz="700" b="1">
                    <a:solidFill>
                      <a:schemeClr val="bg1">
                        <a:lumMod val="50000"/>
                      </a:schemeClr>
                    </a:solidFill>
                  </a:defRPr>
                </a:lvl1pPr>
                <a:lvl2pPr marL="365760" indent="-182880">
                  <a:lnSpc>
                    <a:spcPct val="100000"/>
                  </a:lnSpc>
                  <a:spcBef>
                    <a:spcPts val="600"/>
                  </a:spcBef>
                  <a:buFont typeface="Calibri" panose="020F0502020204030204" pitchFamily="34" charset="0"/>
                  <a:buChar char="–"/>
                  <a:defRPr>
                    <a:solidFill>
                      <a:schemeClr val="tx2"/>
                    </a:solidFill>
                  </a:defRPr>
                </a:lvl2pPr>
                <a:lvl3pPr marL="548640" indent="-182880">
                  <a:lnSpc>
                    <a:spcPct val="100000"/>
                  </a:lnSpc>
                  <a:spcBef>
                    <a:spcPts val="600"/>
                  </a:spcBef>
                  <a:buFont typeface="Wingdings" panose="05000000000000000000" pitchFamily="2" charset="2"/>
                  <a:buChar char="§"/>
                  <a:defRPr sz="1600">
                    <a:solidFill>
                      <a:schemeClr val="tx2"/>
                    </a:solidFill>
                  </a:defRPr>
                </a:lvl3pPr>
                <a:lvl4pPr marL="731520" indent="-182880">
                  <a:lnSpc>
                    <a:spcPct val="100000"/>
                  </a:lnSpc>
                  <a:spcBef>
                    <a:spcPts val="600"/>
                  </a:spcBef>
                  <a:buFont typeface="Courier New" panose="02070309020205020404" pitchFamily="49" charset="0"/>
                  <a:buChar char="o"/>
                  <a:defRPr sz="1400">
                    <a:solidFill>
                      <a:schemeClr val="tx2"/>
                    </a:solidFill>
                  </a:defRPr>
                </a:lvl4pPr>
                <a:lvl5pPr marL="914400" indent="-182880">
                  <a:lnSpc>
                    <a:spcPct val="100000"/>
                  </a:lnSpc>
                  <a:spcBef>
                    <a:spcPts val="600"/>
                  </a:spcBef>
                  <a:buFont typeface="Wingdings" panose="05000000000000000000" pitchFamily="2" charset="2"/>
                  <a:buChar char="v"/>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solidFill>
                      <a:schemeClr val="bg1"/>
                    </a:solidFill>
                  </a:rPr>
                  <a:t>EIR</a:t>
                </a:r>
              </a:p>
            </p:txBody>
          </p:sp>
        </p:grpSp>
        <p:grpSp>
          <p:nvGrpSpPr>
            <p:cNvPr id="307" name="Group 306">
              <a:extLst>
                <a:ext uri="{FF2B5EF4-FFF2-40B4-BE49-F238E27FC236}">
                  <a16:creationId xmlns:a16="http://schemas.microsoft.com/office/drawing/2014/main" id="{6DB0E86D-A6EE-4B48-B12E-5AFFE2B7BBA2}"/>
                </a:ext>
              </a:extLst>
            </p:cNvPr>
            <p:cNvGrpSpPr/>
            <p:nvPr/>
          </p:nvGrpSpPr>
          <p:grpSpPr>
            <a:xfrm>
              <a:off x="2461842" y="1681586"/>
              <a:ext cx="295646" cy="340270"/>
              <a:chOff x="7119753" y="4332107"/>
              <a:chExt cx="504825" cy="581025"/>
            </a:xfrm>
            <a:solidFill>
              <a:schemeClr val="bg1">
                <a:lumMod val="65000"/>
              </a:schemeClr>
            </a:solidFill>
          </p:grpSpPr>
          <p:sp>
            <p:nvSpPr>
              <p:cNvPr id="308" name="Freeform: Shape 307">
                <a:extLst>
                  <a:ext uri="{FF2B5EF4-FFF2-40B4-BE49-F238E27FC236}">
                    <a16:creationId xmlns:a16="http://schemas.microsoft.com/office/drawing/2014/main" id="{D46F5946-F2AA-402F-981F-498EDF4DD5D8}"/>
                  </a:ext>
                </a:extLst>
              </p:cNvPr>
              <p:cNvSpPr/>
              <p:nvPr/>
            </p:nvSpPr>
            <p:spPr>
              <a:xfrm>
                <a:off x="7119753" y="4332107"/>
                <a:ext cx="504825" cy="581025"/>
              </a:xfrm>
              <a:custGeom>
                <a:avLst/>
                <a:gdLst>
                  <a:gd name="connsiteX0" fmla="*/ 502444 w 504825"/>
                  <a:gd name="connsiteY0" fmla="*/ 226219 h 581025"/>
                  <a:gd name="connsiteX1" fmla="*/ 502444 w 504825"/>
                  <a:gd name="connsiteY1" fmla="*/ 169069 h 581025"/>
                  <a:gd name="connsiteX2" fmla="*/ 378619 w 504825"/>
                  <a:gd name="connsiteY2" fmla="*/ 169069 h 581025"/>
                  <a:gd name="connsiteX3" fmla="*/ 378619 w 504825"/>
                  <a:gd name="connsiteY3" fmla="*/ 121444 h 581025"/>
                  <a:gd name="connsiteX4" fmla="*/ 359569 w 504825"/>
                  <a:gd name="connsiteY4" fmla="*/ 121444 h 581025"/>
                  <a:gd name="connsiteX5" fmla="*/ 359569 w 504825"/>
                  <a:gd name="connsiteY5" fmla="*/ 83344 h 581025"/>
                  <a:gd name="connsiteX6" fmla="*/ 378619 w 504825"/>
                  <a:gd name="connsiteY6" fmla="*/ 83344 h 581025"/>
                  <a:gd name="connsiteX7" fmla="*/ 378619 w 504825"/>
                  <a:gd name="connsiteY7" fmla="*/ 7144 h 581025"/>
                  <a:gd name="connsiteX8" fmla="*/ 130969 w 504825"/>
                  <a:gd name="connsiteY8" fmla="*/ 7144 h 581025"/>
                  <a:gd name="connsiteX9" fmla="*/ 130969 w 504825"/>
                  <a:gd name="connsiteY9" fmla="*/ 83344 h 581025"/>
                  <a:gd name="connsiteX10" fmla="*/ 150019 w 504825"/>
                  <a:gd name="connsiteY10" fmla="*/ 83344 h 581025"/>
                  <a:gd name="connsiteX11" fmla="*/ 150019 w 504825"/>
                  <a:gd name="connsiteY11" fmla="*/ 121444 h 581025"/>
                  <a:gd name="connsiteX12" fmla="*/ 130969 w 504825"/>
                  <a:gd name="connsiteY12" fmla="*/ 121444 h 581025"/>
                  <a:gd name="connsiteX13" fmla="*/ 130969 w 504825"/>
                  <a:gd name="connsiteY13" fmla="*/ 169069 h 581025"/>
                  <a:gd name="connsiteX14" fmla="*/ 7144 w 504825"/>
                  <a:gd name="connsiteY14" fmla="*/ 169069 h 581025"/>
                  <a:gd name="connsiteX15" fmla="*/ 7144 w 504825"/>
                  <a:gd name="connsiteY15" fmla="*/ 226219 h 581025"/>
                  <a:gd name="connsiteX16" fmla="*/ 26194 w 504825"/>
                  <a:gd name="connsiteY16" fmla="*/ 226219 h 581025"/>
                  <a:gd name="connsiteX17" fmla="*/ 26194 w 504825"/>
                  <a:gd name="connsiteY17" fmla="*/ 264319 h 581025"/>
                  <a:gd name="connsiteX18" fmla="*/ 7144 w 504825"/>
                  <a:gd name="connsiteY18" fmla="*/ 264319 h 581025"/>
                  <a:gd name="connsiteX19" fmla="*/ 7144 w 504825"/>
                  <a:gd name="connsiteY19" fmla="*/ 321469 h 581025"/>
                  <a:gd name="connsiteX20" fmla="*/ 26194 w 504825"/>
                  <a:gd name="connsiteY20" fmla="*/ 321469 h 581025"/>
                  <a:gd name="connsiteX21" fmla="*/ 26194 w 504825"/>
                  <a:gd name="connsiteY21" fmla="*/ 359569 h 581025"/>
                  <a:gd name="connsiteX22" fmla="*/ 7144 w 504825"/>
                  <a:gd name="connsiteY22" fmla="*/ 359569 h 581025"/>
                  <a:gd name="connsiteX23" fmla="*/ 7144 w 504825"/>
                  <a:gd name="connsiteY23" fmla="*/ 416719 h 581025"/>
                  <a:gd name="connsiteX24" fmla="*/ 26194 w 504825"/>
                  <a:gd name="connsiteY24" fmla="*/ 416719 h 581025"/>
                  <a:gd name="connsiteX25" fmla="*/ 26194 w 504825"/>
                  <a:gd name="connsiteY25" fmla="*/ 454819 h 581025"/>
                  <a:gd name="connsiteX26" fmla="*/ 7144 w 504825"/>
                  <a:gd name="connsiteY26" fmla="*/ 454819 h 581025"/>
                  <a:gd name="connsiteX27" fmla="*/ 7144 w 504825"/>
                  <a:gd name="connsiteY27" fmla="*/ 578644 h 581025"/>
                  <a:gd name="connsiteX28" fmla="*/ 502444 w 504825"/>
                  <a:gd name="connsiteY28" fmla="*/ 578644 h 581025"/>
                  <a:gd name="connsiteX29" fmla="*/ 502444 w 504825"/>
                  <a:gd name="connsiteY29" fmla="*/ 454819 h 581025"/>
                  <a:gd name="connsiteX30" fmla="*/ 483394 w 504825"/>
                  <a:gd name="connsiteY30" fmla="*/ 454819 h 581025"/>
                  <a:gd name="connsiteX31" fmla="*/ 483394 w 504825"/>
                  <a:gd name="connsiteY31" fmla="*/ 416719 h 581025"/>
                  <a:gd name="connsiteX32" fmla="*/ 502444 w 504825"/>
                  <a:gd name="connsiteY32" fmla="*/ 416719 h 581025"/>
                  <a:gd name="connsiteX33" fmla="*/ 502444 w 504825"/>
                  <a:gd name="connsiteY33" fmla="*/ 359569 h 581025"/>
                  <a:gd name="connsiteX34" fmla="*/ 483394 w 504825"/>
                  <a:gd name="connsiteY34" fmla="*/ 359569 h 581025"/>
                  <a:gd name="connsiteX35" fmla="*/ 483394 w 504825"/>
                  <a:gd name="connsiteY35" fmla="*/ 321469 h 581025"/>
                  <a:gd name="connsiteX36" fmla="*/ 502444 w 504825"/>
                  <a:gd name="connsiteY36" fmla="*/ 321469 h 581025"/>
                  <a:gd name="connsiteX37" fmla="*/ 502444 w 504825"/>
                  <a:gd name="connsiteY37" fmla="*/ 264319 h 581025"/>
                  <a:gd name="connsiteX38" fmla="*/ 483394 w 504825"/>
                  <a:gd name="connsiteY38" fmla="*/ 264319 h 581025"/>
                  <a:gd name="connsiteX39" fmla="*/ 483394 w 504825"/>
                  <a:gd name="connsiteY39" fmla="*/ 226219 h 581025"/>
                  <a:gd name="connsiteX40" fmla="*/ 502444 w 504825"/>
                  <a:gd name="connsiteY40" fmla="*/ 226219 h 581025"/>
                  <a:gd name="connsiteX41" fmla="*/ 150019 w 504825"/>
                  <a:gd name="connsiteY41" fmla="*/ 140494 h 581025"/>
                  <a:gd name="connsiteX42" fmla="*/ 226219 w 504825"/>
                  <a:gd name="connsiteY42" fmla="*/ 140494 h 581025"/>
                  <a:gd name="connsiteX43" fmla="*/ 226219 w 504825"/>
                  <a:gd name="connsiteY43" fmla="*/ 64294 h 581025"/>
                  <a:gd name="connsiteX44" fmla="*/ 150019 w 504825"/>
                  <a:gd name="connsiteY44" fmla="*/ 64294 h 581025"/>
                  <a:gd name="connsiteX45" fmla="*/ 150019 w 504825"/>
                  <a:gd name="connsiteY45" fmla="*/ 26194 h 581025"/>
                  <a:gd name="connsiteX46" fmla="*/ 359569 w 504825"/>
                  <a:gd name="connsiteY46" fmla="*/ 26194 h 581025"/>
                  <a:gd name="connsiteX47" fmla="*/ 359569 w 504825"/>
                  <a:gd name="connsiteY47" fmla="*/ 64294 h 581025"/>
                  <a:gd name="connsiteX48" fmla="*/ 283369 w 504825"/>
                  <a:gd name="connsiteY48" fmla="*/ 64294 h 581025"/>
                  <a:gd name="connsiteX49" fmla="*/ 283369 w 504825"/>
                  <a:gd name="connsiteY49" fmla="*/ 140494 h 581025"/>
                  <a:gd name="connsiteX50" fmla="*/ 359569 w 504825"/>
                  <a:gd name="connsiteY50" fmla="*/ 140494 h 581025"/>
                  <a:gd name="connsiteX51" fmla="*/ 359569 w 504825"/>
                  <a:gd name="connsiteY51" fmla="*/ 169069 h 581025"/>
                  <a:gd name="connsiteX52" fmla="*/ 273844 w 504825"/>
                  <a:gd name="connsiteY52" fmla="*/ 169069 h 581025"/>
                  <a:gd name="connsiteX53" fmla="*/ 273844 w 504825"/>
                  <a:gd name="connsiteY53" fmla="*/ 226219 h 581025"/>
                  <a:gd name="connsiteX54" fmla="*/ 292894 w 504825"/>
                  <a:gd name="connsiteY54" fmla="*/ 226219 h 581025"/>
                  <a:gd name="connsiteX55" fmla="*/ 292894 w 504825"/>
                  <a:gd name="connsiteY55" fmla="*/ 264319 h 581025"/>
                  <a:gd name="connsiteX56" fmla="*/ 273844 w 504825"/>
                  <a:gd name="connsiteY56" fmla="*/ 264319 h 581025"/>
                  <a:gd name="connsiteX57" fmla="*/ 273844 w 504825"/>
                  <a:gd name="connsiteY57" fmla="*/ 321469 h 581025"/>
                  <a:gd name="connsiteX58" fmla="*/ 292894 w 504825"/>
                  <a:gd name="connsiteY58" fmla="*/ 321469 h 581025"/>
                  <a:gd name="connsiteX59" fmla="*/ 292894 w 504825"/>
                  <a:gd name="connsiteY59" fmla="*/ 336709 h 581025"/>
                  <a:gd name="connsiteX60" fmla="*/ 254794 w 504825"/>
                  <a:gd name="connsiteY60" fmla="*/ 330994 h 581025"/>
                  <a:gd name="connsiteX61" fmla="*/ 216694 w 504825"/>
                  <a:gd name="connsiteY61" fmla="*/ 336709 h 581025"/>
                  <a:gd name="connsiteX62" fmla="*/ 216694 w 504825"/>
                  <a:gd name="connsiteY62" fmla="*/ 321469 h 581025"/>
                  <a:gd name="connsiteX63" fmla="*/ 235744 w 504825"/>
                  <a:gd name="connsiteY63" fmla="*/ 321469 h 581025"/>
                  <a:gd name="connsiteX64" fmla="*/ 235744 w 504825"/>
                  <a:gd name="connsiteY64" fmla="*/ 264319 h 581025"/>
                  <a:gd name="connsiteX65" fmla="*/ 216694 w 504825"/>
                  <a:gd name="connsiteY65" fmla="*/ 264319 h 581025"/>
                  <a:gd name="connsiteX66" fmla="*/ 216694 w 504825"/>
                  <a:gd name="connsiteY66" fmla="*/ 226219 h 581025"/>
                  <a:gd name="connsiteX67" fmla="*/ 235744 w 504825"/>
                  <a:gd name="connsiteY67" fmla="*/ 226219 h 581025"/>
                  <a:gd name="connsiteX68" fmla="*/ 235744 w 504825"/>
                  <a:gd name="connsiteY68" fmla="*/ 169069 h 581025"/>
                  <a:gd name="connsiteX69" fmla="*/ 150019 w 504825"/>
                  <a:gd name="connsiteY69" fmla="*/ 169069 h 581025"/>
                  <a:gd name="connsiteX70" fmla="*/ 150019 w 504825"/>
                  <a:gd name="connsiteY70" fmla="*/ 140494 h 581025"/>
                  <a:gd name="connsiteX71" fmla="*/ 169069 w 504825"/>
                  <a:gd name="connsiteY71" fmla="*/ 121444 h 581025"/>
                  <a:gd name="connsiteX72" fmla="*/ 169069 w 504825"/>
                  <a:gd name="connsiteY72" fmla="*/ 83344 h 581025"/>
                  <a:gd name="connsiteX73" fmla="*/ 207169 w 504825"/>
                  <a:gd name="connsiteY73" fmla="*/ 83344 h 581025"/>
                  <a:gd name="connsiteX74" fmla="*/ 207169 w 504825"/>
                  <a:gd name="connsiteY74" fmla="*/ 121444 h 581025"/>
                  <a:gd name="connsiteX75" fmla="*/ 169069 w 504825"/>
                  <a:gd name="connsiteY75" fmla="*/ 121444 h 581025"/>
                  <a:gd name="connsiteX76" fmla="*/ 340519 w 504825"/>
                  <a:gd name="connsiteY76" fmla="*/ 83344 h 581025"/>
                  <a:gd name="connsiteX77" fmla="*/ 340519 w 504825"/>
                  <a:gd name="connsiteY77" fmla="*/ 121444 h 581025"/>
                  <a:gd name="connsiteX78" fmla="*/ 302419 w 504825"/>
                  <a:gd name="connsiteY78" fmla="*/ 121444 h 581025"/>
                  <a:gd name="connsiteX79" fmla="*/ 302419 w 504825"/>
                  <a:gd name="connsiteY79" fmla="*/ 83344 h 581025"/>
                  <a:gd name="connsiteX80" fmla="*/ 340519 w 504825"/>
                  <a:gd name="connsiteY80" fmla="*/ 83344 h 581025"/>
                  <a:gd name="connsiteX81" fmla="*/ 350044 w 504825"/>
                  <a:gd name="connsiteY81" fmla="*/ 359569 h 581025"/>
                  <a:gd name="connsiteX82" fmla="*/ 333851 w 504825"/>
                  <a:gd name="connsiteY82" fmla="*/ 359569 h 581025"/>
                  <a:gd name="connsiteX83" fmla="*/ 311944 w 504825"/>
                  <a:gd name="connsiteY83" fmla="*/ 345281 h 581025"/>
                  <a:gd name="connsiteX84" fmla="*/ 311944 w 504825"/>
                  <a:gd name="connsiteY84" fmla="*/ 321469 h 581025"/>
                  <a:gd name="connsiteX85" fmla="*/ 350044 w 504825"/>
                  <a:gd name="connsiteY85" fmla="*/ 321469 h 581025"/>
                  <a:gd name="connsiteX86" fmla="*/ 350044 w 504825"/>
                  <a:gd name="connsiteY86" fmla="*/ 359569 h 581025"/>
                  <a:gd name="connsiteX87" fmla="*/ 175736 w 504825"/>
                  <a:gd name="connsiteY87" fmla="*/ 359569 h 581025"/>
                  <a:gd name="connsiteX88" fmla="*/ 159544 w 504825"/>
                  <a:gd name="connsiteY88" fmla="*/ 359569 h 581025"/>
                  <a:gd name="connsiteX89" fmla="*/ 159544 w 504825"/>
                  <a:gd name="connsiteY89" fmla="*/ 321469 h 581025"/>
                  <a:gd name="connsiteX90" fmla="*/ 197644 w 504825"/>
                  <a:gd name="connsiteY90" fmla="*/ 321469 h 581025"/>
                  <a:gd name="connsiteX91" fmla="*/ 197644 w 504825"/>
                  <a:gd name="connsiteY91" fmla="*/ 345281 h 581025"/>
                  <a:gd name="connsiteX92" fmla="*/ 175736 w 504825"/>
                  <a:gd name="connsiteY92" fmla="*/ 359569 h 581025"/>
                  <a:gd name="connsiteX93" fmla="*/ 83344 w 504825"/>
                  <a:gd name="connsiteY93" fmla="*/ 559594 h 581025"/>
                  <a:gd name="connsiteX94" fmla="*/ 26194 w 504825"/>
                  <a:gd name="connsiteY94" fmla="*/ 559594 h 581025"/>
                  <a:gd name="connsiteX95" fmla="*/ 26194 w 504825"/>
                  <a:gd name="connsiteY95" fmla="*/ 473869 h 581025"/>
                  <a:gd name="connsiteX96" fmla="*/ 102394 w 504825"/>
                  <a:gd name="connsiteY96" fmla="*/ 473869 h 581025"/>
                  <a:gd name="connsiteX97" fmla="*/ 102394 w 504825"/>
                  <a:gd name="connsiteY97" fmla="*/ 397669 h 581025"/>
                  <a:gd name="connsiteX98" fmla="*/ 26194 w 504825"/>
                  <a:gd name="connsiteY98" fmla="*/ 397669 h 581025"/>
                  <a:gd name="connsiteX99" fmla="*/ 26194 w 504825"/>
                  <a:gd name="connsiteY99" fmla="*/ 378619 h 581025"/>
                  <a:gd name="connsiteX100" fmla="*/ 102394 w 504825"/>
                  <a:gd name="connsiteY100" fmla="*/ 378619 h 581025"/>
                  <a:gd name="connsiteX101" fmla="*/ 102394 w 504825"/>
                  <a:gd name="connsiteY101" fmla="*/ 302419 h 581025"/>
                  <a:gd name="connsiteX102" fmla="*/ 26194 w 504825"/>
                  <a:gd name="connsiteY102" fmla="*/ 302419 h 581025"/>
                  <a:gd name="connsiteX103" fmla="*/ 26194 w 504825"/>
                  <a:gd name="connsiteY103" fmla="*/ 283369 h 581025"/>
                  <a:gd name="connsiteX104" fmla="*/ 102394 w 504825"/>
                  <a:gd name="connsiteY104" fmla="*/ 283369 h 581025"/>
                  <a:gd name="connsiteX105" fmla="*/ 102394 w 504825"/>
                  <a:gd name="connsiteY105" fmla="*/ 207169 h 581025"/>
                  <a:gd name="connsiteX106" fmla="*/ 26194 w 504825"/>
                  <a:gd name="connsiteY106" fmla="*/ 207169 h 581025"/>
                  <a:gd name="connsiteX107" fmla="*/ 26194 w 504825"/>
                  <a:gd name="connsiteY107" fmla="*/ 188119 h 581025"/>
                  <a:gd name="connsiteX108" fmla="*/ 216694 w 504825"/>
                  <a:gd name="connsiteY108" fmla="*/ 188119 h 581025"/>
                  <a:gd name="connsiteX109" fmla="*/ 216694 w 504825"/>
                  <a:gd name="connsiteY109" fmla="*/ 207169 h 581025"/>
                  <a:gd name="connsiteX110" fmla="*/ 140494 w 504825"/>
                  <a:gd name="connsiteY110" fmla="*/ 207169 h 581025"/>
                  <a:gd name="connsiteX111" fmla="*/ 140494 w 504825"/>
                  <a:gd name="connsiteY111" fmla="*/ 283369 h 581025"/>
                  <a:gd name="connsiteX112" fmla="*/ 216694 w 504825"/>
                  <a:gd name="connsiteY112" fmla="*/ 283369 h 581025"/>
                  <a:gd name="connsiteX113" fmla="*/ 216694 w 504825"/>
                  <a:gd name="connsiteY113" fmla="*/ 302419 h 581025"/>
                  <a:gd name="connsiteX114" fmla="*/ 140494 w 504825"/>
                  <a:gd name="connsiteY114" fmla="*/ 302419 h 581025"/>
                  <a:gd name="connsiteX115" fmla="*/ 140494 w 504825"/>
                  <a:gd name="connsiteY115" fmla="*/ 378619 h 581025"/>
                  <a:gd name="connsiteX116" fmla="*/ 157639 w 504825"/>
                  <a:gd name="connsiteY116" fmla="*/ 378619 h 581025"/>
                  <a:gd name="connsiteX117" fmla="*/ 145256 w 504825"/>
                  <a:gd name="connsiteY117" fmla="*/ 397669 h 581025"/>
                  <a:gd name="connsiteX118" fmla="*/ 140494 w 504825"/>
                  <a:gd name="connsiteY118" fmla="*/ 397669 h 581025"/>
                  <a:gd name="connsiteX119" fmla="*/ 140494 w 504825"/>
                  <a:gd name="connsiteY119" fmla="*/ 407194 h 581025"/>
                  <a:gd name="connsiteX120" fmla="*/ 130969 w 504825"/>
                  <a:gd name="connsiteY120" fmla="*/ 454819 h 581025"/>
                  <a:gd name="connsiteX121" fmla="*/ 136684 w 504825"/>
                  <a:gd name="connsiteY121" fmla="*/ 492919 h 581025"/>
                  <a:gd name="connsiteX122" fmla="*/ 83344 w 504825"/>
                  <a:gd name="connsiteY122" fmla="*/ 492919 h 581025"/>
                  <a:gd name="connsiteX123" fmla="*/ 83344 w 504825"/>
                  <a:gd name="connsiteY123" fmla="*/ 559594 h 581025"/>
                  <a:gd name="connsiteX124" fmla="*/ 45244 w 504825"/>
                  <a:gd name="connsiteY124" fmla="*/ 454819 h 581025"/>
                  <a:gd name="connsiteX125" fmla="*/ 45244 w 504825"/>
                  <a:gd name="connsiteY125" fmla="*/ 416719 h 581025"/>
                  <a:gd name="connsiteX126" fmla="*/ 83344 w 504825"/>
                  <a:gd name="connsiteY126" fmla="*/ 416719 h 581025"/>
                  <a:gd name="connsiteX127" fmla="*/ 83344 w 504825"/>
                  <a:gd name="connsiteY127" fmla="*/ 454819 h 581025"/>
                  <a:gd name="connsiteX128" fmla="*/ 45244 w 504825"/>
                  <a:gd name="connsiteY128" fmla="*/ 454819 h 581025"/>
                  <a:gd name="connsiteX129" fmla="*/ 45244 w 504825"/>
                  <a:gd name="connsiteY129" fmla="*/ 359569 h 581025"/>
                  <a:gd name="connsiteX130" fmla="*/ 45244 w 504825"/>
                  <a:gd name="connsiteY130" fmla="*/ 321469 h 581025"/>
                  <a:gd name="connsiteX131" fmla="*/ 83344 w 504825"/>
                  <a:gd name="connsiteY131" fmla="*/ 321469 h 581025"/>
                  <a:gd name="connsiteX132" fmla="*/ 83344 w 504825"/>
                  <a:gd name="connsiteY132" fmla="*/ 359569 h 581025"/>
                  <a:gd name="connsiteX133" fmla="*/ 45244 w 504825"/>
                  <a:gd name="connsiteY133" fmla="*/ 359569 h 581025"/>
                  <a:gd name="connsiteX134" fmla="*/ 45244 w 504825"/>
                  <a:gd name="connsiteY134" fmla="*/ 264319 h 581025"/>
                  <a:gd name="connsiteX135" fmla="*/ 45244 w 504825"/>
                  <a:gd name="connsiteY135" fmla="*/ 226219 h 581025"/>
                  <a:gd name="connsiteX136" fmla="*/ 83344 w 504825"/>
                  <a:gd name="connsiteY136" fmla="*/ 226219 h 581025"/>
                  <a:gd name="connsiteX137" fmla="*/ 83344 w 504825"/>
                  <a:gd name="connsiteY137" fmla="*/ 264319 h 581025"/>
                  <a:gd name="connsiteX138" fmla="*/ 45244 w 504825"/>
                  <a:gd name="connsiteY138" fmla="*/ 264319 h 581025"/>
                  <a:gd name="connsiteX139" fmla="*/ 197644 w 504825"/>
                  <a:gd name="connsiteY139" fmla="*/ 226219 h 581025"/>
                  <a:gd name="connsiteX140" fmla="*/ 197644 w 504825"/>
                  <a:gd name="connsiteY140" fmla="*/ 264319 h 581025"/>
                  <a:gd name="connsiteX141" fmla="*/ 159544 w 504825"/>
                  <a:gd name="connsiteY141" fmla="*/ 264319 h 581025"/>
                  <a:gd name="connsiteX142" fmla="*/ 159544 w 504825"/>
                  <a:gd name="connsiteY142" fmla="*/ 226219 h 581025"/>
                  <a:gd name="connsiteX143" fmla="*/ 197644 w 504825"/>
                  <a:gd name="connsiteY143" fmla="*/ 226219 h 581025"/>
                  <a:gd name="connsiteX144" fmla="*/ 111919 w 504825"/>
                  <a:gd name="connsiteY144" fmla="*/ 559594 h 581025"/>
                  <a:gd name="connsiteX145" fmla="*/ 102394 w 504825"/>
                  <a:gd name="connsiteY145" fmla="*/ 559594 h 581025"/>
                  <a:gd name="connsiteX146" fmla="*/ 102394 w 504825"/>
                  <a:gd name="connsiteY146" fmla="*/ 511969 h 581025"/>
                  <a:gd name="connsiteX147" fmla="*/ 111919 w 504825"/>
                  <a:gd name="connsiteY147" fmla="*/ 511969 h 581025"/>
                  <a:gd name="connsiteX148" fmla="*/ 111919 w 504825"/>
                  <a:gd name="connsiteY148" fmla="*/ 559594 h 581025"/>
                  <a:gd name="connsiteX149" fmla="*/ 140494 w 504825"/>
                  <a:gd name="connsiteY149" fmla="*/ 559594 h 581025"/>
                  <a:gd name="connsiteX150" fmla="*/ 130969 w 504825"/>
                  <a:gd name="connsiteY150" fmla="*/ 559594 h 581025"/>
                  <a:gd name="connsiteX151" fmla="*/ 130969 w 504825"/>
                  <a:gd name="connsiteY151" fmla="*/ 511969 h 581025"/>
                  <a:gd name="connsiteX152" fmla="*/ 140494 w 504825"/>
                  <a:gd name="connsiteY152" fmla="*/ 511969 h 581025"/>
                  <a:gd name="connsiteX153" fmla="*/ 140494 w 504825"/>
                  <a:gd name="connsiteY153" fmla="*/ 559594 h 581025"/>
                  <a:gd name="connsiteX154" fmla="*/ 159544 w 504825"/>
                  <a:gd name="connsiteY154" fmla="*/ 559594 h 581025"/>
                  <a:gd name="connsiteX155" fmla="*/ 159544 w 504825"/>
                  <a:gd name="connsiteY155" fmla="*/ 533876 h 581025"/>
                  <a:gd name="connsiteX156" fmla="*/ 189071 w 504825"/>
                  <a:gd name="connsiteY156" fmla="*/ 559594 h 581025"/>
                  <a:gd name="connsiteX157" fmla="*/ 159544 w 504825"/>
                  <a:gd name="connsiteY157" fmla="*/ 559594 h 581025"/>
                  <a:gd name="connsiteX158" fmla="*/ 150019 w 504825"/>
                  <a:gd name="connsiteY158" fmla="*/ 454819 h 581025"/>
                  <a:gd name="connsiteX159" fmla="*/ 254794 w 504825"/>
                  <a:gd name="connsiteY159" fmla="*/ 350044 h 581025"/>
                  <a:gd name="connsiteX160" fmla="*/ 359569 w 504825"/>
                  <a:gd name="connsiteY160" fmla="*/ 454819 h 581025"/>
                  <a:gd name="connsiteX161" fmla="*/ 254794 w 504825"/>
                  <a:gd name="connsiteY161" fmla="*/ 559594 h 581025"/>
                  <a:gd name="connsiteX162" fmla="*/ 150019 w 504825"/>
                  <a:gd name="connsiteY162" fmla="*/ 454819 h 581025"/>
                  <a:gd name="connsiteX163" fmla="*/ 320516 w 504825"/>
                  <a:gd name="connsiteY163" fmla="*/ 559594 h 581025"/>
                  <a:gd name="connsiteX164" fmla="*/ 350044 w 504825"/>
                  <a:gd name="connsiteY164" fmla="*/ 533876 h 581025"/>
                  <a:gd name="connsiteX165" fmla="*/ 350044 w 504825"/>
                  <a:gd name="connsiteY165" fmla="*/ 559594 h 581025"/>
                  <a:gd name="connsiteX166" fmla="*/ 320516 w 504825"/>
                  <a:gd name="connsiteY166" fmla="*/ 559594 h 581025"/>
                  <a:gd name="connsiteX167" fmla="*/ 378619 w 504825"/>
                  <a:gd name="connsiteY167" fmla="*/ 559594 h 581025"/>
                  <a:gd name="connsiteX168" fmla="*/ 369094 w 504825"/>
                  <a:gd name="connsiteY168" fmla="*/ 559594 h 581025"/>
                  <a:gd name="connsiteX169" fmla="*/ 369094 w 504825"/>
                  <a:gd name="connsiteY169" fmla="*/ 511969 h 581025"/>
                  <a:gd name="connsiteX170" fmla="*/ 378619 w 504825"/>
                  <a:gd name="connsiteY170" fmla="*/ 511969 h 581025"/>
                  <a:gd name="connsiteX171" fmla="*/ 378619 w 504825"/>
                  <a:gd name="connsiteY171" fmla="*/ 559594 h 581025"/>
                  <a:gd name="connsiteX172" fmla="*/ 407194 w 504825"/>
                  <a:gd name="connsiteY172" fmla="*/ 559594 h 581025"/>
                  <a:gd name="connsiteX173" fmla="*/ 397669 w 504825"/>
                  <a:gd name="connsiteY173" fmla="*/ 559594 h 581025"/>
                  <a:gd name="connsiteX174" fmla="*/ 397669 w 504825"/>
                  <a:gd name="connsiteY174" fmla="*/ 511969 h 581025"/>
                  <a:gd name="connsiteX175" fmla="*/ 407194 w 504825"/>
                  <a:gd name="connsiteY175" fmla="*/ 511969 h 581025"/>
                  <a:gd name="connsiteX176" fmla="*/ 407194 w 504825"/>
                  <a:gd name="connsiteY176" fmla="*/ 559594 h 581025"/>
                  <a:gd name="connsiteX177" fmla="*/ 407194 w 504825"/>
                  <a:gd name="connsiteY177" fmla="*/ 207169 h 581025"/>
                  <a:gd name="connsiteX178" fmla="*/ 407194 w 504825"/>
                  <a:gd name="connsiteY178" fmla="*/ 283369 h 581025"/>
                  <a:gd name="connsiteX179" fmla="*/ 483394 w 504825"/>
                  <a:gd name="connsiteY179" fmla="*/ 283369 h 581025"/>
                  <a:gd name="connsiteX180" fmla="*/ 483394 w 504825"/>
                  <a:gd name="connsiteY180" fmla="*/ 302419 h 581025"/>
                  <a:gd name="connsiteX181" fmla="*/ 407194 w 504825"/>
                  <a:gd name="connsiteY181" fmla="*/ 302419 h 581025"/>
                  <a:gd name="connsiteX182" fmla="*/ 407194 w 504825"/>
                  <a:gd name="connsiteY182" fmla="*/ 378619 h 581025"/>
                  <a:gd name="connsiteX183" fmla="*/ 483394 w 504825"/>
                  <a:gd name="connsiteY183" fmla="*/ 378619 h 581025"/>
                  <a:gd name="connsiteX184" fmla="*/ 483394 w 504825"/>
                  <a:gd name="connsiteY184" fmla="*/ 397669 h 581025"/>
                  <a:gd name="connsiteX185" fmla="*/ 407194 w 504825"/>
                  <a:gd name="connsiteY185" fmla="*/ 397669 h 581025"/>
                  <a:gd name="connsiteX186" fmla="*/ 407194 w 504825"/>
                  <a:gd name="connsiteY186" fmla="*/ 473869 h 581025"/>
                  <a:gd name="connsiteX187" fmla="*/ 483394 w 504825"/>
                  <a:gd name="connsiteY187" fmla="*/ 473869 h 581025"/>
                  <a:gd name="connsiteX188" fmla="*/ 483394 w 504825"/>
                  <a:gd name="connsiteY188" fmla="*/ 559594 h 581025"/>
                  <a:gd name="connsiteX189" fmla="*/ 426244 w 504825"/>
                  <a:gd name="connsiteY189" fmla="*/ 559594 h 581025"/>
                  <a:gd name="connsiteX190" fmla="*/ 426244 w 504825"/>
                  <a:gd name="connsiteY190" fmla="*/ 492919 h 581025"/>
                  <a:gd name="connsiteX191" fmla="*/ 372904 w 504825"/>
                  <a:gd name="connsiteY191" fmla="*/ 492919 h 581025"/>
                  <a:gd name="connsiteX192" fmla="*/ 378619 w 504825"/>
                  <a:gd name="connsiteY192" fmla="*/ 454819 h 581025"/>
                  <a:gd name="connsiteX193" fmla="*/ 369094 w 504825"/>
                  <a:gd name="connsiteY193" fmla="*/ 407194 h 581025"/>
                  <a:gd name="connsiteX194" fmla="*/ 369094 w 504825"/>
                  <a:gd name="connsiteY194" fmla="*/ 397669 h 581025"/>
                  <a:gd name="connsiteX195" fmla="*/ 364331 w 504825"/>
                  <a:gd name="connsiteY195" fmla="*/ 397669 h 581025"/>
                  <a:gd name="connsiteX196" fmla="*/ 351949 w 504825"/>
                  <a:gd name="connsiteY196" fmla="*/ 378619 h 581025"/>
                  <a:gd name="connsiteX197" fmla="*/ 369094 w 504825"/>
                  <a:gd name="connsiteY197" fmla="*/ 378619 h 581025"/>
                  <a:gd name="connsiteX198" fmla="*/ 369094 w 504825"/>
                  <a:gd name="connsiteY198" fmla="*/ 302419 h 581025"/>
                  <a:gd name="connsiteX199" fmla="*/ 292894 w 504825"/>
                  <a:gd name="connsiteY199" fmla="*/ 302419 h 581025"/>
                  <a:gd name="connsiteX200" fmla="*/ 292894 w 504825"/>
                  <a:gd name="connsiteY200" fmla="*/ 283369 h 581025"/>
                  <a:gd name="connsiteX201" fmla="*/ 369094 w 504825"/>
                  <a:gd name="connsiteY201" fmla="*/ 283369 h 581025"/>
                  <a:gd name="connsiteX202" fmla="*/ 369094 w 504825"/>
                  <a:gd name="connsiteY202" fmla="*/ 207169 h 581025"/>
                  <a:gd name="connsiteX203" fmla="*/ 292894 w 504825"/>
                  <a:gd name="connsiteY203" fmla="*/ 207169 h 581025"/>
                  <a:gd name="connsiteX204" fmla="*/ 292894 w 504825"/>
                  <a:gd name="connsiteY204" fmla="*/ 188119 h 581025"/>
                  <a:gd name="connsiteX205" fmla="*/ 483394 w 504825"/>
                  <a:gd name="connsiteY205" fmla="*/ 188119 h 581025"/>
                  <a:gd name="connsiteX206" fmla="*/ 483394 w 504825"/>
                  <a:gd name="connsiteY206" fmla="*/ 207169 h 581025"/>
                  <a:gd name="connsiteX207" fmla="*/ 407194 w 504825"/>
                  <a:gd name="connsiteY207" fmla="*/ 207169 h 581025"/>
                  <a:gd name="connsiteX208" fmla="*/ 464344 w 504825"/>
                  <a:gd name="connsiteY208" fmla="*/ 226219 h 581025"/>
                  <a:gd name="connsiteX209" fmla="*/ 464344 w 504825"/>
                  <a:gd name="connsiteY209" fmla="*/ 264319 h 581025"/>
                  <a:gd name="connsiteX210" fmla="*/ 426244 w 504825"/>
                  <a:gd name="connsiteY210" fmla="*/ 264319 h 581025"/>
                  <a:gd name="connsiteX211" fmla="*/ 426244 w 504825"/>
                  <a:gd name="connsiteY211" fmla="*/ 226219 h 581025"/>
                  <a:gd name="connsiteX212" fmla="*/ 464344 w 504825"/>
                  <a:gd name="connsiteY212" fmla="*/ 226219 h 581025"/>
                  <a:gd name="connsiteX213" fmla="*/ 464344 w 504825"/>
                  <a:gd name="connsiteY213" fmla="*/ 321469 h 581025"/>
                  <a:gd name="connsiteX214" fmla="*/ 464344 w 504825"/>
                  <a:gd name="connsiteY214" fmla="*/ 359569 h 581025"/>
                  <a:gd name="connsiteX215" fmla="*/ 426244 w 504825"/>
                  <a:gd name="connsiteY215" fmla="*/ 359569 h 581025"/>
                  <a:gd name="connsiteX216" fmla="*/ 426244 w 504825"/>
                  <a:gd name="connsiteY216" fmla="*/ 321469 h 581025"/>
                  <a:gd name="connsiteX217" fmla="*/ 464344 w 504825"/>
                  <a:gd name="connsiteY217" fmla="*/ 321469 h 581025"/>
                  <a:gd name="connsiteX218" fmla="*/ 464344 w 504825"/>
                  <a:gd name="connsiteY218" fmla="*/ 416719 h 581025"/>
                  <a:gd name="connsiteX219" fmla="*/ 464344 w 504825"/>
                  <a:gd name="connsiteY219" fmla="*/ 454819 h 581025"/>
                  <a:gd name="connsiteX220" fmla="*/ 426244 w 504825"/>
                  <a:gd name="connsiteY220" fmla="*/ 454819 h 581025"/>
                  <a:gd name="connsiteX221" fmla="*/ 426244 w 504825"/>
                  <a:gd name="connsiteY221" fmla="*/ 416719 h 581025"/>
                  <a:gd name="connsiteX222" fmla="*/ 464344 w 504825"/>
                  <a:gd name="connsiteY222" fmla="*/ 416719 h 581025"/>
                  <a:gd name="connsiteX223" fmla="*/ 311944 w 504825"/>
                  <a:gd name="connsiteY223" fmla="*/ 264319 h 581025"/>
                  <a:gd name="connsiteX224" fmla="*/ 311944 w 504825"/>
                  <a:gd name="connsiteY224" fmla="*/ 226219 h 581025"/>
                  <a:gd name="connsiteX225" fmla="*/ 350044 w 504825"/>
                  <a:gd name="connsiteY225" fmla="*/ 226219 h 581025"/>
                  <a:gd name="connsiteX226" fmla="*/ 350044 w 504825"/>
                  <a:gd name="connsiteY226" fmla="*/ 264319 h 581025"/>
                  <a:gd name="connsiteX227" fmla="*/ 311944 w 504825"/>
                  <a:gd name="connsiteY227" fmla="*/ 264319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504825" h="581025">
                    <a:moveTo>
                      <a:pt x="502444" y="226219"/>
                    </a:moveTo>
                    <a:lnTo>
                      <a:pt x="502444" y="169069"/>
                    </a:lnTo>
                    <a:lnTo>
                      <a:pt x="378619" y="169069"/>
                    </a:lnTo>
                    <a:lnTo>
                      <a:pt x="378619" y="121444"/>
                    </a:lnTo>
                    <a:lnTo>
                      <a:pt x="359569" y="121444"/>
                    </a:lnTo>
                    <a:lnTo>
                      <a:pt x="359569" y="83344"/>
                    </a:lnTo>
                    <a:lnTo>
                      <a:pt x="378619" y="83344"/>
                    </a:lnTo>
                    <a:lnTo>
                      <a:pt x="378619" y="7144"/>
                    </a:lnTo>
                    <a:lnTo>
                      <a:pt x="130969" y="7144"/>
                    </a:lnTo>
                    <a:lnTo>
                      <a:pt x="130969" y="83344"/>
                    </a:lnTo>
                    <a:lnTo>
                      <a:pt x="150019" y="83344"/>
                    </a:lnTo>
                    <a:lnTo>
                      <a:pt x="150019" y="121444"/>
                    </a:lnTo>
                    <a:lnTo>
                      <a:pt x="130969" y="121444"/>
                    </a:lnTo>
                    <a:lnTo>
                      <a:pt x="130969" y="169069"/>
                    </a:lnTo>
                    <a:lnTo>
                      <a:pt x="7144" y="169069"/>
                    </a:lnTo>
                    <a:lnTo>
                      <a:pt x="7144" y="226219"/>
                    </a:lnTo>
                    <a:lnTo>
                      <a:pt x="26194" y="226219"/>
                    </a:lnTo>
                    <a:lnTo>
                      <a:pt x="26194" y="264319"/>
                    </a:lnTo>
                    <a:lnTo>
                      <a:pt x="7144" y="264319"/>
                    </a:lnTo>
                    <a:lnTo>
                      <a:pt x="7144" y="321469"/>
                    </a:lnTo>
                    <a:lnTo>
                      <a:pt x="26194" y="321469"/>
                    </a:lnTo>
                    <a:lnTo>
                      <a:pt x="26194" y="359569"/>
                    </a:lnTo>
                    <a:lnTo>
                      <a:pt x="7144" y="359569"/>
                    </a:lnTo>
                    <a:lnTo>
                      <a:pt x="7144" y="416719"/>
                    </a:lnTo>
                    <a:lnTo>
                      <a:pt x="26194" y="416719"/>
                    </a:lnTo>
                    <a:lnTo>
                      <a:pt x="26194" y="454819"/>
                    </a:lnTo>
                    <a:lnTo>
                      <a:pt x="7144" y="454819"/>
                    </a:lnTo>
                    <a:lnTo>
                      <a:pt x="7144" y="578644"/>
                    </a:lnTo>
                    <a:lnTo>
                      <a:pt x="502444" y="578644"/>
                    </a:lnTo>
                    <a:lnTo>
                      <a:pt x="502444" y="454819"/>
                    </a:lnTo>
                    <a:lnTo>
                      <a:pt x="483394" y="454819"/>
                    </a:lnTo>
                    <a:lnTo>
                      <a:pt x="483394" y="416719"/>
                    </a:lnTo>
                    <a:lnTo>
                      <a:pt x="502444" y="416719"/>
                    </a:lnTo>
                    <a:lnTo>
                      <a:pt x="502444" y="359569"/>
                    </a:lnTo>
                    <a:lnTo>
                      <a:pt x="483394" y="359569"/>
                    </a:lnTo>
                    <a:lnTo>
                      <a:pt x="483394" y="321469"/>
                    </a:lnTo>
                    <a:lnTo>
                      <a:pt x="502444" y="321469"/>
                    </a:lnTo>
                    <a:lnTo>
                      <a:pt x="502444" y="264319"/>
                    </a:lnTo>
                    <a:lnTo>
                      <a:pt x="483394" y="264319"/>
                    </a:lnTo>
                    <a:lnTo>
                      <a:pt x="483394" y="226219"/>
                    </a:lnTo>
                    <a:lnTo>
                      <a:pt x="502444" y="226219"/>
                    </a:lnTo>
                    <a:close/>
                    <a:moveTo>
                      <a:pt x="150019" y="140494"/>
                    </a:moveTo>
                    <a:lnTo>
                      <a:pt x="226219" y="140494"/>
                    </a:lnTo>
                    <a:lnTo>
                      <a:pt x="226219" y="64294"/>
                    </a:lnTo>
                    <a:lnTo>
                      <a:pt x="150019" y="64294"/>
                    </a:lnTo>
                    <a:lnTo>
                      <a:pt x="150019" y="26194"/>
                    </a:lnTo>
                    <a:lnTo>
                      <a:pt x="359569" y="26194"/>
                    </a:lnTo>
                    <a:lnTo>
                      <a:pt x="359569" y="64294"/>
                    </a:lnTo>
                    <a:lnTo>
                      <a:pt x="283369" y="64294"/>
                    </a:lnTo>
                    <a:lnTo>
                      <a:pt x="283369" y="140494"/>
                    </a:lnTo>
                    <a:lnTo>
                      <a:pt x="359569" y="140494"/>
                    </a:lnTo>
                    <a:lnTo>
                      <a:pt x="359569" y="169069"/>
                    </a:lnTo>
                    <a:lnTo>
                      <a:pt x="273844" y="169069"/>
                    </a:lnTo>
                    <a:lnTo>
                      <a:pt x="273844" y="226219"/>
                    </a:lnTo>
                    <a:lnTo>
                      <a:pt x="292894" y="226219"/>
                    </a:lnTo>
                    <a:lnTo>
                      <a:pt x="292894" y="264319"/>
                    </a:lnTo>
                    <a:lnTo>
                      <a:pt x="273844" y="264319"/>
                    </a:lnTo>
                    <a:lnTo>
                      <a:pt x="273844" y="321469"/>
                    </a:lnTo>
                    <a:lnTo>
                      <a:pt x="292894" y="321469"/>
                    </a:lnTo>
                    <a:lnTo>
                      <a:pt x="292894" y="336709"/>
                    </a:lnTo>
                    <a:cubicBezTo>
                      <a:pt x="280511" y="332899"/>
                      <a:pt x="268129" y="330994"/>
                      <a:pt x="254794" y="330994"/>
                    </a:cubicBezTo>
                    <a:cubicBezTo>
                      <a:pt x="241459" y="330994"/>
                      <a:pt x="229076" y="332899"/>
                      <a:pt x="216694" y="336709"/>
                    </a:cubicBezTo>
                    <a:lnTo>
                      <a:pt x="216694" y="321469"/>
                    </a:lnTo>
                    <a:lnTo>
                      <a:pt x="235744" y="321469"/>
                    </a:lnTo>
                    <a:lnTo>
                      <a:pt x="235744" y="264319"/>
                    </a:lnTo>
                    <a:lnTo>
                      <a:pt x="216694" y="264319"/>
                    </a:lnTo>
                    <a:lnTo>
                      <a:pt x="216694" y="226219"/>
                    </a:lnTo>
                    <a:lnTo>
                      <a:pt x="235744" y="226219"/>
                    </a:lnTo>
                    <a:lnTo>
                      <a:pt x="235744" y="169069"/>
                    </a:lnTo>
                    <a:lnTo>
                      <a:pt x="150019" y="169069"/>
                    </a:lnTo>
                    <a:lnTo>
                      <a:pt x="150019" y="140494"/>
                    </a:lnTo>
                    <a:close/>
                    <a:moveTo>
                      <a:pt x="169069" y="121444"/>
                    </a:moveTo>
                    <a:lnTo>
                      <a:pt x="169069" y="83344"/>
                    </a:lnTo>
                    <a:lnTo>
                      <a:pt x="207169" y="83344"/>
                    </a:lnTo>
                    <a:lnTo>
                      <a:pt x="207169" y="121444"/>
                    </a:lnTo>
                    <a:lnTo>
                      <a:pt x="169069" y="121444"/>
                    </a:lnTo>
                    <a:close/>
                    <a:moveTo>
                      <a:pt x="340519" y="83344"/>
                    </a:moveTo>
                    <a:lnTo>
                      <a:pt x="340519" y="121444"/>
                    </a:lnTo>
                    <a:lnTo>
                      <a:pt x="302419" y="121444"/>
                    </a:lnTo>
                    <a:lnTo>
                      <a:pt x="302419" y="83344"/>
                    </a:lnTo>
                    <a:lnTo>
                      <a:pt x="340519" y="83344"/>
                    </a:lnTo>
                    <a:close/>
                    <a:moveTo>
                      <a:pt x="350044" y="359569"/>
                    </a:moveTo>
                    <a:lnTo>
                      <a:pt x="333851" y="359569"/>
                    </a:lnTo>
                    <a:cubicBezTo>
                      <a:pt x="327184" y="353854"/>
                      <a:pt x="319564" y="349091"/>
                      <a:pt x="311944" y="345281"/>
                    </a:cubicBezTo>
                    <a:lnTo>
                      <a:pt x="311944" y="321469"/>
                    </a:lnTo>
                    <a:lnTo>
                      <a:pt x="350044" y="321469"/>
                    </a:lnTo>
                    <a:lnTo>
                      <a:pt x="350044" y="359569"/>
                    </a:lnTo>
                    <a:close/>
                    <a:moveTo>
                      <a:pt x="175736" y="359569"/>
                    </a:moveTo>
                    <a:lnTo>
                      <a:pt x="159544" y="359569"/>
                    </a:lnTo>
                    <a:lnTo>
                      <a:pt x="159544" y="321469"/>
                    </a:lnTo>
                    <a:lnTo>
                      <a:pt x="197644" y="321469"/>
                    </a:lnTo>
                    <a:lnTo>
                      <a:pt x="197644" y="345281"/>
                    </a:lnTo>
                    <a:cubicBezTo>
                      <a:pt x="190024" y="349091"/>
                      <a:pt x="182404" y="353854"/>
                      <a:pt x="175736" y="359569"/>
                    </a:cubicBezTo>
                    <a:close/>
                    <a:moveTo>
                      <a:pt x="83344" y="559594"/>
                    </a:moveTo>
                    <a:lnTo>
                      <a:pt x="26194" y="559594"/>
                    </a:lnTo>
                    <a:lnTo>
                      <a:pt x="26194" y="473869"/>
                    </a:lnTo>
                    <a:lnTo>
                      <a:pt x="102394" y="473869"/>
                    </a:lnTo>
                    <a:lnTo>
                      <a:pt x="102394" y="397669"/>
                    </a:lnTo>
                    <a:lnTo>
                      <a:pt x="26194" y="397669"/>
                    </a:lnTo>
                    <a:lnTo>
                      <a:pt x="26194" y="378619"/>
                    </a:lnTo>
                    <a:lnTo>
                      <a:pt x="102394" y="378619"/>
                    </a:lnTo>
                    <a:lnTo>
                      <a:pt x="102394" y="302419"/>
                    </a:lnTo>
                    <a:lnTo>
                      <a:pt x="26194" y="302419"/>
                    </a:lnTo>
                    <a:lnTo>
                      <a:pt x="26194" y="283369"/>
                    </a:lnTo>
                    <a:lnTo>
                      <a:pt x="102394" y="283369"/>
                    </a:lnTo>
                    <a:lnTo>
                      <a:pt x="102394" y="207169"/>
                    </a:lnTo>
                    <a:lnTo>
                      <a:pt x="26194" y="207169"/>
                    </a:lnTo>
                    <a:lnTo>
                      <a:pt x="26194" y="188119"/>
                    </a:lnTo>
                    <a:lnTo>
                      <a:pt x="216694" y="188119"/>
                    </a:lnTo>
                    <a:lnTo>
                      <a:pt x="216694" y="207169"/>
                    </a:lnTo>
                    <a:lnTo>
                      <a:pt x="140494" y="207169"/>
                    </a:lnTo>
                    <a:lnTo>
                      <a:pt x="140494" y="283369"/>
                    </a:lnTo>
                    <a:lnTo>
                      <a:pt x="216694" y="283369"/>
                    </a:lnTo>
                    <a:lnTo>
                      <a:pt x="216694" y="302419"/>
                    </a:lnTo>
                    <a:lnTo>
                      <a:pt x="140494" y="302419"/>
                    </a:lnTo>
                    <a:lnTo>
                      <a:pt x="140494" y="378619"/>
                    </a:lnTo>
                    <a:lnTo>
                      <a:pt x="157639" y="378619"/>
                    </a:lnTo>
                    <a:cubicBezTo>
                      <a:pt x="152876" y="384334"/>
                      <a:pt x="149066" y="391001"/>
                      <a:pt x="145256" y="397669"/>
                    </a:cubicBezTo>
                    <a:lnTo>
                      <a:pt x="140494" y="397669"/>
                    </a:lnTo>
                    <a:lnTo>
                      <a:pt x="140494" y="407194"/>
                    </a:lnTo>
                    <a:cubicBezTo>
                      <a:pt x="134779" y="421481"/>
                      <a:pt x="130969" y="437674"/>
                      <a:pt x="130969" y="454819"/>
                    </a:cubicBezTo>
                    <a:cubicBezTo>
                      <a:pt x="130969" y="468154"/>
                      <a:pt x="132874" y="480536"/>
                      <a:pt x="136684" y="492919"/>
                    </a:cubicBezTo>
                    <a:lnTo>
                      <a:pt x="83344" y="492919"/>
                    </a:lnTo>
                    <a:lnTo>
                      <a:pt x="83344" y="559594"/>
                    </a:lnTo>
                    <a:close/>
                    <a:moveTo>
                      <a:pt x="45244" y="454819"/>
                    </a:moveTo>
                    <a:lnTo>
                      <a:pt x="45244" y="416719"/>
                    </a:lnTo>
                    <a:lnTo>
                      <a:pt x="83344" y="416719"/>
                    </a:lnTo>
                    <a:lnTo>
                      <a:pt x="83344" y="454819"/>
                    </a:lnTo>
                    <a:lnTo>
                      <a:pt x="45244" y="454819"/>
                    </a:lnTo>
                    <a:close/>
                    <a:moveTo>
                      <a:pt x="45244" y="359569"/>
                    </a:moveTo>
                    <a:lnTo>
                      <a:pt x="45244" y="321469"/>
                    </a:lnTo>
                    <a:lnTo>
                      <a:pt x="83344" y="321469"/>
                    </a:lnTo>
                    <a:lnTo>
                      <a:pt x="83344" y="359569"/>
                    </a:lnTo>
                    <a:lnTo>
                      <a:pt x="45244" y="359569"/>
                    </a:lnTo>
                    <a:close/>
                    <a:moveTo>
                      <a:pt x="45244" y="264319"/>
                    </a:moveTo>
                    <a:lnTo>
                      <a:pt x="45244" y="226219"/>
                    </a:lnTo>
                    <a:lnTo>
                      <a:pt x="83344" y="226219"/>
                    </a:lnTo>
                    <a:lnTo>
                      <a:pt x="83344" y="264319"/>
                    </a:lnTo>
                    <a:lnTo>
                      <a:pt x="45244" y="264319"/>
                    </a:lnTo>
                    <a:close/>
                    <a:moveTo>
                      <a:pt x="197644" y="226219"/>
                    </a:moveTo>
                    <a:lnTo>
                      <a:pt x="197644" y="264319"/>
                    </a:lnTo>
                    <a:lnTo>
                      <a:pt x="159544" y="264319"/>
                    </a:lnTo>
                    <a:lnTo>
                      <a:pt x="159544" y="226219"/>
                    </a:lnTo>
                    <a:lnTo>
                      <a:pt x="197644" y="226219"/>
                    </a:lnTo>
                    <a:close/>
                    <a:moveTo>
                      <a:pt x="111919" y="559594"/>
                    </a:moveTo>
                    <a:lnTo>
                      <a:pt x="102394" y="559594"/>
                    </a:lnTo>
                    <a:lnTo>
                      <a:pt x="102394" y="511969"/>
                    </a:lnTo>
                    <a:lnTo>
                      <a:pt x="111919" y="511969"/>
                    </a:lnTo>
                    <a:lnTo>
                      <a:pt x="111919" y="559594"/>
                    </a:lnTo>
                    <a:close/>
                    <a:moveTo>
                      <a:pt x="140494" y="559594"/>
                    </a:moveTo>
                    <a:lnTo>
                      <a:pt x="130969" y="559594"/>
                    </a:lnTo>
                    <a:lnTo>
                      <a:pt x="130969" y="511969"/>
                    </a:lnTo>
                    <a:lnTo>
                      <a:pt x="140494" y="511969"/>
                    </a:lnTo>
                    <a:lnTo>
                      <a:pt x="140494" y="559594"/>
                    </a:lnTo>
                    <a:close/>
                    <a:moveTo>
                      <a:pt x="159544" y="559594"/>
                    </a:moveTo>
                    <a:lnTo>
                      <a:pt x="159544" y="533876"/>
                    </a:lnTo>
                    <a:cubicBezTo>
                      <a:pt x="168116" y="544354"/>
                      <a:pt x="177641" y="551974"/>
                      <a:pt x="189071" y="559594"/>
                    </a:cubicBezTo>
                    <a:lnTo>
                      <a:pt x="159544" y="559594"/>
                    </a:lnTo>
                    <a:close/>
                    <a:moveTo>
                      <a:pt x="150019" y="454819"/>
                    </a:moveTo>
                    <a:cubicBezTo>
                      <a:pt x="150019" y="396716"/>
                      <a:pt x="196691" y="350044"/>
                      <a:pt x="254794" y="350044"/>
                    </a:cubicBezTo>
                    <a:cubicBezTo>
                      <a:pt x="312896" y="350044"/>
                      <a:pt x="359569" y="396716"/>
                      <a:pt x="359569" y="454819"/>
                    </a:cubicBezTo>
                    <a:cubicBezTo>
                      <a:pt x="359569" y="512921"/>
                      <a:pt x="312896" y="559594"/>
                      <a:pt x="254794" y="559594"/>
                    </a:cubicBezTo>
                    <a:cubicBezTo>
                      <a:pt x="196691" y="559594"/>
                      <a:pt x="150019" y="512921"/>
                      <a:pt x="150019" y="454819"/>
                    </a:cubicBezTo>
                    <a:close/>
                    <a:moveTo>
                      <a:pt x="320516" y="559594"/>
                    </a:moveTo>
                    <a:cubicBezTo>
                      <a:pt x="331946" y="552926"/>
                      <a:pt x="341471" y="544354"/>
                      <a:pt x="350044" y="533876"/>
                    </a:cubicBezTo>
                    <a:lnTo>
                      <a:pt x="350044" y="559594"/>
                    </a:lnTo>
                    <a:lnTo>
                      <a:pt x="320516" y="559594"/>
                    </a:lnTo>
                    <a:close/>
                    <a:moveTo>
                      <a:pt x="378619" y="559594"/>
                    </a:moveTo>
                    <a:lnTo>
                      <a:pt x="369094" y="559594"/>
                    </a:lnTo>
                    <a:lnTo>
                      <a:pt x="369094" y="511969"/>
                    </a:lnTo>
                    <a:lnTo>
                      <a:pt x="378619" y="511969"/>
                    </a:lnTo>
                    <a:lnTo>
                      <a:pt x="378619" y="559594"/>
                    </a:lnTo>
                    <a:close/>
                    <a:moveTo>
                      <a:pt x="407194" y="559594"/>
                    </a:moveTo>
                    <a:lnTo>
                      <a:pt x="397669" y="559594"/>
                    </a:lnTo>
                    <a:lnTo>
                      <a:pt x="397669" y="511969"/>
                    </a:lnTo>
                    <a:lnTo>
                      <a:pt x="407194" y="511969"/>
                    </a:lnTo>
                    <a:lnTo>
                      <a:pt x="407194" y="559594"/>
                    </a:lnTo>
                    <a:close/>
                    <a:moveTo>
                      <a:pt x="407194" y="207169"/>
                    </a:moveTo>
                    <a:lnTo>
                      <a:pt x="407194" y="283369"/>
                    </a:lnTo>
                    <a:lnTo>
                      <a:pt x="483394" y="283369"/>
                    </a:lnTo>
                    <a:lnTo>
                      <a:pt x="483394" y="302419"/>
                    </a:lnTo>
                    <a:lnTo>
                      <a:pt x="407194" y="302419"/>
                    </a:lnTo>
                    <a:lnTo>
                      <a:pt x="407194" y="378619"/>
                    </a:lnTo>
                    <a:lnTo>
                      <a:pt x="483394" y="378619"/>
                    </a:lnTo>
                    <a:lnTo>
                      <a:pt x="483394" y="397669"/>
                    </a:lnTo>
                    <a:lnTo>
                      <a:pt x="407194" y="397669"/>
                    </a:lnTo>
                    <a:lnTo>
                      <a:pt x="407194" y="473869"/>
                    </a:lnTo>
                    <a:lnTo>
                      <a:pt x="483394" y="473869"/>
                    </a:lnTo>
                    <a:lnTo>
                      <a:pt x="483394" y="559594"/>
                    </a:lnTo>
                    <a:lnTo>
                      <a:pt x="426244" y="559594"/>
                    </a:lnTo>
                    <a:lnTo>
                      <a:pt x="426244" y="492919"/>
                    </a:lnTo>
                    <a:lnTo>
                      <a:pt x="372904" y="492919"/>
                    </a:lnTo>
                    <a:cubicBezTo>
                      <a:pt x="376714" y="480536"/>
                      <a:pt x="378619" y="468154"/>
                      <a:pt x="378619" y="454819"/>
                    </a:cubicBezTo>
                    <a:cubicBezTo>
                      <a:pt x="378619" y="437674"/>
                      <a:pt x="374809" y="421481"/>
                      <a:pt x="369094" y="407194"/>
                    </a:cubicBezTo>
                    <a:lnTo>
                      <a:pt x="369094" y="397669"/>
                    </a:lnTo>
                    <a:lnTo>
                      <a:pt x="364331" y="397669"/>
                    </a:lnTo>
                    <a:cubicBezTo>
                      <a:pt x="360521" y="391001"/>
                      <a:pt x="356711" y="384334"/>
                      <a:pt x="351949" y="378619"/>
                    </a:cubicBezTo>
                    <a:lnTo>
                      <a:pt x="369094" y="378619"/>
                    </a:lnTo>
                    <a:lnTo>
                      <a:pt x="369094" y="302419"/>
                    </a:lnTo>
                    <a:lnTo>
                      <a:pt x="292894" y="302419"/>
                    </a:lnTo>
                    <a:lnTo>
                      <a:pt x="292894" y="283369"/>
                    </a:lnTo>
                    <a:lnTo>
                      <a:pt x="369094" y="283369"/>
                    </a:lnTo>
                    <a:lnTo>
                      <a:pt x="369094" y="207169"/>
                    </a:lnTo>
                    <a:lnTo>
                      <a:pt x="292894" y="207169"/>
                    </a:lnTo>
                    <a:lnTo>
                      <a:pt x="292894" y="188119"/>
                    </a:lnTo>
                    <a:lnTo>
                      <a:pt x="483394" y="188119"/>
                    </a:lnTo>
                    <a:lnTo>
                      <a:pt x="483394" y="207169"/>
                    </a:lnTo>
                    <a:lnTo>
                      <a:pt x="407194" y="207169"/>
                    </a:lnTo>
                    <a:close/>
                    <a:moveTo>
                      <a:pt x="464344" y="226219"/>
                    </a:moveTo>
                    <a:lnTo>
                      <a:pt x="464344" y="264319"/>
                    </a:lnTo>
                    <a:lnTo>
                      <a:pt x="426244" y="264319"/>
                    </a:lnTo>
                    <a:lnTo>
                      <a:pt x="426244" y="226219"/>
                    </a:lnTo>
                    <a:lnTo>
                      <a:pt x="464344" y="226219"/>
                    </a:lnTo>
                    <a:close/>
                    <a:moveTo>
                      <a:pt x="464344" y="321469"/>
                    </a:moveTo>
                    <a:lnTo>
                      <a:pt x="464344" y="359569"/>
                    </a:lnTo>
                    <a:lnTo>
                      <a:pt x="426244" y="359569"/>
                    </a:lnTo>
                    <a:lnTo>
                      <a:pt x="426244" y="321469"/>
                    </a:lnTo>
                    <a:lnTo>
                      <a:pt x="464344" y="321469"/>
                    </a:lnTo>
                    <a:close/>
                    <a:moveTo>
                      <a:pt x="464344" y="416719"/>
                    </a:moveTo>
                    <a:lnTo>
                      <a:pt x="464344" y="454819"/>
                    </a:lnTo>
                    <a:lnTo>
                      <a:pt x="426244" y="454819"/>
                    </a:lnTo>
                    <a:lnTo>
                      <a:pt x="426244" y="416719"/>
                    </a:lnTo>
                    <a:lnTo>
                      <a:pt x="464344" y="416719"/>
                    </a:lnTo>
                    <a:close/>
                    <a:moveTo>
                      <a:pt x="311944" y="264319"/>
                    </a:moveTo>
                    <a:lnTo>
                      <a:pt x="311944" y="226219"/>
                    </a:lnTo>
                    <a:lnTo>
                      <a:pt x="350044" y="226219"/>
                    </a:lnTo>
                    <a:lnTo>
                      <a:pt x="350044" y="264319"/>
                    </a:lnTo>
                    <a:lnTo>
                      <a:pt x="311944" y="264319"/>
                    </a:lnTo>
                    <a:close/>
                  </a:path>
                </a:pathLst>
              </a:custGeom>
              <a:solidFill>
                <a:schemeClr val="bg1"/>
              </a:solid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D9B1C9B2-DC49-4786-8F19-703EEF65C1AC}"/>
                  </a:ext>
                </a:extLst>
              </p:cNvPr>
              <p:cNvSpPr/>
              <p:nvPr/>
            </p:nvSpPr>
            <p:spPr>
              <a:xfrm>
                <a:off x="7281678" y="4732157"/>
                <a:ext cx="180975" cy="104775"/>
              </a:xfrm>
              <a:custGeom>
                <a:avLst/>
                <a:gdLst>
                  <a:gd name="connsiteX0" fmla="*/ 92869 w 180975"/>
                  <a:gd name="connsiteY0" fmla="*/ 7144 h 104775"/>
                  <a:gd name="connsiteX1" fmla="*/ 7144 w 180975"/>
                  <a:gd name="connsiteY1" fmla="*/ 54769 h 104775"/>
                  <a:gd name="connsiteX2" fmla="*/ 92869 w 180975"/>
                  <a:gd name="connsiteY2" fmla="*/ 102394 h 104775"/>
                  <a:gd name="connsiteX3" fmla="*/ 178594 w 180975"/>
                  <a:gd name="connsiteY3" fmla="*/ 54769 h 104775"/>
                  <a:gd name="connsiteX4" fmla="*/ 92869 w 180975"/>
                  <a:gd name="connsiteY4" fmla="*/ 7144 h 104775"/>
                  <a:gd name="connsiteX5" fmla="*/ 92869 w 180975"/>
                  <a:gd name="connsiteY5" fmla="*/ 73819 h 104775"/>
                  <a:gd name="connsiteX6" fmla="*/ 73819 w 180975"/>
                  <a:gd name="connsiteY6" fmla="*/ 54769 h 104775"/>
                  <a:gd name="connsiteX7" fmla="*/ 92869 w 180975"/>
                  <a:gd name="connsiteY7" fmla="*/ 35719 h 104775"/>
                  <a:gd name="connsiteX8" fmla="*/ 111919 w 180975"/>
                  <a:gd name="connsiteY8" fmla="*/ 54769 h 104775"/>
                  <a:gd name="connsiteX9" fmla="*/ 92869 w 180975"/>
                  <a:gd name="connsiteY9" fmla="*/ 73819 h 104775"/>
                  <a:gd name="connsiteX10" fmla="*/ 30956 w 180975"/>
                  <a:gd name="connsiteY10" fmla="*/ 54769 h 104775"/>
                  <a:gd name="connsiteX11" fmla="*/ 62389 w 180975"/>
                  <a:gd name="connsiteY11" fmla="*/ 31909 h 104775"/>
                  <a:gd name="connsiteX12" fmla="*/ 54769 w 180975"/>
                  <a:gd name="connsiteY12" fmla="*/ 54769 h 104775"/>
                  <a:gd name="connsiteX13" fmla="*/ 62389 w 180975"/>
                  <a:gd name="connsiteY13" fmla="*/ 76676 h 104775"/>
                  <a:gd name="connsiteX14" fmla="*/ 30956 w 180975"/>
                  <a:gd name="connsiteY14" fmla="*/ 54769 h 104775"/>
                  <a:gd name="connsiteX15" fmla="*/ 123349 w 180975"/>
                  <a:gd name="connsiteY15" fmla="*/ 76676 h 104775"/>
                  <a:gd name="connsiteX16" fmla="*/ 130969 w 180975"/>
                  <a:gd name="connsiteY16" fmla="*/ 54769 h 104775"/>
                  <a:gd name="connsiteX17" fmla="*/ 123349 w 180975"/>
                  <a:gd name="connsiteY17" fmla="*/ 32861 h 104775"/>
                  <a:gd name="connsiteX18" fmla="*/ 154781 w 180975"/>
                  <a:gd name="connsiteY18" fmla="*/ 54769 h 104775"/>
                  <a:gd name="connsiteX19" fmla="*/ 123349 w 180975"/>
                  <a:gd name="connsiteY19" fmla="*/ 7667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0975" h="104775">
                    <a:moveTo>
                      <a:pt x="92869" y="7144"/>
                    </a:moveTo>
                    <a:cubicBezTo>
                      <a:pt x="35719" y="7144"/>
                      <a:pt x="7144" y="54769"/>
                      <a:pt x="7144" y="54769"/>
                    </a:cubicBezTo>
                    <a:cubicBezTo>
                      <a:pt x="7144" y="54769"/>
                      <a:pt x="35719" y="102394"/>
                      <a:pt x="92869" y="102394"/>
                    </a:cubicBezTo>
                    <a:cubicBezTo>
                      <a:pt x="150019" y="102394"/>
                      <a:pt x="178594" y="54769"/>
                      <a:pt x="178594" y="54769"/>
                    </a:cubicBezTo>
                    <a:cubicBezTo>
                      <a:pt x="178594" y="54769"/>
                      <a:pt x="150019" y="7144"/>
                      <a:pt x="92869" y="7144"/>
                    </a:cubicBezTo>
                    <a:close/>
                    <a:moveTo>
                      <a:pt x="92869" y="73819"/>
                    </a:moveTo>
                    <a:cubicBezTo>
                      <a:pt x="82391" y="73819"/>
                      <a:pt x="73819" y="65246"/>
                      <a:pt x="73819" y="54769"/>
                    </a:cubicBezTo>
                    <a:cubicBezTo>
                      <a:pt x="73819" y="44291"/>
                      <a:pt x="82391" y="35719"/>
                      <a:pt x="92869" y="35719"/>
                    </a:cubicBezTo>
                    <a:cubicBezTo>
                      <a:pt x="103346" y="35719"/>
                      <a:pt x="111919" y="44291"/>
                      <a:pt x="111919" y="54769"/>
                    </a:cubicBezTo>
                    <a:cubicBezTo>
                      <a:pt x="111919" y="65246"/>
                      <a:pt x="103346" y="73819"/>
                      <a:pt x="92869" y="73819"/>
                    </a:cubicBezTo>
                    <a:close/>
                    <a:moveTo>
                      <a:pt x="30956" y="54769"/>
                    </a:moveTo>
                    <a:cubicBezTo>
                      <a:pt x="37624" y="47149"/>
                      <a:pt x="48101" y="38576"/>
                      <a:pt x="62389" y="31909"/>
                    </a:cubicBezTo>
                    <a:cubicBezTo>
                      <a:pt x="57626" y="38576"/>
                      <a:pt x="54769" y="46196"/>
                      <a:pt x="54769" y="54769"/>
                    </a:cubicBezTo>
                    <a:cubicBezTo>
                      <a:pt x="54769" y="63341"/>
                      <a:pt x="57626" y="70961"/>
                      <a:pt x="62389" y="76676"/>
                    </a:cubicBezTo>
                    <a:cubicBezTo>
                      <a:pt x="48101" y="70961"/>
                      <a:pt x="37624" y="61436"/>
                      <a:pt x="30956" y="54769"/>
                    </a:cubicBezTo>
                    <a:close/>
                    <a:moveTo>
                      <a:pt x="123349" y="76676"/>
                    </a:moveTo>
                    <a:cubicBezTo>
                      <a:pt x="128111" y="70009"/>
                      <a:pt x="130969" y="62389"/>
                      <a:pt x="130969" y="54769"/>
                    </a:cubicBezTo>
                    <a:cubicBezTo>
                      <a:pt x="130969" y="47149"/>
                      <a:pt x="128111" y="38576"/>
                      <a:pt x="123349" y="32861"/>
                    </a:cubicBezTo>
                    <a:cubicBezTo>
                      <a:pt x="137636" y="38576"/>
                      <a:pt x="148114" y="48101"/>
                      <a:pt x="154781" y="54769"/>
                    </a:cubicBezTo>
                    <a:cubicBezTo>
                      <a:pt x="148114" y="61436"/>
                      <a:pt x="137636" y="70961"/>
                      <a:pt x="123349" y="76676"/>
                    </a:cubicBezTo>
                    <a:close/>
                  </a:path>
                </a:pathLst>
              </a:custGeom>
              <a:solidFill>
                <a:schemeClr val="bg1"/>
              </a:solidFill>
              <a:ln w="9525" cap="flat">
                <a:noFill/>
                <a:prstDash val="solid"/>
                <a:miter/>
              </a:ln>
            </p:spPr>
            <p:txBody>
              <a:bodyPr rtlCol="0" anchor="ctr"/>
              <a:lstStyle/>
              <a:p>
                <a:endParaRPr lang="en-US"/>
              </a:p>
            </p:txBody>
          </p:sp>
        </p:grpSp>
      </p:grpSp>
      <p:grpSp>
        <p:nvGrpSpPr>
          <p:cNvPr id="318" name="Group 317">
            <a:extLst>
              <a:ext uri="{FF2B5EF4-FFF2-40B4-BE49-F238E27FC236}">
                <a16:creationId xmlns:a16="http://schemas.microsoft.com/office/drawing/2014/main" id="{63E0AA4E-542D-4DEB-9788-0BE2588B2799}"/>
              </a:ext>
            </a:extLst>
          </p:cNvPr>
          <p:cNvGrpSpPr/>
          <p:nvPr/>
        </p:nvGrpSpPr>
        <p:grpSpPr>
          <a:xfrm>
            <a:off x="7394016" y="2856217"/>
            <a:ext cx="457200" cy="457200"/>
            <a:chOff x="-152400" y="2362200"/>
            <a:chExt cx="457200" cy="457200"/>
          </a:xfrm>
        </p:grpSpPr>
        <p:sp>
          <p:nvSpPr>
            <p:cNvPr id="319" name="Rectangle: Rounded Corners 318">
              <a:extLst>
                <a:ext uri="{FF2B5EF4-FFF2-40B4-BE49-F238E27FC236}">
                  <a16:creationId xmlns:a16="http://schemas.microsoft.com/office/drawing/2014/main" id="{C4222DBE-1C06-4D52-826B-E9C8593CD10A}"/>
                </a:ext>
              </a:extLst>
            </p:cNvPr>
            <p:cNvSpPr/>
            <p:nvPr/>
          </p:nvSpPr>
          <p:spPr>
            <a:xfrm>
              <a:off x="-152400" y="2362200"/>
              <a:ext cx="457200" cy="457200"/>
            </a:xfrm>
            <a:prstGeom prst="roundRect">
              <a:avLst/>
            </a:prstGeom>
            <a:solidFill>
              <a:schemeClr val="accent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0" name="TextBox 319">
              <a:extLst>
                <a:ext uri="{FF2B5EF4-FFF2-40B4-BE49-F238E27FC236}">
                  <a16:creationId xmlns:a16="http://schemas.microsoft.com/office/drawing/2014/main" id="{46D149EC-77FB-4FE4-8AC6-155D04268198}"/>
                </a:ext>
              </a:extLst>
            </p:cNvPr>
            <p:cNvSpPr txBox="1"/>
            <p:nvPr/>
          </p:nvSpPr>
          <p:spPr>
            <a:xfrm>
              <a:off x="-116681" y="2576512"/>
              <a:ext cx="381000" cy="76200"/>
            </a:xfrm>
            <a:prstGeom prst="rect">
              <a:avLst/>
            </a:prstGeom>
            <a:noFill/>
          </p:spPr>
          <p:txBody>
            <a:bodyPr wrap="square" lIns="0" tIns="0" rIns="0" bIns="0" rtlCol="0" anchor="t" anchorCtr="0">
              <a:noAutofit/>
            </a:bodyPr>
            <a:lstStyle/>
            <a:p>
              <a:pPr algn="ctr"/>
              <a:r>
                <a:rPr lang="en-US" sz="700" b="1" dirty="0">
                  <a:solidFill>
                    <a:schemeClr val="bg1"/>
                  </a:solidFill>
                  <a:latin typeface="+mj-lt"/>
                </a:rPr>
                <a:t>DNS/</a:t>
              </a:r>
              <a:br>
                <a:rPr lang="en-US" sz="700" b="1" dirty="0">
                  <a:solidFill>
                    <a:schemeClr val="bg1"/>
                  </a:solidFill>
                  <a:latin typeface="+mj-lt"/>
                </a:rPr>
              </a:br>
              <a:r>
                <a:rPr lang="en-US" sz="700" b="1" dirty="0">
                  <a:solidFill>
                    <a:schemeClr val="bg1"/>
                  </a:solidFill>
                  <a:latin typeface="+mj-lt"/>
                </a:rPr>
                <a:t>ENUM</a:t>
              </a:r>
            </a:p>
          </p:txBody>
        </p:sp>
      </p:grpSp>
      <p:grpSp>
        <p:nvGrpSpPr>
          <p:cNvPr id="321" name="Group 320">
            <a:extLst>
              <a:ext uri="{FF2B5EF4-FFF2-40B4-BE49-F238E27FC236}">
                <a16:creationId xmlns:a16="http://schemas.microsoft.com/office/drawing/2014/main" id="{566BD7B5-7B6E-4346-929C-4BAFDFABF670}"/>
              </a:ext>
            </a:extLst>
          </p:cNvPr>
          <p:cNvGrpSpPr/>
          <p:nvPr/>
        </p:nvGrpSpPr>
        <p:grpSpPr>
          <a:xfrm>
            <a:off x="7501173" y="2884431"/>
            <a:ext cx="238124" cy="162396"/>
            <a:chOff x="7207250" y="2753288"/>
            <a:chExt cx="320410" cy="218512"/>
          </a:xfrm>
        </p:grpSpPr>
        <p:sp>
          <p:nvSpPr>
            <p:cNvPr id="322" name="Diamond 321">
              <a:extLst>
                <a:ext uri="{FF2B5EF4-FFF2-40B4-BE49-F238E27FC236}">
                  <a16:creationId xmlns:a16="http://schemas.microsoft.com/office/drawing/2014/main" id="{5611FD30-9E5F-48F8-B29E-BE40D2966E40}"/>
                </a:ext>
              </a:extLst>
            </p:cNvPr>
            <p:cNvSpPr/>
            <p:nvPr/>
          </p:nvSpPr>
          <p:spPr>
            <a:xfrm>
              <a:off x="7207250" y="2799445"/>
              <a:ext cx="320410" cy="172355"/>
            </a:xfrm>
            <a:prstGeom prst="diamond">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23" name="Rectangle 322">
              <a:extLst>
                <a:ext uri="{FF2B5EF4-FFF2-40B4-BE49-F238E27FC236}">
                  <a16:creationId xmlns:a16="http://schemas.microsoft.com/office/drawing/2014/main" id="{6879499F-288F-4E59-A410-4E711CB4E9FF}"/>
                </a:ext>
              </a:extLst>
            </p:cNvPr>
            <p:cNvSpPr/>
            <p:nvPr/>
          </p:nvSpPr>
          <p:spPr>
            <a:xfrm>
              <a:off x="7326753" y="2753288"/>
              <a:ext cx="81404" cy="56245"/>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324" name="Group 323">
            <a:extLst>
              <a:ext uri="{FF2B5EF4-FFF2-40B4-BE49-F238E27FC236}">
                <a16:creationId xmlns:a16="http://schemas.microsoft.com/office/drawing/2014/main" id="{5E5100B5-3639-402B-980F-6A525C0EF2FD}"/>
              </a:ext>
            </a:extLst>
          </p:cNvPr>
          <p:cNvGrpSpPr/>
          <p:nvPr/>
        </p:nvGrpSpPr>
        <p:grpSpPr>
          <a:xfrm>
            <a:off x="7398311" y="2875031"/>
            <a:ext cx="457200" cy="457200"/>
            <a:chOff x="-152400" y="2362200"/>
            <a:chExt cx="457200" cy="457200"/>
          </a:xfrm>
        </p:grpSpPr>
        <p:sp>
          <p:nvSpPr>
            <p:cNvPr id="325" name="Rectangle: Rounded Corners 324">
              <a:extLst>
                <a:ext uri="{FF2B5EF4-FFF2-40B4-BE49-F238E27FC236}">
                  <a16:creationId xmlns:a16="http://schemas.microsoft.com/office/drawing/2014/main" id="{BBB41A93-BBF8-4F20-B83F-C2F5C82CA76B}"/>
                </a:ext>
              </a:extLst>
            </p:cNvPr>
            <p:cNvSpPr/>
            <p:nvPr/>
          </p:nvSpPr>
          <p:spPr>
            <a:xfrm>
              <a:off x="-152400" y="2362200"/>
              <a:ext cx="457200" cy="457200"/>
            </a:xfrm>
            <a:prstGeom prst="roundRect">
              <a:avLst/>
            </a:prstGeom>
            <a:solidFill>
              <a:schemeClr val="bg1"/>
            </a:solid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6" name="TextBox 325">
              <a:extLst>
                <a:ext uri="{FF2B5EF4-FFF2-40B4-BE49-F238E27FC236}">
                  <a16:creationId xmlns:a16="http://schemas.microsoft.com/office/drawing/2014/main" id="{07CDD847-9AC0-458B-9696-C6929DFC3C63}"/>
                </a:ext>
              </a:extLst>
            </p:cNvPr>
            <p:cNvSpPr txBox="1"/>
            <p:nvPr/>
          </p:nvSpPr>
          <p:spPr>
            <a:xfrm>
              <a:off x="-116681" y="2676259"/>
              <a:ext cx="381000" cy="76200"/>
            </a:xfrm>
            <a:prstGeom prst="rect">
              <a:avLst/>
            </a:prstGeom>
            <a:noFill/>
          </p:spPr>
          <p:txBody>
            <a:bodyPr wrap="square" lIns="0" tIns="0" rIns="0" bIns="0" rtlCol="0" anchor="t" anchorCtr="0">
              <a:noAutofit/>
            </a:bodyPr>
            <a:lstStyle/>
            <a:p>
              <a:pPr algn="ctr"/>
              <a:r>
                <a:rPr lang="en-US" sz="700" b="1" dirty="0">
                  <a:solidFill>
                    <a:schemeClr val="bg1">
                      <a:lumMod val="50000"/>
                    </a:schemeClr>
                  </a:solidFill>
                  <a:latin typeface="+mj-lt"/>
                </a:rPr>
                <a:t>IN-SCP</a:t>
              </a:r>
            </a:p>
          </p:txBody>
        </p:sp>
      </p:grpSp>
      <p:grpSp>
        <p:nvGrpSpPr>
          <p:cNvPr id="327" name="Group 326">
            <a:extLst>
              <a:ext uri="{FF2B5EF4-FFF2-40B4-BE49-F238E27FC236}">
                <a16:creationId xmlns:a16="http://schemas.microsoft.com/office/drawing/2014/main" id="{1F8F1333-608C-4103-B8EE-A4789FD332E2}"/>
              </a:ext>
            </a:extLst>
          </p:cNvPr>
          <p:cNvGrpSpPr/>
          <p:nvPr/>
        </p:nvGrpSpPr>
        <p:grpSpPr>
          <a:xfrm>
            <a:off x="7505468" y="2908133"/>
            <a:ext cx="238124" cy="162396"/>
            <a:chOff x="7207250" y="2753288"/>
            <a:chExt cx="320410" cy="218512"/>
          </a:xfrm>
        </p:grpSpPr>
        <p:sp>
          <p:nvSpPr>
            <p:cNvPr id="328" name="Diamond 327">
              <a:extLst>
                <a:ext uri="{FF2B5EF4-FFF2-40B4-BE49-F238E27FC236}">
                  <a16:creationId xmlns:a16="http://schemas.microsoft.com/office/drawing/2014/main" id="{1D304D82-7865-4B86-9634-2786AD2AFC7A}"/>
                </a:ext>
              </a:extLst>
            </p:cNvPr>
            <p:cNvSpPr/>
            <p:nvPr/>
          </p:nvSpPr>
          <p:spPr>
            <a:xfrm>
              <a:off x="7207250" y="2799445"/>
              <a:ext cx="320410" cy="172355"/>
            </a:xfrm>
            <a:prstGeom prst="diamond">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29" name="Rectangle 328">
              <a:extLst>
                <a:ext uri="{FF2B5EF4-FFF2-40B4-BE49-F238E27FC236}">
                  <a16:creationId xmlns:a16="http://schemas.microsoft.com/office/drawing/2014/main" id="{2A1611DF-60DB-49F7-B125-AE502DBE8124}"/>
                </a:ext>
              </a:extLst>
            </p:cNvPr>
            <p:cNvSpPr/>
            <p:nvPr/>
          </p:nvSpPr>
          <p:spPr>
            <a:xfrm>
              <a:off x="7326753" y="2753288"/>
              <a:ext cx="81404" cy="56245"/>
            </a:xfrm>
            <a:prstGeom prst="rect">
              <a:avLst/>
            </a:prstGeom>
            <a:solidFill>
              <a:schemeClr val="bg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192" name="Graphic 67">
            <a:extLst>
              <a:ext uri="{FF2B5EF4-FFF2-40B4-BE49-F238E27FC236}">
                <a16:creationId xmlns:a16="http://schemas.microsoft.com/office/drawing/2014/main" id="{2D0832A2-69D8-4CFD-92B7-359FB09AAC0A}"/>
              </a:ext>
            </a:extLst>
          </p:cNvPr>
          <p:cNvSpPr/>
          <p:nvPr/>
        </p:nvSpPr>
        <p:spPr>
          <a:xfrm>
            <a:off x="2707017" y="2841373"/>
            <a:ext cx="1109885" cy="718161"/>
          </a:xfrm>
          <a:custGeom>
            <a:avLst/>
            <a:gdLst>
              <a:gd name="connsiteX0" fmla="*/ 511969 w 809625"/>
              <a:gd name="connsiteY0" fmla="*/ 7144 h 523875"/>
              <a:gd name="connsiteX1" fmla="*/ 721519 w 809625"/>
              <a:gd name="connsiteY1" fmla="*/ 216694 h 523875"/>
              <a:gd name="connsiteX2" fmla="*/ 720328 w 809625"/>
              <a:gd name="connsiteY2" fmla="*/ 233067 h 523875"/>
              <a:gd name="connsiteX3" fmla="*/ 807244 w 809625"/>
              <a:gd name="connsiteY3" fmla="*/ 369075 h 523875"/>
              <a:gd name="connsiteX4" fmla="*/ 654844 w 809625"/>
              <a:gd name="connsiteY4" fmla="*/ 521475 h 523875"/>
              <a:gd name="connsiteX5" fmla="*/ 159544 w 809625"/>
              <a:gd name="connsiteY5" fmla="*/ 521475 h 523875"/>
              <a:gd name="connsiteX6" fmla="*/ 7144 w 809625"/>
              <a:gd name="connsiteY6" fmla="*/ 369075 h 523875"/>
              <a:gd name="connsiteX7" fmla="*/ 142280 w 809625"/>
              <a:gd name="connsiteY7" fmla="*/ 218484 h 523875"/>
              <a:gd name="connsiteX8" fmla="*/ 292894 w 809625"/>
              <a:gd name="connsiteY8" fmla="*/ 83344 h 523875"/>
              <a:gd name="connsiteX9" fmla="*/ 344388 w 809625"/>
              <a:gd name="connsiteY9" fmla="*/ 93164 h 523875"/>
              <a:gd name="connsiteX10" fmla="*/ 511969 w 809625"/>
              <a:gd name="connsiteY10" fmla="*/ 7144 h 523875"/>
              <a:gd name="connsiteX11" fmla="*/ 511969 w 809625"/>
              <a:gd name="connsiteY11" fmla="*/ 45244 h 523875"/>
              <a:gd name="connsiteX12" fmla="*/ 366713 w 809625"/>
              <a:gd name="connsiteY12" fmla="*/ 125616 h 523875"/>
              <a:gd name="connsiteX13" fmla="*/ 342305 w 809625"/>
              <a:gd name="connsiteY13" fmla="*/ 132455 h 523875"/>
              <a:gd name="connsiteX14" fmla="*/ 292894 w 809625"/>
              <a:gd name="connsiteY14" fmla="*/ 121444 h 523875"/>
              <a:gd name="connsiteX15" fmla="*/ 178594 w 809625"/>
              <a:gd name="connsiteY15" fmla="*/ 235744 h 523875"/>
              <a:gd name="connsiteX16" fmla="*/ 159544 w 809625"/>
              <a:gd name="connsiteY16" fmla="*/ 254775 h 523875"/>
              <a:gd name="connsiteX17" fmla="*/ 45244 w 809625"/>
              <a:gd name="connsiteY17" fmla="*/ 369075 h 523875"/>
              <a:gd name="connsiteX18" fmla="*/ 159544 w 809625"/>
              <a:gd name="connsiteY18" fmla="*/ 483375 h 523875"/>
              <a:gd name="connsiteX19" fmla="*/ 654844 w 809625"/>
              <a:gd name="connsiteY19" fmla="*/ 483375 h 523875"/>
              <a:gd name="connsiteX20" fmla="*/ 769144 w 809625"/>
              <a:gd name="connsiteY20" fmla="*/ 369075 h 523875"/>
              <a:gd name="connsiteX21" fmla="*/ 694134 w 809625"/>
              <a:gd name="connsiteY21" fmla="*/ 261633 h 523875"/>
              <a:gd name="connsiteX22" fmla="*/ 681930 w 809625"/>
              <a:gd name="connsiteY22" fmla="*/ 241106 h 523875"/>
              <a:gd name="connsiteX23" fmla="*/ 683419 w 809625"/>
              <a:gd name="connsiteY23" fmla="*/ 216694 h 523875"/>
              <a:gd name="connsiteX24" fmla="*/ 511969 w 809625"/>
              <a:gd name="connsiteY24" fmla="*/ 45244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09625" h="523875">
                <a:moveTo>
                  <a:pt x="511969" y="7144"/>
                </a:moveTo>
                <a:cubicBezTo>
                  <a:pt x="627475" y="7144"/>
                  <a:pt x="721519" y="101194"/>
                  <a:pt x="721519" y="216694"/>
                </a:cubicBezTo>
                <a:cubicBezTo>
                  <a:pt x="721519" y="222171"/>
                  <a:pt x="720719" y="227609"/>
                  <a:pt x="720328" y="233067"/>
                </a:cubicBezTo>
                <a:cubicBezTo>
                  <a:pt x="771378" y="257727"/>
                  <a:pt x="807244" y="308686"/>
                  <a:pt x="807244" y="369075"/>
                </a:cubicBezTo>
                <a:cubicBezTo>
                  <a:pt x="807244" y="453180"/>
                  <a:pt x="738944" y="521475"/>
                  <a:pt x="654844" y="521475"/>
                </a:cubicBezTo>
                <a:lnTo>
                  <a:pt x="159544" y="521475"/>
                </a:lnTo>
                <a:cubicBezTo>
                  <a:pt x="75444" y="521475"/>
                  <a:pt x="7144" y="453180"/>
                  <a:pt x="7144" y="369075"/>
                </a:cubicBezTo>
                <a:cubicBezTo>
                  <a:pt x="7144" y="290875"/>
                  <a:pt x="66414" y="227181"/>
                  <a:pt x="142280" y="218484"/>
                </a:cubicBezTo>
                <a:cubicBezTo>
                  <a:pt x="150999" y="142723"/>
                  <a:pt x="214864" y="83344"/>
                  <a:pt x="292894" y="83344"/>
                </a:cubicBezTo>
                <a:cubicBezTo>
                  <a:pt x="311063" y="83344"/>
                  <a:pt x="328162" y="87296"/>
                  <a:pt x="344388" y="93164"/>
                </a:cubicBezTo>
                <a:cubicBezTo>
                  <a:pt x="382553" y="41500"/>
                  <a:pt x="442922" y="7144"/>
                  <a:pt x="511969" y="7144"/>
                </a:cubicBezTo>
                <a:close/>
                <a:moveTo>
                  <a:pt x="511969" y="45244"/>
                </a:moveTo>
                <a:cubicBezTo>
                  <a:pt x="450638" y="45244"/>
                  <a:pt x="397061" y="77352"/>
                  <a:pt x="366713" y="125616"/>
                </a:cubicBezTo>
                <a:cubicBezTo>
                  <a:pt x="361496" y="133760"/>
                  <a:pt x="350999" y="136703"/>
                  <a:pt x="342305" y="132455"/>
                </a:cubicBezTo>
                <a:cubicBezTo>
                  <a:pt x="327348" y="125263"/>
                  <a:pt x="310707" y="121444"/>
                  <a:pt x="292894" y="121444"/>
                </a:cubicBezTo>
                <a:cubicBezTo>
                  <a:pt x="229542" y="121444"/>
                  <a:pt x="178594" y="172393"/>
                  <a:pt x="178594" y="235744"/>
                </a:cubicBezTo>
                <a:cubicBezTo>
                  <a:pt x="178593" y="246297"/>
                  <a:pt x="170064" y="254775"/>
                  <a:pt x="159544" y="254775"/>
                </a:cubicBezTo>
                <a:cubicBezTo>
                  <a:pt x="95892" y="254775"/>
                  <a:pt x="45244" y="305448"/>
                  <a:pt x="45244" y="369075"/>
                </a:cubicBezTo>
                <a:cubicBezTo>
                  <a:pt x="45244" y="432702"/>
                  <a:pt x="95892" y="483375"/>
                  <a:pt x="159544" y="483375"/>
                </a:cubicBezTo>
                <a:lnTo>
                  <a:pt x="654844" y="483375"/>
                </a:lnTo>
                <a:cubicBezTo>
                  <a:pt x="718496" y="483375"/>
                  <a:pt x="769144" y="432702"/>
                  <a:pt x="769144" y="369075"/>
                </a:cubicBezTo>
                <a:cubicBezTo>
                  <a:pt x="769144" y="319259"/>
                  <a:pt x="737973" y="277539"/>
                  <a:pt x="694134" y="261633"/>
                </a:cubicBezTo>
                <a:cubicBezTo>
                  <a:pt x="685746" y="258489"/>
                  <a:pt x="680667" y="250012"/>
                  <a:pt x="681930" y="241106"/>
                </a:cubicBezTo>
                <a:cubicBezTo>
                  <a:pt x="683051" y="233277"/>
                  <a:pt x="683419" y="225237"/>
                  <a:pt x="683419" y="216694"/>
                </a:cubicBezTo>
                <a:cubicBezTo>
                  <a:pt x="683419" y="121777"/>
                  <a:pt x="606883" y="45244"/>
                  <a:pt x="511969" y="45244"/>
                </a:cubicBezTo>
                <a:close/>
              </a:path>
            </a:pathLst>
          </a:custGeom>
          <a:solidFill>
            <a:schemeClr val="accent1"/>
          </a:solidFill>
          <a:ln w="25400" cap="flat">
            <a:solidFill>
              <a:schemeClr val="bg1"/>
            </a:solidFill>
            <a:prstDash val="solid"/>
            <a:miter/>
          </a:ln>
        </p:spPr>
        <p:txBody>
          <a:bodyPr rtlCol="0" anchor="ctr"/>
          <a:lstStyle/>
          <a:p>
            <a:endParaRPr lang="en-US"/>
          </a:p>
        </p:txBody>
      </p:sp>
      <p:sp>
        <p:nvSpPr>
          <p:cNvPr id="193" name="Text Placeholder 2">
            <a:extLst>
              <a:ext uri="{FF2B5EF4-FFF2-40B4-BE49-F238E27FC236}">
                <a16:creationId xmlns:a16="http://schemas.microsoft.com/office/drawing/2014/main" id="{91C6FAE8-F99A-43AB-A5F5-DF17795C148A}"/>
              </a:ext>
            </a:extLst>
          </p:cNvPr>
          <p:cNvSpPr txBox="1">
            <a:spLocks/>
          </p:cNvSpPr>
          <p:nvPr/>
        </p:nvSpPr>
        <p:spPr>
          <a:xfrm>
            <a:off x="2825467" y="3094440"/>
            <a:ext cx="919111" cy="323165"/>
          </a:xfrm>
          <a:prstGeom prst="rect">
            <a:avLst/>
          </a:prstGeom>
        </p:spPr>
        <p:txBody>
          <a:bodyPr vert="horz" wrap="square" lIns="0" tIns="0" rIns="0" bIns="0" rtlCol="0">
            <a:spAutoFit/>
          </a:bodyPr>
          <a:lstStyle>
            <a:defPPr>
              <a:defRPr lang="en-US"/>
            </a:defPPr>
            <a:lvl1pPr indent="0" algn="ctr">
              <a:lnSpc>
                <a:spcPct val="100000"/>
              </a:lnSpc>
              <a:spcBef>
                <a:spcPts val="600"/>
              </a:spcBef>
              <a:buFont typeface="Arial" panose="020B0604020202020204" pitchFamily="34" charset="0"/>
              <a:buNone/>
              <a:defRPr sz="1050" b="1">
                <a:solidFill>
                  <a:schemeClr val="accent1"/>
                </a:solidFill>
              </a:defRPr>
            </a:lvl1pPr>
            <a:lvl2pPr marL="365760" indent="-182880">
              <a:lnSpc>
                <a:spcPct val="100000"/>
              </a:lnSpc>
              <a:spcBef>
                <a:spcPts val="600"/>
              </a:spcBef>
              <a:buFont typeface="Calibri" panose="020F0502020204030204" pitchFamily="34" charset="0"/>
              <a:buChar char="–"/>
              <a:defRPr>
                <a:solidFill>
                  <a:schemeClr val="tx2"/>
                </a:solidFill>
              </a:defRPr>
            </a:lvl2pPr>
            <a:lvl3pPr marL="548640" indent="-182880">
              <a:lnSpc>
                <a:spcPct val="100000"/>
              </a:lnSpc>
              <a:spcBef>
                <a:spcPts val="600"/>
              </a:spcBef>
              <a:buFont typeface="Wingdings" panose="05000000000000000000" pitchFamily="2" charset="2"/>
              <a:buChar char="§"/>
              <a:defRPr sz="1600">
                <a:solidFill>
                  <a:schemeClr val="tx2"/>
                </a:solidFill>
              </a:defRPr>
            </a:lvl3pPr>
            <a:lvl4pPr marL="731520" indent="-182880">
              <a:lnSpc>
                <a:spcPct val="100000"/>
              </a:lnSpc>
              <a:spcBef>
                <a:spcPts val="600"/>
              </a:spcBef>
              <a:buFont typeface="Courier New" panose="02070309020205020404" pitchFamily="49" charset="0"/>
              <a:buChar char="o"/>
              <a:defRPr sz="1400">
                <a:solidFill>
                  <a:schemeClr val="tx2"/>
                </a:solidFill>
              </a:defRPr>
            </a:lvl4pPr>
            <a:lvl5pPr marL="914400" indent="-182880">
              <a:lnSpc>
                <a:spcPct val="100000"/>
              </a:lnSpc>
              <a:spcBef>
                <a:spcPts val="600"/>
              </a:spcBef>
              <a:buFont typeface="Wingdings" panose="05000000000000000000" pitchFamily="2" charset="2"/>
              <a:buChar char="v"/>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EPC, </a:t>
            </a:r>
            <a:br>
              <a:rPr lang="en-GB" dirty="0"/>
            </a:br>
            <a:r>
              <a:rPr lang="en-GB" dirty="0"/>
              <a:t>Non-3GPP</a:t>
            </a:r>
          </a:p>
        </p:txBody>
      </p:sp>
      <p:grpSp>
        <p:nvGrpSpPr>
          <p:cNvPr id="148" name="Group 147">
            <a:extLst>
              <a:ext uri="{FF2B5EF4-FFF2-40B4-BE49-F238E27FC236}">
                <a16:creationId xmlns:a16="http://schemas.microsoft.com/office/drawing/2014/main" id="{DE89CF32-716F-4C03-9DC5-6A4F9835859C}"/>
              </a:ext>
            </a:extLst>
          </p:cNvPr>
          <p:cNvGrpSpPr/>
          <p:nvPr/>
        </p:nvGrpSpPr>
        <p:grpSpPr>
          <a:xfrm>
            <a:off x="7306006" y="5217360"/>
            <a:ext cx="652088" cy="652088"/>
            <a:chOff x="2731294" y="4820904"/>
            <a:chExt cx="457200" cy="457200"/>
          </a:xfrm>
        </p:grpSpPr>
        <p:grpSp>
          <p:nvGrpSpPr>
            <p:cNvPr id="149" name="Group 148">
              <a:extLst>
                <a:ext uri="{FF2B5EF4-FFF2-40B4-BE49-F238E27FC236}">
                  <a16:creationId xmlns:a16="http://schemas.microsoft.com/office/drawing/2014/main" id="{2A60D52F-011F-4282-B185-D1661E02AFF0}"/>
                </a:ext>
              </a:extLst>
            </p:cNvPr>
            <p:cNvGrpSpPr/>
            <p:nvPr/>
          </p:nvGrpSpPr>
          <p:grpSpPr>
            <a:xfrm>
              <a:off x="2731294" y="4820904"/>
              <a:ext cx="457200" cy="457200"/>
              <a:chOff x="-152400" y="2362200"/>
              <a:chExt cx="457200" cy="457200"/>
            </a:xfrm>
          </p:grpSpPr>
          <p:sp>
            <p:nvSpPr>
              <p:cNvPr id="152" name="Rectangle: Rounded Corners 151">
                <a:extLst>
                  <a:ext uri="{FF2B5EF4-FFF2-40B4-BE49-F238E27FC236}">
                    <a16:creationId xmlns:a16="http://schemas.microsoft.com/office/drawing/2014/main" id="{54112D98-D662-4107-8F26-296FE2EF68EC}"/>
                  </a:ext>
                </a:extLst>
              </p:cNvPr>
              <p:cNvSpPr/>
              <p:nvPr/>
            </p:nvSpPr>
            <p:spPr>
              <a:xfrm>
                <a:off x="-152400" y="2362200"/>
                <a:ext cx="457200" cy="457200"/>
              </a:xfrm>
              <a:prstGeom prst="roundRect">
                <a:avLst/>
              </a:prstGeom>
              <a:ln w="254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solidFill>
                    <a:schemeClr val="tx1"/>
                  </a:solidFill>
                </a:endParaRPr>
              </a:p>
            </p:txBody>
          </p:sp>
          <p:sp>
            <p:nvSpPr>
              <p:cNvPr id="154" name="TextBox 153">
                <a:extLst>
                  <a:ext uri="{FF2B5EF4-FFF2-40B4-BE49-F238E27FC236}">
                    <a16:creationId xmlns:a16="http://schemas.microsoft.com/office/drawing/2014/main" id="{B93EE000-D76B-4D32-A1D3-677273F76FDC}"/>
                  </a:ext>
                </a:extLst>
              </p:cNvPr>
              <p:cNvSpPr txBox="1"/>
              <p:nvPr/>
            </p:nvSpPr>
            <p:spPr>
              <a:xfrm>
                <a:off x="-116681" y="2689225"/>
                <a:ext cx="381000" cy="130174"/>
              </a:xfrm>
              <a:prstGeom prst="rect">
                <a:avLst/>
              </a:prstGeom>
            </p:spPr>
            <p:txBody>
              <a:bodyPr vert="horz" wrap="square" lIns="0" tIns="0" rIns="0" bIns="0" rtlCol="0">
                <a:spAutoFit/>
              </a:bodyPr>
              <a:lstStyle>
                <a:defPPr>
                  <a:defRPr lang="en-US"/>
                </a:defPPr>
                <a:lvl1pPr indent="0" algn="ctr">
                  <a:lnSpc>
                    <a:spcPct val="100000"/>
                  </a:lnSpc>
                  <a:spcBef>
                    <a:spcPts val="600"/>
                  </a:spcBef>
                  <a:buFont typeface="Arial" panose="020B0604020202020204" pitchFamily="34" charset="0"/>
                  <a:buNone/>
                  <a:defRPr sz="1000" b="1">
                    <a:solidFill>
                      <a:schemeClr val="accent1"/>
                    </a:solidFill>
                  </a:defRPr>
                </a:lvl1pPr>
                <a:lvl2pPr marL="365760" indent="-182880">
                  <a:lnSpc>
                    <a:spcPct val="100000"/>
                  </a:lnSpc>
                  <a:spcBef>
                    <a:spcPts val="600"/>
                  </a:spcBef>
                  <a:buFont typeface="Calibri" panose="020F0502020204030204" pitchFamily="34" charset="0"/>
                  <a:buChar char="–"/>
                  <a:defRPr>
                    <a:solidFill>
                      <a:schemeClr val="tx2"/>
                    </a:solidFill>
                  </a:defRPr>
                </a:lvl2pPr>
                <a:lvl3pPr marL="548640" indent="-182880">
                  <a:lnSpc>
                    <a:spcPct val="100000"/>
                  </a:lnSpc>
                  <a:spcBef>
                    <a:spcPts val="600"/>
                  </a:spcBef>
                  <a:buFont typeface="Wingdings" panose="05000000000000000000" pitchFamily="2" charset="2"/>
                  <a:buChar char="§"/>
                  <a:defRPr sz="1600">
                    <a:solidFill>
                      <a:schemeClr val="tx2"/>
                    </a:solidFill>
                  </a:defRPr>
                </a:lvl3pPr>
                <a:lvl4pPr marL="731520" indent="-182880">
                  <a:lnSpc>
                    <a:spcPct val="100000"/>
                  </a:lnSpc>
                  <a:spcBef>
                    <a:spcPts val="600"/>
                  </a:spcBef>
                  <a:buFont typeface="Courier New" panose="02070309020205020404" pitchFamily="49" charset="0"/>
                  <a:buChar char="o"/>
                  <a:defRPr sz="1400">
                    <a:solidFill>
                      <a:schemeClr val="tx2"/>
                    </a:solidFill>
                  </a:defRPr>
                </a:lvl4pPr>
                <a:lvl5pPr marL="914400" indent="-182880">
                  <a:lnSpc>
                    <a:spcPct val="100000"/>
                  </a:lnSpc>
                  <a:spcBef>
                    <a:spcPts val="600"/>
                  </a:spcBef>
                  <a:buFont typeface="Wingdings" panose="05000000000000000000" pitchFamily="2" charset="2"/>
                  <a:buChar char="v"/>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GMLC</a:t>
                </a:r>
              </a:p>
            </p:txBody>
          </p:sp>
        </p:grpSp>
        <p:sp>
          <p:nvSpPr>
            <p:cNvPr id="150" name="Rectangle 149">
              <a:extLst>
                <a:ext uri="{FF2B5EF4-FFF2-40B4-BE49-F238E27FC236}">
                  <a16:creationId xmlns:a16="http://schemas.microsoft.com/office/drawing/2014/main" id="{4E823BEE-669E-481B-9729-62A3EC10224A}"/>
                </a:ext>
              </a:extLst>
            </p:cNvPr>
            <p:cNvSpPr/>
            <p:nvPr/>
          </p:nvSpPr>
          <p:spPr>
            <a:xfrm>
              <a:off x="2867026" y="4916825"/>
              <a:ext cx="180974" cy="180972"/>
            </a:xfrm>
            <a:prstGeom prst="rect">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37" name="Group 136">
            <a:extLst>
              <a:ext uri="{FF2B5EF4-FFF2-40B4-BE49-F238E27FC236}">
                <a16:creationId xmlns:a16="http://schemas.microsoft.com/office/drawing/2014/main" id="{17B85B55-577C-49BB-915D-830CA1A55ECD}"/>
              </a:ext>
            </a:extLst>
          </p:cNvPr>
          <p:cNvGrpSpPr/>
          <p:nvPr/>
        </p:nvGrpSpPr>
        <p:grpSpPr>
          <a:xfrm>
            <a:off x="5671765" y="4185357"/>
            <a:ext cx="652089" cy="652089"/>
            <a:chOff x="2731294" y="4163679"/>
            <a:chExt cx="457200" cy="457200"/>
          </a:xfrm>
        </p:grpSpPr>
        <p:grpSp>
          <p:nvGrpSpPr>
            <p:cNvPr id="138" name="Group 137">
              <a:extLst>
                <a:ext uri="{FF2B5EF4-FFF2-40B4-BE49-F238E27FC236}">
                  <a16:creationId xmlns:a16="http://schemas.microsoft.com/office/drawing/2014/main" id="{F05827BD-3092-4AB4-B2F5-C288780AE160}"/>
                </a:ext>
              </a:extLst>
            </p:cNvPr>
            <p:cNvGrpSpPr/>
            <p:nvPr/>
          </p:nvGrpSpPr>
          <p:grpSpPr>
            <a:xfrm>
              <a:off x="2731294" y="4163679"/>
              <a:ext cx="457200" cy="457200"/>
              <a:chOff x="-152400" y="2362200"/>
              <a:chExt cx="457200" cy="457200"/>
            </a:xfrm>
            <a:solidFill>
              <a:schemeClr val="bg1"/>
            </a:solidFill>
          </p:grpSpPr>
          <p:sp>
            <p:nvSpPr>
              <p:cNvPr id="145" name="Rectangle: Rounded Corners 144">
                <a:extLst>
                  <a:ext uri="{FF2B5EF4-FFF2-40B4-BE49-F238E27FC236}">
                    <a16:creationId xmlns:a16="http://schemas.microsoft.com/office/drawing/2014/main" id="{1270BAA7-DC19-49F2-9372-DDF38BD3749C}"/>
                  </a:ext>
                </a:extLst>
              </p:cNvPr>
              <p:cNvSpPr/>
              <p:nvPr/>
            </p:nvSpPr>
            <p:spPr>
              <a:xfrm>
                <a:off x="-152400" y="2362200"/>
                <a:ext cx="457200" cy="457200"/>
              </a:xfrm>
              <a:prstGeom prst="roundRect">
                <a:avLst/>
              </a:prstGeom>
              <a:ln w="254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solidFill>
                    <a:schemeClr val="tx1"/>
                  </a:solidFill>
                </a:endParaRPr>
              </a:p>
            </p:txBody>
          </p:sp>
          <p:sp>
            <p:nvSpPr>
              <p:cNvPr id="147" name="TextBox 146">
                <a:extLst>
                  <a:ext uri="{FF2B5EF4-FFF2-40B4-BE49-F238E27FC236}">
                    <a16:creationId xmlns:a16="http://schemas.microsoft.com/office/drawing/2014/main" id="{5D3F3CC7-BA7F-48AF-9E9A-9E90A3E505BE}"/>
                  </a:ext>
                </a:extLst>
              </p:cNvPr>
              <p:cNvSpPr txBox="1"/>
              <p:nvPr/>
            </p:nvSpPr>
            <p:spPr>
              <a:xfrm>
                <a:off x="-116681" y="2590798"/>
                <a:ext cx="381000" cy="228601"/>
              </a:xfrm>
              <a:prstGeom prst="rect">
                <a:avLst/>
              </a:prstGeom>
              <a:noFill/>
            </p:spPr>
            <p:txBody>
              <a:bodyPr wrap="square" lIns="0" tIns="0" rIns="0" bIns="0" rtlCol="0" anchor="t" anchorCtr="0">
                <a:noAutofit/>
              </a:bodyPr>
              <a:lstStyle/>
              <a:p>
                <a:pPr algn="ctr"/>
                <a:r>
                  <a:rPr lang="en-US" sz="1050" b="1" dirty="0">
                    <a:solidFill>
                      <a:schemeClr val="accent1"/>
                    </a:solidFill>
                    <a:latin typeface="+mj-lt"/>
                  </a:rPr>
                  <a:t>E-/P</a:t>
                </a:r>
                <a:br>
                  <a:rPr lang="en-US" sz="1050" b="1" dirty="0">
                    <a:solidFill>
                      <a:schemeClr val="accent1"/>
                    </a:solidFill>
                    <a:latin typeface="+mj-lt"/>
                  </a:rPr>
                </a:br>
                <a:r>
                  <a:rPr lang="en-US" sz="1050" b="1" dirty="0">
                    <a:solidFill>
                      <a:schemeClr val="accent1"/>
                    </a:solidFill>
                    <a:latin typeface="+mj-lt"/>
                  </a:rPr>
                  <a:t>CSCF</a:t>
                </a:r>
              </a:p>
            </p:txBody>
          </p:sp>
        </p:grpSp>
        <p:grpSp>
          <p:nvGrpSpPr>
            <p:cNvPr id="141" name="Group 140">
              <a:extLst>
                <a:ext uri="{FF2B5EF4-FFF2-40B4-BE49-F238E27FC236}">
                  <a16:creationId xmlns:a16="http://schemas.microsoft.com/office/drawing/2014/main" id="{1870F566-DB3A-45D9-8101-DEEF0D4E3326}"/>
                </a:ext>
              </a:extLst>
            </p:cNvPr>
            <p:cNvGrpSpPr/>
            <p:nvPr/>
          </p:nvGrpSpPr>
          <p:grpSpPr>
            <a:xfrm>
              <a:off x="2819904" y="4216236"/>
              <a:ext cx="289630" cy="142763"/>
              <a:chOff x="2819904" y="4395957"/>
              <a:chExt cx="289630" cy="142763"/>
            </a:xfrm>
          </p:grpSpPr>
          <p:sp>
            <p:nvSpPr>
              <p:cNvPr id="142" name="Isosceles Triangle 141">
                <a:extLst>
                  <a:ext uri="{FF2B5EF4-FFF2-40B4-BE49-F238E27FC236}">
                    <a16:creationId xmlns:a16="http://schemas.microsoft.com/office/drawing/2014/main" id="{341A6DD2-9023-4118-9BB2-A7A71E80315A}"/>
                  </a:ext>
                </a:extLst>
              </p:cNvPr>
              <p:cNvSpPr/>
              <p:nvPr/>
            </p:nvSpPr>
            <p:spPr>
              <a:xfrm rot="5400000">
                <a:off x="2976618" y="4405802"/>
                <a:ext cx="142762" cy="123071"/>
              </a:xfrm>
              <a:prstGeom prst="triangl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3" name="Isosceles Triangle 142">
                <a:extLst>
                  <a:ext uri="{FF2B5EF4-FFF2-40B4-BE49-F238E27FC236}">
                    <a16:creationId xmlns:a16="http://schemas.microsoft.com/office/drawing/2014/main" id="{3606E3F7-1B53-499F-943D-618D36519088}"/>
                  </a:ext>
                </a:extLst>
              </p:cNvPr>
              <p:cNvSpPr/>
              <p:nvPr/>
            </p:nvSpPr>
            <p:spPr>
              <a:xfrm rot="16200000" flipH="1">
                <a:off x="2810059" y="4405803"/>
                <a:ext cx="142762" cy="123071"/>
              </a:xfrm>
              <a:prstGeom prst="triangl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grpSp>
        <p:nvGrpSpPr>
          <p:cNvPr id="214" name="Group 213">
            <a:extLst>
              <a:ext uri="{FF2B5EF4-FFF2-40B4-BE49-F238E27FC236}">
                <a16:creationId xmlns:a16="http://schemas.microsoft.com/office/drawing/2014/main" id="{55F59D8E-5D46-40CD-AAE5-10CD5D13DE15}"/>
              </a:ext>
            </a:extLst>
          </p:cNvPr>
          <p:cNvGrpSpPr/>
          <p:nvPr/>
        </p:nvGrpSpPr>
        <p:grpSpPr>
          <a:xfrm>
            <a:off x="2211040" y="1880410"/>
            <a:ext cx="5330623" cy="2310354"/>
            <a:chOff x="2211040" y="1880410"/>
            <a:chExt cx="5330623" cy="2310354"/>
          </a:xfrm>
        </p:grpSpPr>
        <p:cxnSp>
          <p:nvCxnSpPr>
            <p:cNvPr id="182" name="Straight Connector 181">
              <a:extLst>
                <a:ext uri="{FF2B5EF4-FFF2-40B4-BE49-F238E27FC236}">
                  <a16:creationId xmlns:a16="http://schemas.microsoft.com/office/drawing/2014/main" id="{AD01DEC8-D40F-485A-B1CC-C97D4634F749}"/>
                </a:ext>
              </a:extLst>
            </p:cNvPr>
            <p:cNvCxnSpPr>
              <a:cxnSpLocks/>
            </p:cNvCxnSpPr>
            <p:nvPr/>
          </p:nvCxnSpPr>
          <p:spPr>
            <a:xfrm>
              <a:off x="2211040" y="3349560"/>
              <a:ext cx="476956" cy="0"/>
            </a:xfrm>
            <a:prstGeom prst="line">
              <a:avLst/>
            </a:prstGeom>
            <a:ln w="25400" cap="rnd">
              <a:solidFill>
                <a:schemeClr val="accent1">
                  <a:lumMod val="50000"/>
                </a:schemeClr>
              </a:solidFill>
              <a:prstDash val="sysDot"/>
              <a:round/>
              <a:headEnd type="none"/>
              <a:tailEnd type="none" w="med" len="med"/>
            </a:ln>
          </p:spPr>
          <p:style>
            <a:lnRef idx="1">
              <a:schemeClr val="accent1"/>
            </a:lnRef>
            <a:fillRef idx="0">
              <a:schemeClr val="accent1"/>
            </a:fillRef>
            <a:effectRef idx="0">
              <a:schemeClr val="accent1"/>
            </a:effectRef>
            <a:fontRef idx="minor">
              <a:schemeClr val="tx1"/>
            </a:fontRef>
          </p:style>
        </p:cxnSp>
        <p:grpSp>
          <p:nvGrpSpPr>
            <p:cNvPr id="168" name="Group 167">
              <a:extLst>
                <a:ext uri="{FF2B5EF4-FFF2-40B4-BE49-F238E27FC236}">
                  <a16:creationId xmlns:a16="http://schemas.microsoft.com/office/drawing/2014/main" id="{5AE1AF27-D0EB-45E9-BDE3-15332BCACBA5}"/>
                </a:ext>
              </a:extLst>
            </p:cNvPr>
            <p:cNvGrpSpPr/>
            <p:nvPr/>
          </p:nvGrpSpPr>
          <p:grpSpPr>
            <a:xfrm flipH="1">
              <a:off x="6209832" y="1880410"/>
              <a:ext cx="1331831" cy="843148"/>
              <a:chOff x="5470308" y="3219451"/>
              <a:chExt cx="1344983" cy="843148"/>
            </a:xfrm>
          </p:grpSpPr>
          <p:grpSp>
            <p:nvGrpSpPr>
              <p:cNvPr id="169" name="Group 168">
                <a:extLst>
                  <a:ext uri="{FF2B5EF4-FFF2-40B4-BE49-F238E27FC236}">
                    <a16:creationId xmlns:a16="http://schemas.microsoft.com/office/drawing/2014/main" id="{95CFFF78-26B7-4524-B0A8-F07ADE57BBCB}"/>
                  </a:ext>
                </a:extLst>
              </p:cNvPr>
              <p:cNvGrpSpPr/>
              <p:nvPr/>
            </p:nvGrpSpPr>
            <p:grpSpPr>
              <a:xfrm>
                <a:off x="5470308" y="3219451"/>
                <a:ext cx="1273392" cy="843148"/>
                <a:chOff x="5532816" y="3369336"/>
                <a:chExt cx="1210884" cy="693262"/>
              </a:xfrm>
            </p:grpSpPr>
            <p:cxnSp>
              <p:nvCxnSpPr>
                <p:cNvPr id="173" name="Straight Connector 172">
                  <a:extLst>
                    <a:ext uri="{FF2B5EF4-FFF2-40B4-BE49-F238E27FC236}">
                      <a16:creationId xmlns:a16="http://schemas.microsoft.com/office/drawing/2014/main" id="{45E900E1-4E88-4D4E-88AD-DCDC07C24279}"/>
                    </a:ext>
                  </a:extLst>
                </p:cNvPr>
                <p:cNvCxnSpPr>
                  <a:cxnSpLocks/>
                </p:cNvCxnSpPr>
                <p:nvPr/>
              </p:nvCxnSpPr>
              <p:spPr>
                <a:xfrm>
                  <a:off x="5545510" y="3369336"/>
                  <a:ext cx="1198190" cy="0"/>
                </a:xfrm>
                <a:prstGeom prst="line">
                  <a:avLst/>
                </a:prstGeom>
                <a:ln w="25400" cap="rnd">
                  <a:solidFill>
                    <a:schemeClr val="accent3"/>
                  </a:solidFill>
                  <a:prstDash val="sysDot"/>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C2D60000-2711-4366-85A1-99B7D756B23C}"/>
                    </a:ext>
                  </a:extLst>
                </p:cNvPr>
                <p:cNvCxnSpPr>
                  <a:cxnSpLocks/>
                </p:cNvCxnSpPr>
                <p:nvPr/>
              </p:nvCxnSpPr>
              <p:spPr>
                <a:xfrm>
                  <a:off x="5532816" y="3381122"/>
                  <a:ext cx="0" cy="681476"/>
                </a:xfrm>
                <a:prstGeom prst="line">
                  <a:avLst/>
                </a:prstGeom>
                <a:ln w="25400" cap="rnd">
                  <a:solidFill>
                    <a:schemeClr val="accent3"/>
                  </a:solidFill>
                  <a:prstDash val="sysDot"/>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170" name="Group 169">
                <a:extLst>
                  <a:ext uri="{FF2B5EF4-FFF2-40B4-BE49-F238E27FC236}">
                    <a16:creationId xmlns:a16="http://schemas.microsoft.com/office/drawing/2014/main" id="{D0C1F6AA-CA73-411D-8656-922BBEEA8395}"/>
                  </a:ext>
                </a:extLst>
              </p:cNvPr>
              <p:cNvGrpSpPr/>
              <p:nvPr/>
            </p:nvGrpSpPr>
            <p:grpSpPr>
              <a:xfrm>
                <a:off x="5604407" y="3390073"/>
                <a:ext cx="1210884" cy="672525"/>
                <a:chOff x="5532816" y="3369336"/>
                <a:chExt cx="1210884" cy="693262"/>
              </a:xfrm>
            </p:grpSpPr>
            <p:cxnSp>
              <p:nvCxnSpPr>
                <p:cNvPr id="171" name="Straight Connector 170">
                  <a:extLst>
                    <a:ext uri="{FF2B5EF4-FFF2-40B4-BE49-F238E27FC236}">
                      <a16:creationId xmlns:a16="http://schemas.microsoft.com/office/drawing/2014/main" id="{7151C782-E1FE-4155-BA0F-81C4CB75A6AE}"/>
                    </a:ext>
                  </a:extLst>
                </p:cNvPr>
                <p:cNvCxnSpPr>
                  <a:cxnSpLocks/>
                </p:cNvCxnSpPr>
                <p:nvPr/>
              </p:nvCxnSpPr>
              <p:spPr>
                <a:xfrm>
                  <a:off x="5545510" y="3369336"/>
                  <a:ext cx="1198190" cy="0"/>
                </a:xfrm>
                <a:prstGeom prst="line">
                  <a:avLst/>
                </a:prstGeom>
                <a:ln w="25400" cap="rnd">
                  <a:solidFill>
                    <a:schemeClr val="accent1"/>
                  </a:solidFill>
                  <a:prstDash val="sysDot"/>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CDBCB7C7-A459-4871-BD4B-D0648FE6EC0F}"/>
                    </a:ext>
                  </a:extLst>
                </p:cNvPr>
                <p:cNvCxnSpPr>
                  <a:cxnSpLocks/>
                </p:cNvCxnSpPr>
                <p:nvPr/>
              </p:nvCxnSpPr>
              <p:spPr>
                <a:xfrm>
                  <a:off x="5532816" y="3381122"/>
                  <a:ext cx="0" cy="681476"/>
                </a:xfrm>
                <a:prstGeom prst="line">
                  <a:avLst/>
                </a:prstGeom>
                <a:ln w="25400" cap="rnd">
                  <a:solidFill>
                    <a:schemeClr val="accent1"/>
                  </a:solidFill>
                  <a:prstDash val="sysDot"/>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167" name="Group 166">
              <a:extLst>
                <a:ext uri="{FF2B5EF4-FFF2-40B4-BE49-F238E27FC236}">
                  <a16:creationId xmlns:a16="http://schemas.microsoft.com/office/drawing/2014/main" id="{FD96CB99-B77B-42EB-BAE7-139F7BB2B969}"/>
                </a:ext>
              </a:extLst>
            </p:cNvPr>
            <p:cNvGrpSpPr/>
            <p:nvPr/>
          </p:nvGrpSpPr>
          <p:grpSpPr>
            <a:xfrm>
              <a:off x="5935298" y="3343776"/>
              <a:ext cx="1344983" cy="846988"/>
              <a:chOff x="5470308" y="3215610"/>
              <a:chExt cx="1344983" cy="846988"/>
            </a:xfrm>
          </p:grpSpPr>
          <p:grpSp>
            <p:nvGrpSpPr>
              <p:cNvPr id="163" name="Group 162">
                <a:extLst>
                  <a:ext uri="{FF2B5EF4-FFF2-40B4-BE49-F238E27FC236}">
                    <a16:creationId xmlns:a16="http://schemas.microsoft.com/office/drawing/2014/main" id="{5AFB31E9-1068-420A-85B3-4DFF91D53C98}"/>
                  </a:ext>
                </a:extLst>
              </p:cNvPr>
              <p:cNvGrpSpPr/>
              <p:nvPr/>
            </p:nvGrpSpPr>
            <p:grpSpPr>
              <a:xfrm>
                <a:off x="5470308" y="3215610"/>
                <a:ext cx="1273392" cy="828813"/>
                <a:chOff x="5532816" y="3366181"/>
                <a:chExt cx="1210884" cy="681476"/>
              </a:xfrm>
            </p:grpSpPr>
            <p:cxnSp>
              <p:nvCxnSpPr>
                <p:cNvPr id="158" name="Straight Connector 157">
                  <a:extLst>
                    <a:ext uri="{FF2B5EF4-FFF2-40B4-BE49-F238E27FC236}">
                      <a16:creationId xmlns:a16="http://schemas.microsoft.com/office/drawing/2014/main" id="{A6B60AB2-1511-4892-B8B4-F042177099DA}"/>
                    </a:ext>
                  </a:extLst>
                </p:cNvPr>
                <p:cNvCxnSpPr>
                  <a:cxnSpLocks/>
                </p:cNvCxnSpPr>
                <p:nvPr/>
              </p:nvCxnSpPr>
              <p:spPr>
                <a:xfrm>
                  <a:off x="5545510" y="3369336"/>
                  <a:ext cx="1198190" cy="0"/>
                </a:xfrm>
                <a:prstGeom prst="line">
                  <a:avLst/>
                </a:prstGeom>
                <a:ln w="25400" cap="rnd">
                  <a:solidFill>
                    <a:schemeClr val="accent3"/>
                  </a:solidFill>
                  <a:prstDash val="sysDot"/>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8DD73AA3-FC8D-46EB-891A-A34193E1535B}"/>
                    </a:ext>
                  </a:extLst>
                </p:cNvPr>
                <p:cNvCxnSpPr>
                  <a:cxnSpLocks/>
                </p:cNvCxnSpPr>
                <p:nvPr/>
              </p:nvCxnSpPr>
              <p:spPr>
                <a:xfrm>
                  <a:off x="5532816" y="3366181"/>
                  <a:ext cx="0" cy="681476"/>
                </a:xfrm>
                <a:prstGeom prst="line">
                  <a:avLst/>
                </a:prstGeom>
                <a:ln w="25400" cap="rnd">
                  <a:solidFill>
                    <a:schemeClr val="accent3"/>
                  </a:solidFill>
                  <a:prstDash val="sysDot"/>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164" name="Group 163">
                <a:extLst>
                  <a:ext uri="{FF2B5EF4-FFF2-40B4-BE49-F238E27FC236}">
                    <a16:creationId xmlns:a16="http://schemas.microsoft.com/office/drawing/2014/main" id="{AF223A6A-72AC-4844-ACCD-957427B43595}"/>
                  </a:ext>
                </a:extLst>
              </p:cNvPr>
              <p:cNvGrpSpPr/>
              <p:nvPr/>
            </p:nvGrpSpPr>
            <p:grpSpPr>
              <a:xfrm>
                <a:off x="5604407" y="3390073"/>
                <a:ext cx="1210884" cy="672525"/>
                <a:chOff x="5532816" y="3369336"/>
                <a:chExt cx="1210884" cy="693262"/>
              </a:xfrm>
            </p:grpSpPr>
            <p:cxnSp>
              <p:nvCxnSpPr>
                <p:cNvPr id="165" name="Straight Connector 164">
                  <a:extLst>
                    <a:ext uri="{FF2B5EF4-FFF2-40B4-BE49-F238E27FC236}">
                      <a16:creationId xmlns:a16="http://schemas.microsoft.com/office/drawing/2014/main" id="{FD9F0CBB-062A-46D6-B5B8-C779B5661D3A}"/>
                    </a:ext>
                  </a:extLst>
                </p:cNvPr>
                <p:cNvCxnSpPr>
                  <a:cxnSpLocks/>
                </p:cNvCxnSpPr>
                <p:nvPr/>
              </p:nvCxnSpPr>
              <p:spPr>
                <a:xfrm>
                  <a:off x="5545510" y="3369336"/>
                  <a:ext cx="1198190" cy="0"/>
                </a:xfrm>
                <a:prstGeom prst="line">
                  <a:avLst/>
                </a:prstGeom>
                <a:ln w="25400" cap="rnd">
                  <a:solidFill>
                    <a:schemeClr val="accent1"/>
                  </a:solidFill>
                  <a:prstDash val="sysDot"/>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F5B82B07-78D1-4877-A740-2ACC1AE13E2C}"/>
                    </a:ext>
                  </a:extLst>
                </p:cNvPr>
                <p:cNvCxnSpPr>
                  <a:cxnSpLocks/>
                </p:cNvCxnSpPr>
                <p:nvPr/>
              </p:nvCxnSpPr>
              <p:spPr>
                <a:xfrm>
                  <a:off x="5532816" y="3381122"/>
                  <a:ext cx="0" cy="681476"/>
                </a:xfrm>
                <a:prstGeom prst="line">
                  <a:avLst/>
                </a:prstGeom>
                <a:ln w="25400" cap="rnd">
                  <a:solidFill>
                    <a:schemeClr val="accent1"/>
                  </a:solidFill>
                  <a:prstDash val="sysDot"/>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cxnSp>
          <p:nvCxnSpPr>
            <p:cNvPr id="153" name="Straight Connector 152">
              <a:extLst>
                <a:ext uri="{FF2B5EF4-FFF2-40B4-BE49-F238E27FC236}">
                  <a16:creationId xmlns:a16="http://schemas.microsoft.com/office/drawing/2014/main" id="{12BDB49F-5CEF-48B2-AFBC-43841962039C}"/>
                </a:ext>
              </a:extLst>
            </p:cNvPr>
            <p:cNvCxnSpPr>
              <a:cxnSpLocks/>
            </p:cNvCxnSpPr>
            <p:nvPr/>
          </p:nvCxnSpPr>
          <p:spPr>
            <a:xfrm>
              <a:off x="4812310" y="3421921"/>
              <a:ext cx="2396380" cy="0"/>
            </a:xfrm>
            <a:prstGeom prst="line">
              <a:avLst/>
            </a:prstGeom>
            <a:ln w="25400" cap="rnd">
              <a:solidFill>
                <a:schemeClr val="accent3"/>
              </a:solidFill>
              <a:prstDash val="sysDot"/>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37AF498B-DB16-4F29-B280-CB4F3335D9EA}"/>
                </a:ext>
              </a:extLst>
            </p:cNvPr>
            <p:cNvCxnSpPr>
              <a:cxnSpLocks/>
            </p:cNvCxnSpPr>
            <p:nvPr/>
          </p:nvCxnSpPr>
          <p:spPr>
            <a:xfrm>
              <a:off x="5189390" y="2809844"/>
              <a:ext cx="2019300" cy="0"/>
            </a:xfrm>
            <a:prstGeom prst="line">
              <a:avLst/>
            </a:prstGeom>
            <a:ln w="25400" cap="rnd">
              <a:solidFill>
                <a:schemeClr val="accent3"/>
              </a:solidFill>
              <a:prstDash val="sysDot"/>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04BEF1F-4C1A-44A1-8EE8-B16887523D29}"/>
                </a:ext>
              </a:extLst>
            </p:cNvPr>
            <p:cNvCxnSpPr>
              <a:cxnSpLocks/>
            </p:cNvCxnSpPr>
            <p:nvPr/>
          </p:nvCxnSpPr>
          <p:spPr>
            <a:xfrm>
              <a:off x="3854287" y="3133909"/>
              <a:ext cx="3354403" cy="0"/>
            </a:xfrm>
            <a:prstGeom prst="line">
              <a:avLst/>
            </a:prstGeom>
            <a:ln w="25400" cap="rnd">
              <a:solidFill>
                <a:schemeClr val="accent3"/>
              </a:solidFill>
              <a:prstDash val="sysDot"/>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12270581-7B35-4AEA-A10D-C23CF424E99A}"/>
                </a:ext>
              </a:extLst>
            </p:cNvPr>
            <p:cNvCxnSpPr>
              <a:cxnSpLocks/>
            </p:cNvCxnSpPr>
            <p:nvPr/>
          </p:nvCxnSpPr>
          <p:spPr>
            <a:xfrm>
              <a:off x="3854287" y="3267891"/>
              <a:ext cx="3354403" cy="0"/>
            </a:xfrm>
            <a:prstGeom prst="line">
              <a:avLst/>
            </a:prstGeom>
            <a:ln w="25400" cap="rnd">
              <a:solidFill>
                <a:srgbClr val="7030A0"/>
              </a:solidFill>
              <a:prstDash val="sysDot"/>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7844D10B-4EE0-4303-A705-DC73B64F6ABC}"/>
                </a:ext>
              </a:extLst>
            </p:cNvPr>
            <p:cNvCxnSpPr>
              <a:cxnSpLocks/>
              <a:endCxn id="75" idx="0"/>
            </p:cNvCxnSpPr>
            <p:nvPr/>
          </p:nvCxnSpPr>
          <p:spPr>
            <a:xfrm>
              <a:off x="4812310" y="3421921"/>
              <a:ext cx="0" cy="151163"/>
            </a:xfrm>
            <a:prstGeom prst="line">
              <a:avLst/>
            </a:prstGeom>
            <a:ln w="25400" cap="rnd">
              <a:solidFill>
                <a:schemeClr val="accent3"/>
              </a:solidFill>
              <a:prstDash val="sysDot"/>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213" name="Group 212">
            <a:extLst>
              <a:ext uri="{FF2B5EF4-FFF2-40B4-BE49-F238E27FC236}">
                <a16:creationId xmlns:a16="http://schemas.microsoft.com/office/drawing/2014/main" id="{0CC7B73C-5695-48A9-BEAB-A24B376E33B3}"/>
              </a:ext>
            </a:extLst>
          </p:cNvPr>
          <p:cNvGrpSpPr/>
          <p:nvPr/>
        </p:nvGrpSpPr>
        <p:grpSpPr>
          <a:xfrm>
            <a:off x="7630965" y="1880410"/>
            <a:ext cx="2474721" cy="3336942"/>
            <a:chOff x="7630965" y="1880410"/>
            <a:chExt cx="2474721" cy="3336942"/>
          </a:xfrm>
        </p:grpSpPr>
        <p:grpSp>
          <p:nvGrpSpPr>
            <p:cNvPr id="175" name="Group 174">
              <a:extLst>
                <a:ext uri="{FF2B5EF4-FFF2-40B4-BE49-F238E27FC236}">
                  <a16:creationId xmlns:a16="http://schemas.microsoft.com/office/drawing/2014/main" id="{A3619858-F941-470E-802B-3D1ADDC6A9C3}"/>
                </a:ext>
              </a:extLst>
            </p:cNvPr>
            <p:cNvGrpSpPr/>
            <p:nvPr/>
          </p:nvGrpSpPr>
          <p:grpSpPr>
            <a:xfrm>
              <a:off x="7725266" y="1880410"/>
              <a:ext cx="1010902" cy="843148"/>
              <a:chOff x="5470308" y="3219451"/>
              <a:chExt cx="1344983" cy="843148"/>
            </a:xfrm>
          </p:grpSpPr>
          <p:grpSp>
            <p:nvGrpSpPr>
              <p:cNvPr id="176" name="Group 175">
                <a:extLst>
                  <a:ext uri="{FF2B5EF4-FFF2-40B4-BE49-F238E27FC236}">
                    <a16:creationId xmlns:a16="http://schemas.microsoft.com/office/drawing/2014/main" id="{F53998DB-9079-4FBB-97F3-2C87B1991201}"/>
                  </a:ext>
                </a:extLst>
              </p:cNvPr>
              <p:cNvGrpSpPr/>
              <p:nvPr/>
            </p:nvGrpSpPr>
            <p:grpSpPr>
              <a:xfrm>
                <a:off x="5470308" y="3219451"/>
                <a:ext cx="1273392" cy="843148"/>
                <a:chOff x="5532816" y="3369336"/>
                <a:chExt cx="1210884" cy="693262"/>
              </a:xfrm>
            </p:grpSpPr>
            <p:cxnSp>
              <p:nvCxnSpPr>
                <p:cNvPr id="180" name="Straight Connector 179">
                  <a:extLst>
                    <a:ext uri="{FF2B5EF4-FFF2-40B4-BE49-F238E27FC236}">
                      <a16:creationId xmlns:a16="http://schemas.microsoft.com/office/drawing/2014/main" id="{6CF51210-AA21-4EBB-AB7C-5EEC2FC80F79}"/>
                    </a:ext>
                  </a:extLst>
                </p:cNvPr>
                <p:cNvCxnSpPr>
                  <a:cxnSpLocks/>
                </p:cNvCxnSpPr>
                <p:nvPr/>
              </p:nvCxnSpPr>
              <p:spPr>
                <a:xfrm>
                  <a:off x="5545510" y="3369336"/>
                  <a:ext cx="1198190" cy="0"/>
                </a:xfrm>
                <a:prstGeom prst="line">
                  <a:avLst/>
                </a:prstGeom>
                <a:ln w="25400" cap="rnd">
                  <a:solidFill>
                    <a:schemeClr val="accent6">
                      <a:lumMod val="50000"/>
                    </a:schemeClr>
                  </a:solidFill>
                  <a:prstDash val="sysDot"/>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08D79D8E-7900-4B93-ADEB-9498C5856C0C}"/>
                    </a:ext>
                  </a:extLst>
                </p:cNvPr>
                <p:cNvCxnSpPr>
                  <a:cxnSpLocks/>
                </p:cNvCxnSpPr>
                <p:nvPr/>
              </p:nvCxnSpPr>
              <p:spPr>
                <a:xfrm>
                  <a:off x="5532816" y="3381122"/>
                  <a:ext cx="0" cy="681476"/>
                </a:xfrm>
                <a:prstGeom prst="line">
                  <a:avLst/>
                </a:prstGeom>
                <a:ln w="25400" cap="rnd">
                  <a:solidFill>
                    <a:schemeClr val="accent6">
                      <a:lumMod val="50000"/>
                    </a:schemeClr>
                  </a:solidFill>
                  <a:prstDash val="sysDot"/>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177" name="Group 176">
                <a:extLst>
                  <a:ext uri="{FF2B5EF4-FFF2-40B4-BE49-F238E27FC236}">
                    <a16:creationId xmlns:a16="http://schemas.microsoft.com/office/drawing/2014/main" id="{1BDE7EAE-9C45-47E2-AD88-58182C08AA6D}"/>
                  </a:ext>
                </a:extLst>
              </p:cNvPr>
              <p:cNvGrpSpPr/>
              <p:nvPr/>
            </p:nvGrpSpPr>
            <p:grpSpPr>
              <a:xfrm>
                <a:off x="5604407" y="3390073"/>
                <a:ext cx="1210884" cy="672525"/>
                <a:chOff x="5532816" y="3369336"/>
                <a:chExt cx="1210884" cy="693262"/>
              </a:xfrm>
            </p:grpSpPr>
            <p:cxnSp>
              <p:nvCxnSpPr>
                <p:cNvPr id="178" name="Straight Connector 177">
                  <a:extLst>
                    <a:ext uri="{FF2B5EF4-FFF2-40B4-BE49-F238E27FC236}">
                      <a16:creationId xmlns:a16="http://schemas.microsoft.com/office/drawing/2014/main" id="{E74269E4-9922-498D-A295-A26059CB42CD}"/>
                    </a:ext>
                  </a:extLst>
                </p:cNvPr>
                <p:cNvCxnSpPr>
                  <a:cxnSpLocks/>
                </p:cNvCxnSpPr>
                <p:nvPr/>
              </p:nvCxnSpPr>
              <p:spPr>
                <a:xfrm>
                  <a:off x="5545510" y="3369336"/>
                  <a:ext cx="1198190" cy="0"/>
                </a:xfrm>
                <a:prstGeom prst="line">
                  <a:avLst/>
                </a:prstGeom>
                <a:ln w="25400" cap="rnd">
                  <a:solidFill>
                    <a:schemeClr val="accent1"/>
                  </a:solidFill>
                  <a:prstDash val="sysDot"/>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2798F578-1777-48A5-AB54-B1BF47C60F4D}"/>
                    </a:ext>
                  </a:extLst>
                </p:cNvPr>
                <p:cNvCxnSpPr>
                  <a:cxnSpLocks/>
                </p:cNvCxnSpPr>
                <p:nvPr/>
              </p:nvCxnSpPr>
              <p:spPr>
                <a:xfrm>
                  <a:off x="5532816" y="3381122"/>
                  <a:ext cx="0" cy="681476"/>
                </a:xfrm>
                <a:prstGeom prst="line">
                  <a:avLst/>
                </a:prstGeom>
                <a:ln w="25400" cap="rnd">
                  <a:solidFill>
                    <a:schemeClr val="accent1"/>
                  </a:solidFill>
                  <a:prstDash val="sysDot"/>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cxnSp>
          <p:nvCxnSpPr>
            <p:cNvPr id="95" name="Straight Connector 94">
              <a:extLst>
                <a:ext uri="{FF2B5EF4-FFF2-40B4-BE49-F238E27FC236}">
                  <a16:creationId xmlns:a16="http://schemas.microsoft.com/office/drawing/2014/main" id="{A77EFB4D-C73F-43CB-8367-A6208C10B773}"/>
                </a:ext>
              </a:extLst>
            </p:cNvPr>
            <p:cNvCxnSpPr>
              <a:cxnSpLocks/>
            </p:cNvCxnSpPr>
            <p:nvPr/>
          </p:nvCxnSpPr>
          <p:spPr>
            <a:xfrm flipV="1">
              <a:off x="7630965" y="3696794"/>
              <a:ext cx="0" cy="1520558"/>
            </a:xfrm>
            <a:prstGeom prst="line">
              <a:avLst/>
            </a:prstGeom>
            <a:ln w="25400" cap="rnd">
              <a:solidFill>
                <a:schemeClr val="accent1">
                  <a:lumMod val="50000"/>
                </a:schemeClr>
              </a:solidFill>
              <a:prstDash val="sysDot"/>
              <a:round/>
              <a:headEnd type="none"/>
              <a:tailEnd type="none" w="med" len="med"/>
            </a:ln>
          </p:spPr>
          <p:style>
            <a:lnRef idx="1">
              <a:schemeClr val="accent1"/>
            </a:lnRef>
            <a:fillRef idx="0">
              <a:schemeClr val="accent1"/>
            </a:fillRef>
            <a:effectRef idx="0">
              <a:schemeClr val="accent1"/>
            </a:effectRef>
            <a:fontRef idx="minor">
              <a:schemeClr val="tx1"/>
            </a:fontRef>
          </p:style>
        </p:cxnSp>
        <p:grpSp>
          <p:nvGrpSpPr>
            <p:cNvPr id="125" name="Group 124">
              <a:extLst>
                <a:ext uri="{FF2B5EF4-FFF2-40B4-BE49-F238E27FC236}">
                  <a16:creationId xmlns:a16="http://schemas.microsoft.com/office/drawing/2014/main" id="{368D3630-5DDB-4A86-B3E9-BFCFA12BA662}"/>
                </a:ext>
              </a:extLst>
            </p:cNvPr>
            <p:cNvGrpSpPr/>
            <p:nvPr/>
          </p:nvGrpSpPr>
          <p:grpSpPr>
            <a:xfrm flipV="1">
              <a:off x="8091340" y="3267891"/>
              <a:ext cx="2014346" cy="1326739"/>
              <a:chOff x="7626350" y="1850327"/>
              <a:chExt cx="2014346" cy="1155416"/>
            </a:xfrm>
          </p:grpSpPr>
          <p:cxnSp>
            <p:nvCxnSpPr>
              <p:cNvPr id="128" name="Straight Connector 127">
                <a:extLst>
                  <a:ext uri="{FF2B5EF4-FFF2-40B4-BE49-F238E27FC236}">
                    <a16:creationId xmlns:a16="http://schemas.microsoft.com/office/drawing/2014/main" id="{166CCA1A-983F-486E-86C5-9E5DEEBDED03}"/>
                  </a:ext>
                </a:extLst>
              </p:cNvPr>
              <p:cNvCxnSpPr>
                <a:cxnSpLocks/>
              </p:cNvCxnSpPr>
              <p:nvPr/>
            </p:nvCxnSpPr>
            <p:spPr>
              <a:xfrm>
                <a:off x="8513152" y="1850327"/>
                <a:ext cx="1127544" cy="1"/>
              </a:xfrm>
              <a:prstGeom prst="line">
                <a:avLst/>
              </a:prstGeom>
              <a:ln w="25400" cap="rnd">
                <a:solidFill>
                  <a:schemeClr val="accent1"/>
                </a:solidFill>
                <a:prstDash val="sysDot"/>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5EF7895-59A3-4A38-9C58-7F009B51EF29}"/>
                  </a:ext>
                </a:extLst>
              </p:cNvPr>
              <p:cNvCxnSpPr>
                <a:cxnSpLocks/>
              </p:cNvCxnSpPr>
              <p:nvPr/>
            </p:nvCxnSpPr>
            <p:spPr>
              <a:xfrm>
                <a:off x="7626350" y="3005743"/>
                <a:ext cx="908050" cy="0"/>
              </a:xfrm>
              <a:prstGeom prst="line">
                <a:avLst/>
              </a:prstGeom>
              <a:ln w="25400" cap="rnd">
                <a:solidFill>
                  <a:schemeClr val="accent1"/>
                </a:solidFill>
                <a:prstDash val="sysDot"/>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3E6832C6-6CAE-420D-96DD-864864440F69}"/>
                  </a:ext>
                </a:extLst>
              </p:cNvPr>
              <p:cNvCxnSpPr>
                <a:cxnSpLocks/>
              </p:cNvCxnSpPr>
              <p:nvPr/>
            </p:nvCxnSpPr>
            <p:spPr>
              <a:xfrm>
                <a:off x="8513152" y="2209800"/>
                <a:ext cx="0" cy="795943"/>
              </a:xfrm>
              <a:prstGeom prst="line">
                <a:avLst/>
              </a:prstGeom>
              <a:ln w="25400" cap="rnd">
                <a:solidFill>
                  <a:schemeClr val="accent1"/>
                </a:solidFill>
                <a:prstDash val="sysDot"/>
                <a:round/>
                <a:headEnd type="none"/>
                <a:tailEnd type="none" w="med" len="med"/>
              </a:ln>
            </p:spPr>
            <p:style>
              <a:lnRef idx="1">
                <a:schemeClr val="accent1"/>
              </a:lnRef>
              <a:fillRef idx="0">
                <a:schemeClr val="accent1"/>
              </a:fillRef>
              <a:effectRef idx="0">
                <a:schemeClr val="accent1"/>
              </a:effectRef>
              <a:fontRef idx="minor">
                <a:schemeClr val="tx1"/>
              </a:fontRef>
            </p:style>
          </p:cxnSp>
        </p:grpSp>
        <p:cxnSp>
          <p:nvCxnSpPr>
            <p:cNvPr id="132" name="Straight Connector 131">
              <a:extLst>
                <a:ext uri="{FF2B5EF4-FFF2-40B4-BE49-F238E27FC236}">
                  <a16:creationId xmlns:a16="http://schemas.microsoft.com/office/drawing/2014/main" id="{70A50E5B-B0F6-4C6E-BBD2-CA08CEADA2AC}"/>
                </a:ext>
              </a:extLst>
            </p:cNvPr>
            <p:cNvCxnSpPr>
              <a:cxnSpLocks/>
            </p:cNvCxnSpPr>
            <p:nvPr/>
          </p:nvCxnSpPr>
          <p:spPr>
            <a:xfrm>
              <a:off x="8091340" y="3200900"/>
              <a:ext cx="1670050" cy="0"/>
            </a:xfrm>
            <a:prstGeom prst="line">
              <a:avLst/>
            </a:prstGeom>
            <a:ln w="25400" cap="rnd">
              <a:solidFill>
                <a:schemeClr val="accent6">
                  <a:lumMod val="50000"/>
                </a:schemeClr>
              </a:solidFill>
              <a:prstDash val="sysDot"/>
              <a:round/>
              <a:headEnd type="none"/>
              <a:tailEnd type="none" w="med" len="med"/>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a16="http://schemas.microsoft.com/office/drawing/2014/main" id="{0DE5106A-D77C-4C53-9A68-A95551C714C4}"/>
                </a:ext>
              </a:extLst>
            </p:cNvPr>
            <p:cNvGrpSpPr/>
            <p:nvPr/>
          </p:nvGrpSpPr>
          <p:grpSpPr>
            <a:xfrm>
              <a:off x="9777162" y="2234355"/>
              <a:ext cx="289029" cy="1094207"/>
              <a:chOff x="9312172" y="2106189"/>
              <a:chExt cx="289029" cy="1187566"/>
            </a:xfrm>
          </p:grpSpPr>
          <p:cxnSp>
            <p:nvCxnSpPr>
              <p:cNvPr id="134" name="Straight Connector 133">
                <a:extLst>
                  <a:ext uri="{FF2B5EF4-FFF2-40B4-BE49-F238E27FC236}">
                    <a16:creationId xmlns:a16="http://schemas.microsoft.com/office/drawing/2014/main" id="{0A252E7B-1C0F-4078-B4FA-55AB97719E5D}"/>
                  </a:ext>
                </a:extLst>
              </p:cNvPr>
              <p:cNvCxnSpPr>
                <a:cxnSpLocks/>
              </p:cNvCxnSpPr>
              <p:nvPr/>
            </p:nvCxnSpPr>
            <p:spPr>
              <a:xfrm>
                <a:off x="9312172" y="2110642"/>
                <a:ext cx="0" cy="1183113"/>
              </a:xfrm>
              <a:prstGeom prst="line">
                <a:avLst/>
              </a:prstGeom>
              <a:ln w="25400" cap="rnd">
                <a:solidFill>
                  <a:schemeClr val="accent6">
                    <a:lumMod val="50000"/>
                  </a:schemeClr>
                </a:solidFill>
                <a:prstDash val="sysDot"/>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57A549D7-70CA-4C85-9ACA-E1CFFD77CA66}"/>
                  </a:ext>
                </a:extLst>
              </p:cNvPr>
              <p:cNvCxnSpPr>
                <a:cxnSpLocks/>
              </p:cNvCxnSpPr>
              <p:nvPr/>
            </p:nvCxnSpPr>
            <p:spPr>
              <a:xfrm flipH="1">
                <a:off x="9312172" y="2106189"/>
                <a:ext cx="289029" cy="0"/>
              </a:xfrm>
              <a:prstGeom prst="line">
                <a:avLst/>
              </a:prstGeom>
              <a:ln w="25400" cap="rnd">
                <a:solidFill>
                  <a:schemeClr val="accent6">
                    <a:lumMod val="50000"/>
                  </a:schemeClr>
                </a:solidFill>
                <a:prstDash val="sysDot"/>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B81D76B-0531-4552-ACB0-D6316A33F34F}"/>
                  </a:ext>
                </a:extLst>
              </p:cNvPr>
              <p:cNvCxnSpPr>
                <a:cxnSpLocks/>
              </p:cNvCxnSpPr>
              <p:nvPr/>
            </p:nvCxnSpPr>
            <p:spPr>
              <a:xfrm flipH="1">
                <a:off x="9312172" y="3293755"/>
                <a:ext cx="289029" cy="0"/>
              </a:xfrm>
              <a:prstGeom prst="line">
                <a:avLst/>
              </a:prstGeom>
              <a:ln w="25400" cap="rnd">
                <a:solidFill>
                  <a:schemeClr val="accent6">
                    <a:lumMod val="50000"/>
                  </a:schemeClr>
                </a:solidFill>
                <a:prstDash val="sysDot"/>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id="{5A0C528E-7E07-4047-B1CD-3A6325E92E98}"/>
              </a:ext>
            </a:extLst>
          </p:cNvPr>
          <p:cNvSpPr>
            <a:spLocks noGrp="1"/>
          </p:cNvSpPr>
          <p:nvPr>
            <p:ph type="title"/>
          </p:nvPr>
        </p:nvSpPr>
        <p:spPr/>
        <p:txBody>
          <a:bodyPr/>
          <a:lstStyle/>
          <a:p>
            <a:r>
              <a:rPr lang="en-US" dirty="0"/>
              <a:t>THE TITAN NETWORK</a:t>
            </a:r>
          </a:p>
        </p:txBody>
      </p:sp>
      <p:sp>
        <p:nvSpPr>
          <p:cNvPr id="3" name="Text Placeholder 2">
            <a:extLst>
              <a:ext uri="{FF2B5EF4-FFF2-40B4-BE49-F238E27FC236}">
                <a16:creationId xmlns:a16="http://schemas.microsoft.com/office/drawing/2014/main" id="{7B54460C-5D0D-4B43-A77D-B3423E4D8E4D}"/>
              </a:ext>
            </a:extLst>
          </p:cNvPr>
          <p:cNvSpPr>
            <a:spLocks noGrp="1"/>
          </p:cNvSpPr>
          <p:nvPr>
            <p:ph type="body" sz="quarter" idx="11"/>
          </p:nvPr>
        </p:nvSpPr>
        <p:spPr>
          <a:xfrm>
            <a:off x="381000" y="1017524"/>
            <a:ext cx="9918700" cy="265176"/>
          </a:xfrm>
        </p:spPr>
        <p:txBody>
          <a:bodyPr/>
          <a:lstStyle/>
          <a:p>
            <a:r>
              <a:rPr lang="en-GB" dirty="0"/>
              <a:t>One Centralized Platform for Many Network Functions</a:t>
            </a:r>
          </a:p>
        </p:txBody>
      </p:sp>
      <p:grpSp>
        <p:nvGrpSpPr>
          <p:cNvPr id="210" name="Group 209">
            <a:extLst>
              <a:ext uri="{FF2B5EF4-FFF2-40B4-BE49-F238E27FC236}">
                <a16:creationId xmlns:a16="http://schemas.microsoft.com/office/drawing/2014/main" id="{DDD424EA-313F-4833-9C06-50481B94DA3D}"/>
              </a:ext>
            </a:extLst>
          </p:cNvPr>
          <p:cNvGrpSpPr/>
          <p:nvPr/>
        </p:nvGrpSpPr>
        <p:grpSpPr>
          <a:xfrm>
            <a:off x="7170590" y="2690297"/>
            <a:ext cx="920750" cy="1206386"/>
            <a:chOff x="7170590" y="2690297"/>
            <a:chExt cx="920750" cy="1206386"/>
          </a:xfrm>
        </p:grpSpPr>
        <p:sp>
          <p:nvSpPr>
            <p:cNvPr id="6" name="Text Placeholder 12">
              <a:extLst>
                <a:ext uri="{FF2B5EF4-FFF2-40B4-BE49-F238E27FC236}">
                  <a16:creationId xmlns:a16="http://schemas.microsoft.com/office/drawing/2014/main" id="{C97944EC-5762-43B8-803F-BB630AB09109}"/>
                </a:ext>
              </a:extLst>
            </p:cNvPr>
            <p:cNvSpPr txBox="1">
              <a:spLocks/>
            </p:cNvSpPr>
            <p:nvPr/>
          </p:nvSpPr>
          <p:spPr>
            <a:xfrm>
              <a:off x="7170590" y="3619684"/>
              <a:ext cx="920750" cy="276999"/>
            </a:xfrm>
            <a:prstGeom prst="rect">
              <a:avLst/>
            </a:prstGeom>
            <a:solidFill>
              <a:schemeClr val="bg1"/>
            </a:solidFill>
          </p:spPr>
          <p:txBody>
            <a:bodyPr vert="horz" wrap="square" lIns="0" tIns="0" rIns="0" bIns="0" rtlCol="0">
              <a:spAutoFit/>
            </a:bodyPr>
            <a:lst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bg2">
                      <a:lumMod val="50000"/>
                    </a:schemeClr>
                  </a:solidFill>
                  <a:latin typeface="+mn-lt"/>
                  <a:ea typeface="+mn-ea"/>
                  <a:cs typeface="+mn-cs"/>
                </a:defRPr>
              </a:lvl1pPr>
              <a:lvl2pPr marL="365760" indent="-182880" algn="l" defTabSz="914400" rtl="0" eaLnBrk="1" latinLnBrk="0" hangingPunct="1">
                <a:lnSpc>
                  <a:spcPct val="100000"/>
                </a:lnSpc>
                <a:spcBef>
                  <a:spcPts val="600"/>
                </a:spcBef>
                <a:buFont typeface="Calibri" panose="020F0502020204030204" pitchFamily="34" charset="0"/>
                <a:buChar char="–"/>
                <a:defRPr sz="1800" kern="1200">
                  <a:solidFill>
                    <a:schemeClr val="tx2"/>
                  </a:solidFill>
                  <a:latin typeface="+mn-lt"/>
                  <a:ea typeface="+mn-ea"/>
                  <a:cs typeface="+mn-cs"/>
                </a:defRPr>
              </a:lvl2pPr>
              <a:lvl3pPr marL="548640" indent="-182880" algn="l" defTabSz="914400" rtl="0" eaLnBrk="1" latinLnBrk="0" hangingPunct="1">
                <a:lnSpc>
                  <a:spcPct val="100000"/>
                </a:lnSpc>
                <a:spcBef>
                  <a:spcPts val="600"/>
                </a:spcBef>
                <a:buFont typeface="Wingdings" panose="05000000000000000000" pitchFamily="2" charset="2"/>
                <a:buChar char="§"/>
                <a:defRPr sz="1600" kern="1200">
                  <a:solidFill>
                    <a:schemeClr val="tx2"/>
                  </a:solidFill>
                  <a:latin typeface="+mn-lt"/>
                  <a:ea typeface="+mn-ea"/>
                  <a:cs typeface="+mn-cs"/>
                </a:defRPr>
              </a:lvl3pPr>
              <a:lvl4pPr marL="731520" indent="-182880" algn="l" defTabSz="914400" rtl="0" eaLnBrk="1" latinLnBrk="0" hangingPunct="1">
                <a:lnSpc>
                  <a:spcPct val="100000"/>
                </a:lnSpc>
                <a:spcBef>
                  <a:spcPts val="600"/>
                </a:spcBef>
                <a:buFont typeface="Courier New" panose="02070309020205020404" pitchFamily="49" charset="0"/>
                <a:buChar char="o"/>
                <a:defRPr sz="1400" kern="1200">
                  <a:solidFill>
                    <a:schemeClr val="tx2"/>
                  </a:solidFill>
                  <a:latin typeface="+mn-lt"/>
                  <a:ea typeface="+mn-ea"/>
                  <a:cs typeface="+mn-cs"/>
                </a:defRPr>
              </a:lvl4pPr>
              <a:lvl5pPr marL="914400" indent="-182880" algn="l" defTabSz="914400" rtl="0" eaLnBrk="1" latinLnBrk="0" hangingPunct="1">
                <a:lnSpc>
                  <a:spcPct val="100000"/>
                </a:lnSpc>
                <a:spcBef>
                  <a:spcPts val="600"/>
                </a:spcBef>
                <a:buFont typeface="Wingdings" panose="05000000000000000000" pitchFamily="2" charset="2"/>
                <a:buChar char="v"/>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1800"/>
                </a:spcBef>
              </a:pPr>
              <a:r>
                <a:rPr lang="en-IE" b="1" dirty="0">
                  <a:solidFill>
                    <a:schemeClr val="accent1"/>
                  </a:solidFill>
                </a:rPr>
                <a:t>TITAN</a:t>
              </a:r>
            </a:p>
          </p:txBody>
        </p:sp>
        <p:grpSp>
          <p:nvGrpSpPr>
            <p:cNvPr id="18" name="Group 17">
              <a:extLst>
                <a:ext uri="{FF2B5EF4-FFF2-40B4-BE49-F238E27FC236}">
                  <a16:creationId xmlns:a16="http://schemas.microsoft.com/office/drawing/2014/main" id="{6FA5174A-4AB7-480C-B90C-E52619070296}"/>
                </a:ext>
              </a:extLst>
            </p:cNvPr>
            <p:cNvGrpSpPr/>
            <p:nvPr/>
          </p:nvGrpSpPr>
          <p:grpSpPr>
            <a:xfrm>
              <a:off x="7208690" y="2734491"/>
              <a:ext cx="844550" cy="835840"/>
              <a:chOff x="4492625" y="1981200"/>
              <a:chExt cx="844550" cy="835840"/>
            </a:xfrm>
          </p:grpSpPr>
          <p:sp>
            <p:nvSpPr>
              <p:cNvPr id="14" name="Arrow: Down 13">
                <a:extLst>
                  <a:ext uri="{FF2B5EF4-FFF2-40B4-BE49-F238E27FC236}">
                    <a16:creationId xmlns:a16="http://schemas.microsoft.com/office/drawing/2014/main" id="{6A10CAEF-5A03-4CA4-8B08-C87FE698FE01}"/>
                  </a:ext>
                </a:extLst>
              </p:cNvPr>
              <p:cNvSpPr/>
              <p:nvPr/>
            </p:nvSpPr>
            <p:spPr>
              <a:xfrm>
                <a:off x="4800600" y="1981200"/>
                <a:ext cx="228600" cy="381000"/>
              </a:xfrm>
              <a:prstGeom prst="downArrow">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7D57E50B-79A6-4534-B218-C8C0D9742BEB}"/>
                  </a:ext>
                </a:extLst>
              </p:cNvPr>
              <p:cNvSpPr/>
              <p:nvPr/>
            </p:nvSpPr>
            <p:spPr>
              <a:xfrm rot="5400000">
                <a:off x="5032375" y="2209800"/>
                <a:ext cx="228600" cy="381000"/>
              </a:xfrm>
              <a:prstGeom prst="downArrow">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2E3C03D0-210D-4677-92B3-7280E6D46274}"/>
                  </a:ext>
                </a:extLst>
              </p:cNvPr>
              <p:cNvSpPr/>
              <p:nvPr/>
            </p:nvSpPr>
            <p:spPr>
              <a:xfrm flipV="1">
                <a:off x="4800600" y="2436040"/>
                <a:ext cx="228600" cy="381000"/>
              </a:xfrm>
              <a:prstGeom prst="downArrow">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654BF1C7-A650-4253-B711-B104CEA17557}"/>
                  </a:ext>
                </a:extLst>
              </p:cNvPr>
              <p:cNvSpPr/>
              <p:nvPr/>
            </p:nvSpPr>
            <p:spPr>
              <a:xfrm rot="16200000" flipH="1">
                <a:off x="4568825" y="2209800"/>
                <a:ext cx="228600" cy="381000"/>
              </a:xfrm>
              <a:prstGeom prst="downArrow">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97">
              <a:extLst>
                <a:ext uri="{FF2B5EF4-FFF2-40B4-BE49-F238E27FC236}">
                  <a16:creationId xmlns:a16="http://schemas.microsoft.com/office/drawing/2014/main" id="{33DBD755-EB6F-4C7B-B0DE-866E6A928DB0}"/>
                </a:ext>
              </a:extLst>
            </p:cNvPr>
            <p:cNvGrpSpPr/>
            <p:nvPr/>
          </p:nvGrpSpPr>
          <p:grpSpPr>
            <a:xfrm>
              <a:off x="7186683" y="2690297"/>
              <a:ext cx="887224" cy="887224"/>
              <a:chOff x="1112384" y="2924962"/>
              <a:chExt cx="652096" cy="652096"/>
            </a:xfrm>
          </p:grpSpPr>
          <p:sp>
            <p:nvSpPr>
              <p:cNvPr id="99" name="Rectangle: Rounded Corners 98">
                <a:extLst>
                  <a:ext uri="{FF2B5EF4-FFF2-40B4-BE49-F238E27FC236}">
                    <a16:creationId xmlns:a16="http://schemas.microsoft.com/office/drawing/2014/main" id="{884B7AA3-B667-46D2-9426-7F8EC97FE33B}"/>
                  </a:ext>
                </a:extLst>
              </p:cNvPr>
              <p:cNvSpPr/>
              <p:nvPr/>
            </p:nvSpPr>
            <p:spPr>
              <a:xfrm>
                <a:off x="1112384" y="2924962"/>
                <a:ext cx="652096" cy="652096"/>
              </a:xfrm>
              <a:prstGeom prst="roundRect">
                <a:avLst/>
              </a:prstGeom>
              <a:gradFill>
                <a:gsLst>
                  <a:gs pos="0">
                    <a:schemeClr val="accent1">
                      <a:lumMod val="50000"/>
                    </a:schemeClr>
                  </a:gs>
                  <a:gs pos="57000">
                    <a:schemeClr val="accent1"/>
                  </a:gs>
                  <a:gs pos="100000">
                    <a:schemeClr val="accent1">
                      <a:lumMod val="60000"/>
                      <a:lumOff val="40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schemeClr val="lt1"/>
                  </a:solidFill>
                </a:endParaRPr>
              </a:p>
            </p:txBody>
          </p:sp>
          <p:grpSp>
            <p:nvGrpSpPr>
              <p:cNvPr id="100" name="Group 99">
                <a:extLst>
                  <a:ext uri="{FF2B5EF4-FFF2-40B4-BE49-F238E27FC236}">
                    <a16:creationId xmlns:a16="http://schemas.microsoft.com/office/drawing/2014/main" id="{DB216044-E891-4516-8AAD-46D908941223}"/>
                  </a:ext>
                </a:extLst>
              </p:cNvPr>
              <p:cNvGrpSpPr/>
              <p:nvPr/>
            </p:nvGrpSpPr>
            <p:grpSpPr>
              <a:xfrm>
                <a:off x="1197767" y="3012827"/>
                <a:ext cx="481330" cy="476366"/>
                <a:chOff x="4492625" y="1981200"/>
                <a:chExt cx="844550" cy="835840"/>
              </a:xfrm>
            </p:grpSpPr>
            <p:sp>
              <p:nvSpPr>
                <p:cNvPr id="101" name="Arrow: Down 100">
                  <a:extLst>
                    <a:ext uri="{FF2B5EF4-FFF2-40B4-BE49-F238E27FC236}">
                      <a16:creationId xmlns:a16="http://schemas.microsoft.com/office/drawing/2014/main" id="{B0BA1CBC-66BC-4645-AE42-77BF9873BA94}"/>
                    </a:ext>
                  </a:extLst>
                </p:cNvPr>
                <p:cNvSpPr/>
                <p:nvPr/>
              </p:nvSpPr>
              <p:spPr>
                <a:xfrm>
                  <a:off x="4800600" y="1981200"/>
                  <a:ext cx="228600" cy="381000"/>
                </a:xfrm>
                <a:prstGeom prst="downArrow">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2" name="Arrow: Down 101">
                  <a:extLst>
                    <a:ext uri="{FF2B5EF4-FFF2-40B4-BE49-F238E27FC236}">
                      <a16:creationId xmlns:a16="http://schemas.microsoft.com/office/drawing/2014/main" id="{1792D72F-154D-437E-9C35-A8D6D24E1788}"/>
                    </a:ext>
                  </a:extLst>
                </p:cNvPr>
                <p:cNvSpPr/>
                <p:nvPr/>
              </p:nvSpPr>
              <p:spPr>
                <a:xfrm rot="5400000">
                  <a:off x="5032375" y="2209800"/>
                  <a:ext cx="228600" cy="381000"/>
                </a:xfrm>
                <a:prstGeom prst="downArrow">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3" name="Arrow: Down 102">
                  <a:extLst>
                    <a:ext uri="{FF2B5EF4-FFF2-40B4-BE49-F238E27FC236}">
                      <a16:creationId xmlns:a16="http://schemas.microsoft.com/office/drawing/2014/main" id="{4D78D6FC-FC08-4FFF-976F-27233C539A04}"/>
                    </a:ext>
                  </a:extLst>
                </p:cNvPr>
                <p:cNvSpPr/>
                <p:nvPr/>
              </p:nvSpPr>
              <p:spPr>
                <a:xfrm flipV="1">
                  <a:off x="4800600" y="2436040"/>
                  <a:ext cx="228600" cy="381000"/>
                </a:xfrm>
                <a:prstGeom prst="downArrow">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4" name="Arrow: Down 103">
                  <a:extLst>
                    <a:ext uri="{FF2B5EF4-FFF2-40B4-BE49-F238E27FC236}">
                      <a16:creationId xmlns:a16="http://schemas.microsoft.com/office/drawing/2014/main" id="{7D1CD4A8-26C1-4FF3-BD80-EACB391ABF8C}"/>
                    </a:ext>
                  </a:extLst>
                </p:cNvPr>
                <p:cNvSpPr/>
                <p:nvPr/>
              </p:nvSpPr>
              <p:spPr>
                <a:xfrm rot="16200000" flipH="1">
                  <a:off x="4568825" y="2209800"/>
                  <a:ext cx="228600" cy="381000"/>
                </a:xfrm>
                <a:prstGeom prst="downArrow">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grpSp>
      <p:grpSp>
        <p:nvGrpSpPr>
          <p:cNvPr id="20" name="Group 19">
            <a:extLst>
              <a:ext uri="{FF2B5EF4-FFF2-40B4-BE49-F238E27FC236}">
                <a16:creationId xmlns:a16="http://schemas.microsoft.com/office/drawing/2014/main" id="{C9E9BBB8-7DF0-4A0C-B0D4-FEF7FA426D95}"/>
              </a:ext>
            </a:extLst>
          </p:cNvPr>
          <p:cNvGrpSpPr/>
          <p:nvPr/>
        </p:nvGrpSpPr>
        <p:grpSpPr>
          <a:xfrm>
            <a:off x="934153" y="2925366"/>
            <a:ext cx="419628" cy="661447"/>
            <a:chOff x="4888359" y="2922309"/>
            <a:chExt cx="561975" cy="885825"/>
          </a:xfrm>
          <a:solidFill>
            <a:schemeClr val="accent1"/>
          </a:solidFill>
        </p:grpSpPr>
        <p:sp>
          <p:nvSpPr>
            <p:cNvPr id="21" name="Freeform: Shape 20">
              <a:extLst>
                <a:ext uri="{FF2B5EF4-FFF2-40B4-BE49-F238E27FC236}">
                  <a16:creationId xmlns:a16="http://schemas.microsoft.com/office/drawing/2014/main" id="{68C60D5E-14BF-4573-8CF7-FE95EEA5D332}"/>
                </a:ext>
              </a:extLst>
            </p:cNvPr>
            <p:cNvSpPr/>
            <p:nvPr/>
          </p:nvSpPr>
          <p:spPr>
            <a:xfrm>
              <a:off x="4888359" y="2922309"/>
              <a:ext cx="561975" cy="885825"/>
            </a:xfrm>
            <a:custGeom>
              <a:avLst/>
              <a:gdLst>
                <a:gd name="connsiteX0" fmla="*/ 443389 w 561975"/>
                <a:gd name="connsiteY0" fmla="*/ 7144 h 885825"/>
                <a:gd name="connsiteX1" fmla="*/ 122396 w 561975"/>
                <a:gd name="connsiteY1" fmla="*/ 7144 h 885825"/>
                <a:gd name="connsiteX2" fmla="*/ 7144 w 561975"/>
                <a:gd name="connsiteY2" fmla="*/ 123349 h 885825"/>
                <a:gd name="connsiteX3" fmla="*/ 7144 w 561975"/>
                <a:gd name="connsiteY3" fmla="*/ 771049 h 885825"/>
                <a:gd name="connsiteX4" fmla="*/ 122396 w 561975"/>
                <a:gd name="connsiteY4" fmla="*/ 887254 h 885825"/>
                <a:gd name="connsiteX5" fmla="*/ 443389 w 561975"/>
                <a:gd name="connsiteY5" fmla="*/ 887254 h 885825"/>
                <a:gd name="connsiteX6" fmla="*/ 558641 w 561975"/>
                <a:gd name="connsiteY6" fmla="*/ 771049 h 885825"/>
                <a:gd name="connsiteX7" fmla="*/ 558641 w 561975"/>
                <a:gd name="connsiteY7" fmla="*/ 123349 h 885825"/>
                <a:gd name="connsiteX8" fmla="*/ 443389 w 561975"/>
                <a:gd name="connsiteY8" fmla="*/ 7144 h 885825"/>
                <a:gd name="connsiteX9" fmla="*/ 58579 w 561975"/>
                <a:gd name="connsiteY9" fmla="*/ 146209 h 885825"/>
                <a:gd name="connsiteX10" fmla="*/ 58579 w 561975"/>
                <a:gd name="connsiteY10" fmla="*/ 123349 h 885825"/>
                <a:gd name="connsiteX11" fmla="*/ 123349 w 561975"/>
                <a:gd name="connsiteY11" fmla="*/ 58579 h 885825"/>
                <a:gd name="connsiteX12" fmla="*/ 444341 w 561975"/>
                <a:gd name="connsiteY12" fmla="*/ 58579 h 885825"/>
                <a:gd name="connsiteX13" fmla="*/ 509111 w 561975"/>
                <a:gd name="connsiteY13" fmla="*/ 123349 h 885825"/>
                <a:gd name="connsiteX14" fmla="*/ 509111 w 561975"/>
                <a:gd name="connsiteY14" fmla="*/ 146209 h 885825"/>
                <a:gd name="connsiteX15" fmla="*/ 58579 w 561975"/>
                <a:gd name="connsiteY15" fmla="*/ 146209 h 885825"/>
                <a:gd name="connsiteX16" fmla="*/ 58579 w 561975"/>
                <a:gd name="connsiteY16" fmla="*/ 695801 h 885825"/>
                <a:gd name="connsiteX17" fmla="*/ 58579 w 561975"/>
                <a:gd name="connsiteY17" fmla="*/ 196691 h 885825"/>
                <a:gd name="connsiteX18" fmla="*/ 508159 w 561975"/>
                <a:gd name="connsiteY18" fmla="*/ 196691 h 885825"/>
                <a:gd name="connsiteX19" fmla="*/ 508159 w 561975"/>
                <a:gd name="connsiteY19" fmla="*/ 695801 h 885825"/>
                <a:gd name="connsiteX20" fmla="*/ 58579 w 561975"/>
                <a:gd name="connsiteY20" fmla="*/ 695801 h 885825"/>
                <a:gd name="connsiteX21" fmla="*/ 508159 w 561975"/>
                <a:gd name="connsiteY21" fmla="*/ 771049 h 885825"/>
                <a:gd name="connsiteX22" fmla="*/ 443389 w 561975"/>
                <a:gd name="connsiteY22" fmla="*/ 835819 h 885825"/>
                <a:gd name="connsiteX23" fmla="*/ 122396 w 561975"/>
                <a:gd name="connsiteY23" fmla="*/ 835819 h 885825"/>
                <a:gd name="connsiteX24" fmla="*/ 57626 w 561975"/>
                <a:gd name="connsiteY24" fmla="*/ 771049 h 885825"/>
                <a:gd name="connsiteX25" fmla="*/ 57626 w 561975"/>
                <a:gd name="connsiteY25" fmla="*/ 746284 h 885825"/>
                <a:gd name="connsiteX26" fmla="*/ 507206 w 561975"/>
                <a:gd name="connsiteY26" fmla="*/ 746284 h 885825"/>
                <a:gd name="connsiteX27" fmla="*/ 507206 w 561975"/>
                <a:gd name="connsiteY27" fmla="*/ 77104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1975" h="885825">
                  <a:moveTo>
                    <a:pt x="443389" y="7144"/>
                  </a:moveTo>
                  <a:lnTo>
                    <a:pt x="122396" y="7144"/>
                  </a:lnTo>
                  <a:cubicBezTo>
                    <a:pt x="58579" y="7144"/>
                    <a:pt x="7144" y="59531"/>
                    <a:pt x="7144" y="123349"/>
                  </a:cubicBezTo>
                  <a:lnTo>
                    <a:pt x="7144" y="771049"/>
                  </a:lnTo>
                  <a:cubicBezTo>
                    <a:pt x="7144" y="834866"/>
                    <a:pt x="58579" y="887254"/>
                    <a:pt x="122396" y="887254"/>
                  </a:cubicBezTo>
                  <a:lnTo>
                    <a:pt x="443389" y="887254"/>
                  </a:lnTo>
                  <a:cubicBezTo>
                    <a:pt x="507206" y="887254"/>
                    <a:pt x="558641" y="834866"/>
                    <a:pt x="558641" y="771049"/>
                  </a:cubicBezTo>
                  <a:lnTo>
                    <a:pt x="558641" y="123349"/>
                  </a:lnTo>
                  <a:cubicBezTo>
                    <a:pt x="558641" y="59531"/>
                    <a:pt x="507206" y="7144"/>
                    <a:pt x="443389" y="7144"/>
                  </a:cubicBezTo>
                  <a:close/>
                  <a:moveTo>
                    <a:pt x="58579" y="146209"/>
                  </a:moveTo>
                  <a:lnTo>
                    <a:pt x="58579" y="123349"/>
                  </a:lnTo>
                  <a:cubicBezTo>
                    <a:pt x="58579" y="87154"/>
                    <a:pt x="87154" y="58579"/>
                    <a:pt x="123349" y="58579"/>
                  </a:cubicBezTo>
                  <a:lnTo>
                    <a:pt x="444341" y="58579"/>
                  </a:lnTo>
                  <a:cubicBezTo>
                    <a:pt x="479584" y="58579"/>
                    <a:pt x="509111" y="88106"/>
                    <a:pt x="509111" y="123349"/>
                  </a:cubicBezTo>
                  <a:lnTo>
                    <a:pt x="509111" y="146209"/>
                  </a:lnTo>
                  <a:lnTo>
                    <a:pt x="58579" y="146209"/>
                  </a:lnTo>
                  <a:close/>
                  <a:moveTo>
                    <a:pt x="58579" y="695801"/>
                  </a:moveTo>
                  <a:lnTo>
                    <a:pt x="58579" y="196691"/>
                  </a:lnTo>
                  <a:lnTo>
                    <a:pt x="508159" y="196691"/>
                  </a:lnTo>
                  <a:lnTo>
                    <a:pt x="508159" y="695801"/>
                  </a:lnTo>
                  <a:lnTo>
                    <a:pt x="58579" y="695801"/>
                  </a:lnTo>
                  <a:close/>
                  <a:moveTo>
                    <a:pt x="508159" y="771049"/>
                  </a:moveTo>
                  <a:cubicBezTo>
                    <a:pt x="508159" y="807244"/>
                    <a:pt x="479584" y="835819"/>
                    <a:pt x="443389" y="835819"/>
                  </a:cubicBezTo>
                  <a:lnTo>
                    <a:pt x="122396" y="835819"/>
                  </a:lnTo>
                  <a:cubicBezTo>
                    <a:pt x="87154" y="835819"/>
                    <a:pt x="57626" y="806291"/>
                    <a:pt x="57626" y="771049"/>
                  </a:cubicBezTo>
                  <a:lnTo>
                    <a:pt x="57626" y="746284"/>
                  </a:lnTo>
                  <a:lnTo>
                    <a:pt x="507206" y="746284"/>
                  </a:lnTo>
                  <a:lnTo>
                    <a:pt x="507206" y="771049"/>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0E45D47-FA75-4D67-8647-EAD4D7995E69}"/>
                </a:ext>
              </a:extLst>
            </p:cNvPr>
            <p:cNvSpPr/>
            <p:nvPr/>
          </p:nvSpPr>
          <p:spPr>
            <a:xfrm>
              <a:off x="5134105" y="3670974"/>
              <a:ext cx="66675" cy="66675"/>
            </a:xfrm>
            <a:custGeom>
              <a:avLst/>
              <a:gdLst>
                <a:gd name="connsiteX0" fmla="*/ 37624 w 66675"/>
                <a:gd name="connsiteY0" fmla="*/ 68104 h 66675"/>
                <a:gd name="connsiteX1" fmla="*/ 68104 w 66675"/>
                <a:gd name="connsiteY1" fmla="*/ 37624 h 66675"/>
                <a:gd name="connsiteX2" fmla="*/ 37624 w 66675"/>
                <a:gd name="connsiteY2" fmla="*/ 7144 h 66675"/>
                <a:gd name="connsiteX3" fmla="*/ 7144 w 66675"/>
                <a:gd name="connsiteY3" fmla="*/ 37624 h 66675"/>
                <a:gd name="connsiteX4" fmla="*/ 37624 w 66675"/>
                <a:gd name="connsiteY4" fmla="*/ 68104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37624" y="68104"/>
                  </a:moveTo>
                  <a:cubicBezTo>
                    <a:pt x="54769" y="68104"/>
                    <a:pt x="68104" y="53816"/>
                    <a:pt x="68104" y="37624"/>
                  </a:cubicBezTo>
                  <a:cubicBezTo>
                    <a:pt x="68104" y="20479"/>
                    <a:pt x="54769" y="7144"/>
                    <a:pt x="37624" y="7144"/>
                  </a:cubicBezTo>
                  <a:cubicBezTo>
                    <a:pt x="20479" y="7144"/>
                    <a:pt x="7144" y="20479"/>
                    <a:pt x="7144" y="37624"/>
                  </a:cubicBezTo>
                  <a:cubicBezTo>
                    <a:pt x="7144" y="54769"/>
                    <a:pt x="20479" y="68104"/>
                    <a:pt x="37624" y="68104"/>
                  </a:cubicBezTo>
                  <a:close/>
                </a:path>
              </a:pathLst>
            </a:custGeom>
            <a:grpFill/>
            <a:ln w="9525" cap="flat">
              <a:noFill/>
              <a:prstDash val="solid"/>
              <a:miter/>
            </a:ln>
          </p:spPr>
          <p:txBody>
            <a:bodyPr rtlCol="0" anchor="ctr"/>
            <a:lstStyle/>
            <a:p>
              <a:endParaRPr lang="en-US"/>
            </a:p>
          </p:txBody>
        </p:sp>
      </p:grpSp>
      <p:grpSp>
        <p:nvGrpSpPr>
          <p:cNvPr id="23" name="Group 22">
            <a:extLst>
              <a:ext uri="{FF2B5EF4-FFF2-40B4-BE49-F238E27FC236}">
                <a16:creationId xmlns:a16="http://schemas.microsoft.com/office/drawing/2014/main" id="{0B4F5758-2ED6-4266-9218-CED30D034C19}"/>
              </a:ext>
            </a:extLst>
          </p:cNvPr>
          <p:cNvGrpSpPr/>
          <p:nvPr/>
        </p:nvGrpSpPr>
        <p:grpSpPr>
          <a:xfrm>
            <a:off x="1710810" y="2765949"/>
            <a:ext cx="624031" cy="837822"/>
            <a:chOff x="1452243" y="5682106"/>
            <a:chExt cx="384094" cy="515684"/>
          </a:xfrm>
        </p:grpSpPr>
        <p:sp>
          <p:nvSpPr>
            <p:cNvPr id="24" name="Freeform: Shape 23">
              <a:extLst>
                <a:ext uri="{FF2B5EF4-FFF2-40B4-BE49-F238E27FC236}">
                  <a16:creationId xmlns:a16="http://schemas.microsoft.com/office/drawing/2014/main" id="{D71C8BDB-71D0-4629-8842-B414B2028667}"/>
                </a:ext>
              </a:extLst>
            </p:cNvPr>
            <p:cNvSpPr/>
            <p:nvPr/>
          </p:nvSpPr>
          <p:spPr>
            <a:xfrm>
              <a:off x="1483912" y="5845365"/>
              <a:ext cx="323850" cy="352425"/>
            </a:xfrm>
            <a:custGeom>
              <a:avLst/>
              <a:gdLst>
                <a:gd name="connsiteX0" fmla="*/ 311658 w 323850"/>
                <a:gd name="connsiteY0" fmla="*/ 341567 h 352425"/>
                <a:gd name="connsiteX1" fmla="*/ 162973 w 323850"/>
                <a:gd name="connsiteY1" fmla="*/ 14288 h 352425"/>
                <a:gd name="connsiteX2" fmla="*/ 14288 w 323850"/>
                <a:gd name="connsiteY2" fmla="*/ 341567 h 352425"/>
              </a:gdLst>
              <a:ahLst/>
              <a:cxnLst>
                <a:cxn ang="0">
                  <a:pos x="connsiteX0" y="connsiteY0"/>
                </a:cxn>
                <a:cxn ang="0">
                  <a:pos x="connsiteX1" y="connsiteY1"/>
                </a:cxn>
                <a:cxn ang="0">
                  <a:pos x="connsiteX2" y="connsiteY2"/>
                </a:cxn>
              </a:cxnLst>
              <a:rect l="l" t="t" r="r" b="b"/>
              <a:pathLst>
                <a:path w="323850" h="352425">
                  <a:moveTo>
                    <a:pt x="311658" y="341567"/>
                  </a:moveTo>
                  <a:lnTo>
                    <a:pt x="162973" y="14288"/>
                  </a:lnTo>
                  <a:lnTo>
                    <a:pt x="14288" y="341567"/>
                  </a:lnTo>
                </a:path>
              </a:pathLst>
            </a:custGeom>
            <a:noFill/>
            <a:ln w="34925" cap="flat">
              <a:solidFill>
                <a:schemeClr val="accent1"/>
              </a:solidFill>
              <a:prstDash val="solid"/>
              <a:round/>
            </a:ln>
          </p:spPr>
          <p:txBody>
            <a:bodyPr rtlCol="0" anchor="ctr"/>
            <a:lstStyle/>
            <a:p>
              <a:endParaRPr lang="en-US"/>
            </a:p>
          </p:txBody>
        </p:sp>
        <p:sp>
          <p:nvSpPr>
            <p:cNvPr id="25" name="Freeform: Shape 24">
              <a:extLst>
                <a:ext uri="{FF2B5EF4-FFF2-40B4-BE49-F238E27FC236}">
                  <a16:creationId xmlns:a16="http://schemas.microsoft.com/office/drawing/2014/main" id="{25C968E9-A51E-46EE-8A7F-ABF4C0708DF7}"/>
                </a:ext>
              </a:extLst>
            </p:cNvPr>
            <p:cNvSpPr/>
            <p:nvPr/>
          </p:nvSpPr>
          <p:spPr>
            <a:xfrm>
              <a:off x="1539823" y="5952616"/>
              <a:ext cx="257175" cy="228600"/>
            </a:xfrm>
            <a:custGeom>
              <a:avLst/>
              <a:gdLst>
                <a:gd name="connsiteX0" fmla="*/ 154496 w 257175"/>
                <a:gd name="connsiteY0" fmla="*/ 14288 h 228600"/>
                <a:gd name="connsiteX1" fmla="*/ 14288 w 257175"/>
                <a:gd name="connsiteY1" fmla="*/ 115348 h 228600"/>
                <a:gd name="connsiteX2" fmla="*/ 249365 w 257175"/>
                <a:gd name="connsiteY2" fmla="*/ 222980 h 228600"/>
              </a:gdLst>
              <a:ahLst/>
              <a:cxnLst>
                <a:cxn ang="0">
                  <a:pos x="connsiteX0" y="connsiteY0"/>
                </a:cxn>
                <a:cxn ang="0">
                  <a:pos x="connsiteX1" y="connsiteY1"/>
                </a:cxn>
                <a:cxn ang="0">
                  <a:pos x="connsiteX2" y="connsiteY2"/>
                </a:cxn>
              </a:cxnLst>
              <a:rect l="l" t="t" r="r" b="b"/>
              <a:pathLst>
                <a:path w="257175" h="228600">
                  <a:moveTo>
                    <a:pt x="154496" y="14288"/>
                  </a:moveTo>
                  <a:lnTo>
                    <a:pt x="14288" y="115348"/>
                  </a:lnTo>
                  <a:lnTo>
                    <a:pt x="249365" y="222980"/>
                  </a:lnTo>
                </a:path>
              </a:pathLst>
            </a:custGeom>
            <a:noFill/>
            <a:ln w="34925" cap="flat">
              <a:solidFill>
                <a:schemeClr val="accent1"/>
              </a:solidFill>
              <a:prstDash val="solid"/>
              <a:round/>
            </a:ln>
          </p:spPr>
          <p:txBody>
            <a:bodyPr rtlCol="0" anchor="ctr"/>
            <a:lstStyle/>
            <a:p>
              <a:endParaRPr lang="en-US"/>
            </a:p>
          </p:txBody>
        </p:sp>
        <p:sp>
          <p:nvSpPr>
            <p:cNvPr id="26" name="Freeform: Shape 25">
              <a:extLst>
                <a:ext uri="{FF2B5EF4-FFF2-40B4-BE49-F238E27FC236}">
                  <a16:creationId xmlns:a16="http://schemas.microsoft.com/office/drawing/2014/main" id="{78D61AD0-C4D4-4868-A8BD-B575B80D08A1}"/>
                </a:ext>
              </a:extLst>
            </p:cNvPr>
            <p:cNvSpPr/>
            <p:nvPr/>
          </p:nvSpPr>
          <p:spPr>
            <a:xfrm>
              <a:off x="1490294" y="5952616"/>
              <a:ext cx="257175" cy="228600"/>
            </a:xfrm>
            <a:custGeom>
              <a:avLst/>
              <a:gdLst>
                <a:gd name="connsiteX0" fmla="*/ 109157 w 257175"/>
                <a:gd name="connsiteY0" fmla="*/ 14288 h 228600"/>
                <a:gd name="connsiteX1" fmla="*/ 249365 w 257175"/>
                <a:gd name="connsiteY1" fmla="*/ 115348 h 228600"/>
                <a:gd name="connsiteX2" fmla="*/ 14288 w 257175"/>
                <a:gd name="connsiteY2" fmla="*/ 222980 h 228600"/>
              </a:gdLst>
              <a:ahLst/>
              <a:cxnLst>
                <a:cxn ang="0">
                  <a:pos x="connsiteX0" y="connsiteY0"/>
                </a:cxn>
                <a:cxn ang="0">
                  <a:pos x="connsiteX1" y="connsiteY1"/>
                </a:cxn>
                <a:cxn ang="0">
                  <a:pos x="connsiteX2" y="connsiteY2"/>
                </a:cxn>
              </a:cxnLst>
              <a:rect l="l" t="t" r="r" b="b"/>
              <a:pathLst>
                <a:path w="257175" h="228600">
                  <a:moveTo>
                    <a:pt x="109157" y="14288"/>
                  </a:moveTo>
                  <a:lnTo>
                    <a:pt x="249365" y="115348"/>
                  </a:lnTo>
                  <a:lnTo>
                    <a:pt x="14288" y="222980"/>
                  </a:lnTo>
                </a:path>
              </a:pathLst>
            </a:custGeom>
            <a:noFill/>
            <a:ln w="34925" cap="flat">
              <a:solidFill>
                <a:schemeClr val="accent1"/>
              </a:solidFill>
              <a:prstDash val="solid"/>
              <a:round/>
            </a:ln>
          </p:spPr>
          <p:txBody>
            <a:bodyPr rtlCol="0" anchor="ctr"/>
            <a:lstStyle/>
            <a:p>
              <a:endParaRPr lang="en-US"/>
            </a:p>
          </p:txBody>
        </p:sp>
        <p:sp>
          <p:nvSpPr>
            <p:cNvPr id="27" name="Freeform: Shape 26">
              <a:extLst>
                <a:ext uri="{FF2B5EF4-FFF2-40B4-BE49-F238E27FC236}">
                  <a16:creationId xmlns:a16="http://schemas.microsoft.com/office/drawing/2014/main" id="{6511F5EA-F974-4BDB-B18E-FC5D2EE7F304}"/>
                </a:ext>
              </a:extLst>
            </p:cNvPr>
            <p:cNvSpPr/>
            <p:nvPr/>
          </p:nvSpPr>
          <p:spPr>
            <a:xfrm>
              <a:off x="1599641" y="5776690"/>
              <a:ext cx="85725" cy="85725"/>
            </a:xfrm>
            <a:custGeom>
              <a:avLst/>
              <a:gdLst>
                <a:gd name="connsiteX0" fmla="*/ 80201 w 85725"/>
                <a:gd name="connsiteY0" fmla="*/ 47244 h 85725"/>
                <a:gd name="connsiteX1" fmla="*/ 47244 w 85725"/>
                <a:gd name="connsiteY1" fmla="*/ 80200 h 85725"/>
                <a:gd name="connsiteX2" fmla="*/ 14288 w 85725"/>
                <a:gd name="connsiteY2" fmla="*/ 47244 h 85725"/>
                <a:gd name="connsiteX3" fmla="*/ 47244 w 85725"/>
                <a:gd name="connsiteY3" fmla="*/ 14287 h 85725"/>
                <a:gd name="connsiteX4" fmla="*/ 80201 w 85725"/>
                <a:gd name="connsiteY4" fmla="*/ 47244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80201" y="47244"/>
                  </a:moveTo>
                  <a:cubicBezTo>
                    <a:pt x="80201" y="65445"/>
                    <a:pt x="65445" y="80200"/>
                    <a:pt x="47244" y="80200"/>
                  </a:cubicBezTo>
                  <a:cubicBezTo>
                    <a:pt x="29043" y="80200"/>
                    <a:pt x="14288" y="65445"/>
                    <a:pt x="14288" y="47244"/>
                  </a:cubicBezTo>
                  <a:cubicBezTo>
                    <a:pt x="14288" y="29043"/>
                    <a:pt x="29043" y="14287"/>
                    <a:pt x="47244" y="14287"/>
                  </a:cubicBezTo>
                  <a:cubicBezTo>
                    <a:pt x="65445" y="14287"/>
                    <a:pt x="80201" y="29043"/>
                    <a:pt x="80201" y="47244"/>
                  </a:cubicBezTo>
                  <a:close/>
                </a:path>
              </a:pathLst>
            </a:custGeom>
            <a:noFill/>
            <a:ln w="34925" cap="flat">
              <a:solidFill>
                <a:schemeClr val="accent1"/>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EE2C885-E3E2-4D4D-A96F-3F98A6172358}"/>
                </a:ext>
              </a:extLst>
            </p:cNvPr>
            <p:cNvSpPr/>
            <p:nvPr/>
          </p:nvSpPr>
          <p:spPr>
            <a:xfrm>
              <a:off x="1689366" y="5752877"/>
              <a:ext cx="47625" cy="133350"/>
            </a:xfrm>
            <a:custGeom>
              <a:avLst/>
              <a:gdLst>
                <a:gd name="connsiteX0" fmla="*/ 14288 w 47625"/>
                <a:gd name="connsiteY0" fmla="*/ 14288 h 133350"/>
                <a:gd name="connsiteX1" fmla="*/ 14288 w 47625"/>
                <a:gd name="connsiteY1" fmla="*/ 127825 h 133350"/>
              </a:gdLst>
              <a:ahLst/>
              <a:cxnLst>
                <a:cxn ang="0">
                  <a:pos x="connsiteX0" y="connsiteY0"/>
                </a:cxn>
                <a:cxn ang="0">
                  <a:pos x="connsiteX1" y="connsiteY1"/>
                </a:cxn>
              </a:cxnLst>
              <a:rect l="l" t="t" r="r" b="b"/>
              <a:pathLst>
                <a:path w="47625" h="133350">
                  <a:moveTo>
                    <a:pt x="14288" y="14288"/>
                  </a:moveTo>
                  <a:cubicBezTo>
                    <a:pt x="45633" y="45643"/>
                    <a:pt x="45633" y="96470"/>
                    <a:pt x="14288" y="127825"/>
                  </a:cubicBezTo>
                </a:path>
              </a:pathLst>
            </a:custGeom>
            <a:noFill/>
            <a:ln w="34925" cap="flat">
              <a:solidFill>
                <a:schemeClr val="accent1"/>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C2A86E2-13A7-4543-B0E8-F21669C2FDDD}"/>
                </a:ext>
              </a:extLst>
            </p:cNvPr>
            <p:cNvSpPr/>
            <p:nvPr/>
          </p:nvSpPr>
          <p:spPr>
            <a:xfrm>
              <a:off x="1552509" y="5752877"/>
              <a:ext cx="47625" cy="133350"/>
            </a:xfrm>
            <a:custGeom>
              <a:avLst/>
              <a:gdLst>
                <a:gd name="connsiteX0" fmla="*/ 37797 w 47625"/>
                <a:gd name="connsiteY0" fmla="*/ 127825 h 133350"/>
                <a:gd name="connsiteX1" fmla="*/ 37797 w 47625"/>
                <a:gd name="connsiteY1" fmla="*/ 14288 h 133350"/>
              </a:gdLst>
              <a:ahLst/>
              <a:cxnLst>
                <a:cxn ang="0">
                  <a:pos x="connsiteX0" y="connsiteY0"/>
                </a:cxn>
                <a:cxn ang="0">
                  <a:pos x="connsiteX1" y="connsiteY1"/>
                </a:cxn>
              </a:cxnLst>
              <a:rect l="l" t="t" r="r" b="b"/>
              <a:pathLst>
                <a:path w="47625" h="133350">
                  <a:moveTo>
                    <a:pt x="37797" y="127825"/>
                  </a:moveTo>
                  <a:cubicBezTo>
                    <a:pt x="6451" y="96470"/>
                    <a:pt x="6451" y="45643"/>
                    <a:pt x="37797" y="14288"/>
                  </a:cubicBezTo>
                </a:path>
              </a:pathLst>
            </a:custGeom>
            <a:noFill/>
            <a:ln w="34925" cap="flat">
              <a:solidFill>
                <a:schemeClr val="accent1"/>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69480C43-0E82-45C3-A6E8-66DA1A7EFBA5}"/>
                </a:ext>
              </a:extLst>
            </p:cNvPr>
            <p:cNvSpPr/>
            <p:nvPr/>
          </p:nvSpPr>
          <p:spPr>
            <a:xfrm>
              <a:off x="1723656" y="5718682"/>
              <a:ext cx="57150" cy="209550"/>
            </a:xfrm>
            <a:custGeom>
              <a:avLst/>
              <a:gdLst>
                <a:gd name="connsiteX0" fmla="*/ 14288 w 57150"/>
                <a:gd name="connsiteY0" fmla="*/ 14288 h 209550"/>
                <a:gd name="connsiteX1" fmla="*/ 14326 w 57150"/>
                <a:gd name="connsiteY1" fmla="*/ 196272 h 209550"/>
                <a:gd name="connsiteX2" fmla="*/ 14288 w 57150"/>
                <a:gd name="connsiteY2" fmla="*/ 196310 h 209550"/>
              </a:gdLst>
              <a:ahLst/>
              <a:cxnLst>
                <a:cxn ang="0">
                  <a:pos x="connsiteX0" y="connsiteY0"/>
                </a:cxn>
                <a:cxn ang="0">
                  <a:pos x="connsiteX1" y="connsiteY1"/>
                </a:cxn>
                <a:cxn ang="0">
                  <a:pos x="connsiteX2" y="connsiteY2"/>
                </a:cxn>
              </a:cxnLst>
              <a:rect l="l" t="t" r="r" b="b"/>
              <a:pathLst>
                <a:path w="57150" h="209550">
                  <a:moveTo>
                    <a:pt x="14288" y="14288"/>
                  </a:moveTo>
                  <a:cubicBezTo>
                    <a:pt x="64552" y="64531"/>
                    <a:pt x="64569" y="146008"/>
                    <a:pt x="14326" y="196272"/>
                  </a:cubicBezTo>
                  <a:cubicBezTo>
                    <a:pt x="14312" y="196285"/>
                    <a:pt x="14300" y="196298"/>
                    <a:pt x="14288" y="196310"/>
                  </a:cubicBezTo>
                </a:path>
              </a:pathLst>
            </a:custGeom>
            <a:noFill/>
            <a:ln w="34925" cap="flat">
              <a:solidFill>
                <a:schemeClr val="accent1"/>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AFF527E5-E189-4392-B256-E8473715C9AB}"/>
                </a:ext>
              </a:extLst>
            </p:cNvPr>
            <p:cNvSpPr/>
            <p:nvPr/>
          </p:nvSpPr>
          <p:spPr>
            <a:xfrm>
              <a:off x="1503924" y="5718682"/>
              <a:ext cx="57150" cy="209550"/>
            </a:xfrm>
            <a:custGeom>
              <a:avLst/>
              <a:gdLst>
                <a:gd name="connsiteX0" fmla="*/ 51997 w 57150"/>
                <a:gd name="connsiteY0" fmla="*/ 196310 h 209550"/>
                <a:gd name="connsiteX1" fmla="*/ 51959 w 57150"/>
                <a:gd name="connsiteY1" fmla="*/ 14325 h 209550"/>
                <a:gd name="connsiteX2" fmla="*/ 51997 w 57150"/>
                <a:gd name="connsiteY2" fmla="*/ 14288 h 209550"/>
              </a:gdLst>
              <a:ahLst/>
              <a:cxnLst>
                <a:cxn ang="0">
                  <a:pos x="connsiteX0" y="connsiteY0"/>
                </a:cxn>
                <a:cxn ang="0">
                  <a:pos x="connsiteX1" y="connsiteY1"/>
                </a:cxn>
                <a:cxn ang="0">
                  <a:pos x="connsiteX2" y="connsiteY2"/>
                </a:cxn>
              </a:cxnLst>
              <a:rect l="l" t="t" r="r" b="b"/>
              <a:pathLst>
                <a:path w="57150" h="209550">
                  <a:moveTo>
                    <a:pt x="51997" y="196310"/>
                  </a:moveTo>
                  <a:cubicBezTo>
                    <a:pt x="1733" y="146067"/>
                    <a:pt x="1716" y="64590"/>
                    <a:pt x="51959" y="14325"/>
                  </a:cubicBezTo>
                  <a:cubicBezTo>
                    <a:pt x="51972" y="14313"/>
                    <a:pt x="51984" y="14300"/>
                    <a:pt x="51997" y="14288"/>
                  </a:cubicBezTo>
                </a:path>
              </a:pathLst>
            </a:custGeom>
            <a:noFill/>
            <a:ln w="34925" cap="flat">
              <a:solidFill>
                <a:schemeClr val="accent1"/>
              </a:solid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58A62B9-AFCE-4BBD-AAD3-DD9319E0522A}"/>
                </a:ext>
              </a:extLst>
            </p:cNvPr>
            <p:cNvSpPr/>
            <p:nvPr/>
          </p:nvSpPr>
          <p:spPr>
            <a:xfrm>
              <a:off x="1760137" y="5682106"/>
              <a:ext cx="76200" cy="276225"/>
            </a:xfrm>
            <a:custGeom>
              <a:avLst/>
              <a:gdLst>
                <a:gd name="connsiteX0" fmla="*/ 14288 w 76200"/>
                <a:gd name="connsiteY0" fmla="*/ 14288 h 276225"/>
                <a:gd name="connsiteX1" fmla="*/ 14333 w 76200"/>
                <a:gd name="connsiteY1" fmla="*/ 269417 h 276225"/>
                <a:gd name="connsiteX2" fmla="*/ 14288 w 76200"/>
                <a:gd name="connsiteY2" fmla="*/ 269462 h 276225"/>
              </a:gdLst>
              <a:ahLst/>
              <a:cxnLst>
                <a:cxn ang="0">
                  <a:pos x="connsiteX0" y="connsiteY0"/>
                </a:cxn>
                <a:cxn ang="0">
                  <a:pos x="connsiteX1" y="connsiteY1"/>
                </a:cxn>
                <a:cxn ang="0">
                  <a:pos x="connsiteX2" y="connsiteY2"/>
                </a:cxn>
              </a:cxnLst>
              <a:rect l="l" t="t" r="r" b="b"/>
              <a:pathLst>
                <a:path w="76200" h="276225">
                  <a:moveTo>
                    <a:pt x="14288" y="14288"/>
                  </a:moveTo>
                  <a:cubicBezTo>
                    <a:pt x="84752" y="84727"/>
                    <a:pt x="84772" y="198952"/>
                    <a:pt x="14333" y="269417"/>
                  </a:cubicBezTo>
                  <a:cubicBezTo>
                    <a:pt x="14318" y="269432"/>
                    <a:pt x="14303" y="269447"/>
                    <a:pt x="14288" y="269462"/>
                  </a:cubicBezTo>
                </a:path>
              </a:pathLst>
            </a:custGeom>
            <a:noFill/>
            <a:ln w="34925" cap="flat">
              <a:solidFill>
                <a:schemeClr val="accent1"/>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84647996-FB5B-41C6-BCA2-50CE40A57B7E}"/>
                </a:ext>
              </a:extLst>
            </p:cNvPr>
            <p:cNvSpPr/>
            <p:nvPr/>
          </p:nvSpPr>
          <p:spPr>
            <a:xfrm>
              <a:off x="1452243" y="5682106"/>
              <a:ext cx="76200" cy="276225"/>
            </a:xfrm>
            <a:custGeom>
              <a:avLst/>
              <a:gdLst>
                <a:gd name="connsiteX0" fmla="*/ 67102 w 76200"/>
                <a:gd name="connsiteY0" fmla="*/ 269367 h 276225"/>
                <a:gd name="connsiteX1" fmla="*/ 67102 w 76200"/>
                <a:gd name="connsiteY1" fmla="*/ 14288 h 276225"/>
              </a:gdLst>
              <a:ahLst/>
              <a:cxnLst>
                <a:cxn ang="0">
                  <a:pos x="connsiteX0" y="connsiteY0"/>
                </a:cxn>
                <a:cxn ang="0">
                  <a:pos x="connsiteX1" y="connsiteY1"/>
                </a:cxn>
              </a:cxnLst>
              <a:rect l="l" t="t" r="r" b="b"/>
              <a:pathLst>
                <a:path w="76200" h="276225">
                  <a:moveTo>
                    <a:pt x="67102" y="269367"/>
                  </a:moveTo>
                  <a:cubicBezTo>
                    <a:pt x="-3317" y="198921"/>
                    <a:pt x="-3317" y="84734"/>
                    <a:pt x="67102" y="14288"/>
                  </a:cubicBezTo>
                </a:path>
              </a:pathLst>
            </a:custGeom>
            <a:noFill/>
            <a:ln w="34925" cap="flat">
              <a:solidFill>
                <a:schemeClr val="accent1"/>
              </a:solidFill>
              <a:prstDash val="solid"/>
              <a:miter/>
            </a:ln>
          </p:spPr>
          <p:txBody>
            <a:bodyPr rtlCol="0" anchor="ctr"/>
            <a:lstStyle/>
            <a:p>
              <a:endParaRPr lang="en-US"/>
            </a:p>
          </p:txBody>
        </p:sp>
      </p:grpSp>
      <p:grpSp>
        <p:nvGrpSpPr>
          <p:cNvPr id="37" name="Group 36">
            <a:extLst>
              <a:ext uri="{FF2B5EF4-FFF2-40B4-BE49-F238E27FC236}">
                <a16:creationId xmlns:a16="http://schemas.microsoft.com/office/drawing/2014/main" id="{E888DBCC-CBEB-430E-89CA-AF1E0E049A42}"/>
              </a:ext>
            </a:extLst>
          </p:cNvPr>
          <p:cNvGrpSpPr/>
          <p:nvPr/>
        </p:nvGrpSpPr>
        <p:grpSpPr>
          <a:xfrm>
            <a:off x="10095429" y="1752559"/>
            <a:ext cx="1162418" cy="752152"/>
            <a:chOff x="2028456" y="3163479"/>
            <a:chExt cx="1162418" cy="752152"/>
          </a:xfrm>
        </p:grpSpPr>
        <p:sp>
          <p:nvSpPr>
            <p:cNvPr id="38" name="Graphic 67">
              <a:extLst>
                <a:ext uri="{FF2B5EF4-FFF2-40B4-BE49-F238E27FC236}">
                  <a16:creationId xmlns:a16="http://schemas.microsoft.com/office/drawing/2014/main" id="{CEB50CCE-E019-468B-808F-95A00D508441}"/>
                </a:ext>
              </a:extLst>
            </p:cNvPr>
            <p:cNvSpPr/>
            <p:nvPr/>
          </p:nvSpPr>
          <p:spPr>
            <a:xfrm>
              <a:off x="2028456" y="3163479"/>
              <a:ext cx="1162418" cy="752152"/>
            </a:xfrm>
            <a:custGeom>
              <a:avLst/>
              <a:gdLst>
                <a:gd name="connsiteX0" fmla="*/ 511969 w 809625"/>
                <a:gd name="connsiteY0" fmla="*/ 7144 h 523875"/>
                <a:gd name="connsiteX1" fmla="*/ 721519 w 809625"/>
                <a:gd name="connsiteY1" fmla="*/ 216694 h 523875"/>
                <a:gd name="connsiteX2" fmla="*/ 720328 w 809625"/>
                <a:gd name="connsiteY2" fmla="*/ 233067 h 523875"/>
                <a:gd name="connsiteX3" fmla="*/ 807244 w 809625"/>
                <a:gd name="connsiteY3" fmla="*/ 369075 h 523875"/>
                <a:gd name="connsiteX4" fmla="*/ 654844 w 809625"/>
                <a:gd name="connsiteY4" fmla="*/ 521475 h 523875"/>
                <a:gd name="connsiteX5" fmla="*/ 159544 w 809625"/>
                <a:gd name="connsiteY5" fmla="*/ 521475 h 523875"/>
                <a:gd name="connsiteX6" fmla="*/ 7144 w 809625"/>
                <a:gd name="connsiteY6" fmla="*/ 369075 h 523875"/>
                <a:gd name="connsiteX7" fmla="*/ 142280 w 809625"/>
                <a:gd name="connsiteY7" fmla="*/ 218484 h 523875"/>
                <a:gd name="connsiteX8" fmla="*/ 292894 w 809625"/>
                <a:gd name="connsiteY8" fmla="*/ 83344 h 523875"/>
                <a:gd name="connsiteX9" fmla="*/ 344388 w 809625"/>
                <a:gd name="connsiteY9" fmla="*/ 93164 h 523875"/>
                <a:gd name="connsiteX10" fmla="*/ 511969 w 809625"/>
                <a:gd name="connsiteY10" fmla="*/ 7144 h 523875"/>
                <a:gd name="connsiteX11" fmla="*/ 511969 w 809625"/>
                <a:gd name="connsiteY11" fmla="*/ 45244 h 523875"/>
                <a:gd name="connsiteX12" fmla="*/ 366713 w 809625"/>
                <a:gd name="connsiteY12" fmla="*/ 125616 h 523875"/>
                <a:gd name="connsiteX13" fmla="*/ 342305 w 809625"/>
                <a:gd name="connsiteY13" fmla="*/ 132455 h 523875"/>
                <a:gd name="connsiteX14" fmla="*/ 292894 w 809625"/>
                <a:gd name="connsiteY14" fmla="*/ 121444 h 523875"/>
                <a:gd name="connsiteX15" fmla="*/ 178594 w 809625"/>
                <a:gd name="connsiteY15" fmla="*/ 235744 h 523875"/>
                <a:gd name="connsiteX16" fmla="*/ 159544 w 809625"/>
                <a:gd name="connsiteY16" fmla="*/ 254775 h 523875"/>
                <a:gd name="connsiteX17" fmla="*/ 45244 w 809625"/>
                <a:gd name="connsiteY17" fmla="*/ 369075 h 523875"/>
                <a:gd name="connsiteX18" fmla="*/ 159544 w 809625"/>
                <a:gd name="connsiteY18" fmla="*/ 483375 h 523875"/>
                <a:gd name="connsiteX19" fmla="*/ 654844 w 809625"/>
                <a:gd name="connsiteY19" fmla="*/ 483375 h 523875"/>
                <a:gd name="connsiteX20" fmla="*/ 769144 w 809625"/>
                <a:gd name="connsiteY20" fmla="*/ 369075 h 523875"/>
                <a:gd name="connsiteX21" fmla="*/ 694134 w 809625"/>
                <a:gd name="connsiteY21" fmla="*/ 261633 h 523875"/>
                <a:gd name="connsiteX22" fmla="*/ 681930 w 809625"/>
                <a:gd name="connsiteY22" fmla="*/ 241106 h 523875"/>
                <a:gd name="connsiteX23" fmla="*/ 683419 w 809625"/>
                <a:gd name="connsiteY23" fmla="*/ 216694 h 523875"/>
                <a:gd name="connsiteX24" fmla="*/ 511969 w 809625"/>
                <a:gd name="connsiteY24" fmla="*/ 45244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09625" h="523875">
                  <a:moveTo>
                    <a:pt x="511969" y="7144"/>
                  </a:moveTo>
                  <a:cubicBezTo>
                    <a:pt x="627475" y="7144"/>
                    <a:pt x="721519" y="101194"/>
                    <a:pt x="721519" y="216694"/>
                  </a:cubicBezTo>
                  <a:cubicBezTo>
                    <a:pt x="721519" y="222171"/>
                    <a:pt x="720719" y="227609"/>
                    <a:pt x="720328" y="233067"/>
                  </a:cubicBezTo>
                  <a:cubicBezTo>
                    <a:pt x="771378" y="257727"/>
                    <a:pt x="807244" y="308686"/>
                    <a:pt x="807244" y="369075"/>
                  </a:cubicBezTo>
                  <a:cubicBezTo>
                    <a:pt x="807244" y="453180"/>
                    <a:pt x="738944" y="521475"/>
                    <a:pt x="654844" y="521475"/>
                  </a:cubicBezTo>
                  <a:lnTo>
                    <a:pt x="159544" y="521475"/>
                  </a:lnTo>
                  <a:cubicBezTo>
                    <a:pt x="75444" y="521475"/>
                    <a:pt x="7144" y="453180"/>
                    <a:pt x="7144" y="369075"/>
                  </a:cubicBezTo>
                  <a:cubicBezTo>
                    <a:pt x="7144" y="290875"/>
                    <a:pt x="66414" y="227181"/>
                    <a:pt x="142280" y="218484"/>
                  </a:cubicBezTo>
                  <a:cubicBezTo>
                    <a:pt x="150999" y="142723"/>
                    <a:pt x="214864" y="83344"/>
                    <a:pt x="292894" y="83344"/>
                  </a:cubicBezTo>
                  <a:cubicBezTo>
                    <a:pt x="311063" y="83344"/>
                    <a:pt x="328162" y="87296"/>
                    <a:pt x="344388" y="93164"/>
                  </a:cubicBezTo>
                  <a:cubicBezTo>
                    <a:pt x="382553" y="41500"/>
                    <a:pt x="442922" y="7144"/>
                    <a:pt x="511969" y="7144"/>
                  </a:cubicBezTo>
                  <a:close/>
                  <a:moveTo>
                    <a:pt x="511969" y="45244"/>
                  </a:moveTo>
                  <a:cubicBezTo>
                    <a:pt x="450638" y="45244"/>
                    <a:pt x="397061" y="77352"/>
                    <a:pt x="366713" y="125616"/>
                  </a:cubicBezTo>
                  <a:cubicBezTo>
                    <a:pt x="361496" y="133760"/>
                    <a:pt x="350999" y="136703"/>
                    <a:pt x="342305" y="132455"/>
                  </a:cubicBezTo>
                  <a:cubicBezTo>
                    <a:pt x="327348" y="125263"/>
                    <a:pt x="310707" y="121444"/>
                    <a:pt x="292894" y="121444"/>
                  </a:cubicBezTo>
                  <a:cubicBezTo>
                    <a:pt x="229542" y="121444"/>
                    <a:pt x="178594" y="172393"/>
                    <a:pt x="178594" y="235744"/>
                  </a:cubicBezTo>
                  <a:cubicBezTo>
                    <a:pt x="178593" y="246297"/>
                    <a:pt x="170064" y="254775"/>
                    <a:pt x="159544" y="254775"/>
                  </a:cubicBezTo>
                  <a:cubicBezTo>
                    <a:pt x="95892" y="254775"/>
                    <a:pt x="45244" y="305448"/>
                    <a:pt x="45244" y="369075"/>
                  </a:cubicBezTo>
                  <a:cubicBezTo>
                    <a:pt x="45244" y="432702"/>
                    <a:pt x="95892" y="483375"/>
                    <a:pt x="159544" y="483375"/>
                  </a:cubicBezTo>
                  <a:lnTo>
                    <a:pt x="654844" y="483375"/>
                  </a:lnTo>
                  <a:cubicBezTo>
                    <a:pt x="718496" y="483375"/>
                    <a:pt x="769144" y="432702"/>
                    <a:pt x="769144" y="369075"/>
                  </a:cubicBezTo>
                  <a:cubicBezTo>
                    <a:pt x="769144" y="319259"/>
                    <a:pt x="737973" y="277539"/>
                    <a:pt x="694134" y="261633"/>
                  </a:cubicBezTo>
                  <a:cubicBezTo>
                    <a:pt x="685746" y="258489"/>
                    <a:pt x="680667" y="250012"/>
                    <a:pt x="681930" y="241106"/>
                  </a:cubicBezTo>
                  <a:cubicBezTo>
                    <a:pt x="683051" y="233277"/>
                    <a:pt x="683419" y="225237"/>
                    <a:pt x="683419" y="216694"/>
                  </a:cubicBezTo>
                  <a:cubicBezTo>
                    <a:pt x="683419" y="121777"/>
                    <a:pt x="606883" y="45244"/>
                    <a:pt x="511969" y="45244"/>
                  </a:cubicBezTo>
                  <a:close/>
                </a:path>
              </a:pathLst>
            </a:custGeom>
            <a:solidFill>
              <a:schemeClr val="accent1"/>
            </a:solidFill>
            <a:ln w="25400" cap="flat">
              <a:solidFill>
                <a:schemeClr val="bg1"/>
              </a:solidFill>
              <a:prstDash val="solid"/>
              <a:miter/>
            </a:ln>
          </p:spPr>
          <p:txBody>
            <a:bodyPr rtlCol="0" anchor="ctr"/>
            <a:lstStyle/>
            <a:p>
              <a:endParaRPr lang="en-US" sz="2000"/>
            </a:p>
          </p:txBody>
        </p:sp>
        <p:sp>
          <p:nvSpPr>
            <p:cNvPr id="39" name="Text Placeholder 2">
              <a:extLst>
                <a:ext uri="{FF2B5EF4-FFF2-40B4-BE49-F238E27FC236}">
                  <a16:creationId xmlns:a16="http://schemas.microsoft.com/office/drawing/2014/main" id="{A1A58F9E-BA3D-453D-8EED-853F65ECF47D}"/>
                </a:ext>
              </a:extLst>
            </p:cNvPr>
            <p:cNvSpPr txBox="1">
              <a:spLocks/>
            </p:cNvSpPr>
            <p:nvPr/>
          </p:nvSpPr>
          <p:spPr>
            <a:xfrm>
              <a:off x="2136757" y="3457520"/>
              <a:ext cx="962044" cy="338554"/>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bg2">
                      <a:lumMod val="50000"/>
                    </a:schemeClr>
                  </a:solidFill>
                  <a:latin typeface="+mn-lt"/>
                  <a:ea typeface="+mn-ea"/>
                  <a:cs typeface="+mn-cs"/>
                </a:defRPr>
              </a:lvl1pPr>
              <a:lvl2pPr marL="365760" indent="-182880" algn="l" defTabSz="914400" rtl="0" eaLnBrk="1" latinLnBrk="0" hangingPunct="1">
                <a:lnSpc>
                  <a:spcPct val="100000"/>
                </a:lnSpc>
                <a:spcBef>
                  <a:spcPts val="600"/>
                </a:spcBef>
                <a:buFont typeface="Calibri" panose="020F0502020204030204" pitchFamily="34" charset="0"/>
                <a:buChar char="–"/>
                <a:defRPr sz="1800" kern="1200">
                  <a:solidFill>
                    <a:schemeClr val="tx2"/>
                  </a:solidFill>
                  <a:latin typeface="+mn-lt"/>
                  <a:ea typeface="+mn-ea"/>
                  <a:cs typeface="+mn-cs"/>
                </a:defRPr>
              </a:lvl2pPr>
              <a:lvl3pPr marL="548640" indent="-182880" algn="l" defTabSz="914400" rtl="0" eaLnBrk="1" latinLnBrk="0" hangingPunct="1">
                <a:lnSpc>
                  <a:spcPct val="100000"/>
                </a:lnSpc>
                <a:spcBef>
                  <a:spcPts val="600"/>
                </a:spcBef>
                <a:buFont typeface="Wingdings" panose="05000000000000000000" pitchFamily="2" charset="2"/>
                <a:buChar char="§"/>
                <a:defRPr sz="1600" kern="1200">
                  <a:solidFill>
                    <a:schemeClr val="tx2"/>
                  </a:solidFill>
                  <a:latin typeface="+mn-lt"/>
                  <a:ea typeface="+mn-ea"/>
                  <a:cs typeface="+mn-cs"/>
                </a:defRPr>
              </a:lvl3pPr>
              <a:lvl4pPr marL="731520" indent="-182880" algn="l" defTabSz="914400" rtl="0" eaLnBrk="1" latinLnBrk="0" hangingPunct="1">
                <a:lnSpc>
                  <a:spcPct val="100000"/>
                </a:lnSpc>
                <a:spcBef>
                  <a:spcPts val="600"/>
                </a:spcBef>
                <a:buFont typeface="Courier New" panose="02070309020205020404" pitchFamily="49" charset="0"/>
                <a:buChar char="o"/>
                <a:defRPr sz="1400" kern="1200">
                  <a:solidFill>
                    <a:schemeClr val="tx2"/>
                  </a:solidFill>
                  <a:latin typeface="+mn-lt"/>
                  <a:ea typeface="+mn-ea"/>
                  <a:cs typeface="+mn-cs"/>
                </a:defRPr>
              </a:lvl4pPr>
              <a:lvl5pPr marL="914400" indent="-182880" algn="l" defTabSz="914400" rtl="0" eaLnBrk="1" latinLnBrk="0" hangingPunct="1">
                <a:lnSpc>
                  <a:spcPct val="100000"/>
                </a:lnSpc>
                <a:spcBef>
                  <a:spcPts val="600"/>
                </a:spcBef>
                <a:buFont typeface="Wingdings" panose="05000000000000000000" pitchFamily="2" charset="2"/>
                <a:buChar char="v"/>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100" b="1" dirty="0">
                  <a:solidFill>
                    <a:schemeClr val="accent1"/>
                  </a:solidFill>
                </a:rPr>
                <a:t>Packet</a:t>
              </a:r>
              <a:br>
                <a:rPr lang="en-GB" sz="1100" b="1" dirty="0">
                  <a:solidFill>
                    <a:schemeClr val="accent1"/>
                  </a:solidFill>
                </a:rPr>
              </a:br>
              <a:r>
                <a:rPr lang="en-GB" sz="1100" b="1" dirty="0">
                  <a:solidFill>
                    <a:schemeClr val="accent1"/>
                  </a:solidFill>
                </a:rPr>
                <a:t>Core</a:t>
              </a:r>
            </a:p>
          </p:txBody>
        </p:sp>
      </p:grpSp>
      <p:grpSp>
        <p:nvGrpSpPr>
          <p:cNvPr id="40" name="Group 39">
            <a:extLst>
              <a:ext uri="{FF2B5EF4-FFF2-40B4-BE49-F238E27FC236}">
                <a16:creationId xmlns:a16="http://schemas.microsoft.com/office/drawing/2014/main" id="{87927DD0-CFC4-48B8-AD8B-3619434C48DA}"/>
              </a:ext>
            </a:extLst>
          </p:cNvPr>
          <p:cNvGrpSpPr/>
          <p:nvPr/>
        </p:nvGrpSpPr>
        <p:grpSpPr>
          <a:xfrm>
            <a:off x="10095429" y="2749520"/>
            <a:ext cx="1162418" cy="752152"/>
            <a:chOff x="2028456" y="3163479"/>
            <a:chExt cx="1162418" cy="752152"/>
          </a:xfrm>
        </p:grpSpPr>
        <p:sp>
          <p:nvSpPr>
            <p:cNvPr id="41" name="Graphic 67">
              <a:extLst>
                <a:ext uri="{FF2B5EF4-FFF2-40B4-BE49-F238E27FC236}">
                  <a16:creationId xmlns:a16="http://schemas.microsoft.com/office/drawing/2014/main" id="{66126BC7-6731-48F0-934C-5B687DAA4C5E}"/>
                </a:ext>
              </a:extLst>
            </p:cNvPr>
            <p:cNvSpPr/>
            <p:nvPr/>
          </p:nvSpPr>
          <p:spPr>
            <a:xfrm>
              <a:off x="2028456" y="3163479"/>
              <a:ext cx="1162418" cy="752152"/>
            </a:xfrm>
            <a:custGeom>
              <a:avLst/>
              <a:gdLst>
                <a:gd name="connsiteX0" fmla="*/ 511969 w 809625"/>
                <a:gd name="connsiteY0" fmla="*/ 7144 h 523875"/>
                <a:gd name="connsiteX1" fmla="*/ 721519 w 809625"/>
                <a:gd name="connsiteY1" fmla="*/ 216694 h 523875"/>
                <a:gd name="connsiteX2" fmla="*/ 720328 w 809625"/>
                <a:gd name="connsiteY2" fmla="*/ 233067 h 523875"/>
                <a:gd name="connsiteX3" fmla="*/ 807244 w 809625"/>
                <a:gd name="connsiteY3" fmla="*/ 369075 h 523875"/>
                <a:gd name="connsiteX4" fmla="*/ 654844 w 809625"/>
                <a:gd name="connsiteY4" fmla="*/ 521475 h 523875"/>
                <a:gd name="connsiteX5" fmla="*/ 159544 w 809625"/>
                <a:gd name="connsiteY5" fmla="*/ 521475 h 523875"/>
                <a:gd name="connsiteX6" fmla="*/ 7144 w 809625"/>
                <a:gd name="connsiteY6" fmla="*/ 369075 h 523875"/>
                <a:gd name="connsiteX7" fmla="*/ 142280 w 809625"/>
                <a:gd name="connsiteY7" fmla="*/ 218484 h 523875"/>
                <a:gd name="connsiteX8" fmla="*/ 292894 w 809625"/>
                <a:gd name="connsiteY8" fmla="*/ 83344 h 523875"/>
                <a:gd name="connsiteX9" fmla="*/ 344388 w 809625"/>
                <a:gd name="connsiteY9" fmla="*/ 93164 h 523875"/>
                <a:gd name="connsiteX10" fmla="*/ 511969 w 809625"/>
                <a:gd name="connsiteY10" fmla="*/ 7144 h 523875"/>
                <a:gd name="connsiteX11" fmla="*/ 511969 w 809625"/>
                <a:gd name="connsiteY11" fmla="*/ 45244 h 523875"/>
                <a:gd name="connsiteX12" fmla="*/ 366713 w 809625"/>
                <a:gd name="connsiteY12" fmla="*/ 125616 h 523875"/>
                <a:gd name="connsiteX13" fmla="*/ 342305 w 809625"/>
                <a:gd name="connsiteY13" fmla="*/ 132455 h 523875"/>
                <a:gd name="connsiteX14" fmla="*/ 292894 w 809625"/>
                <a:gd name="connsiteY14" fmla="*/ 121444 h 523875"/>
                <a:gd name="connsiteX15" fmla="*/ 178594 w 809625"/>
                <a:gd name="connsiteY15" fmla="*/ 235744 h 523875"/>
                <a:gd name="connsiteX16" fmla="*/ 159544 w 809625"/>
                <a:gd name="connsiteY16" fmla="*/ 254775 h 523875"/>
                <a:gd name="connsiteX17" fmla="*/ 45244 w 809625"/>
                <a:gd name="connsiteY17" fmla="*/ 369075 h 523875"/>
                <a:gd name="connsiteX18" fmla="*/ 159544 w 809625"/>
                <a:gd name="connsiteY18" fmla="*/ 483375 h 523875"/>
                <a:gd name="connsiteX19" fmla="*/ 654844 w 809625"/>
                <a:gd name="connsiteY19" fmla="*/ 483375 h 523875"/>
                <a:gd name="connsiteX20" fmla="*/ 769144 w 809625"/>
                <a:gd name="connsiteY20" fmla="*/ 369075 h 523875"/>
                <a:gd name="connsiteX21" fmla="*/ 694134 w 809625"/>
                <a:gd name="connsiteY21" fmla="*/ 261633 h 523875"/>
                <a:gd name="connsiteX22" fmla="*/ 681930 w 809625"/>
                <a:gd name="connsiteY22" fmla="*/ 241106 h 523875"/>
                <a:gd name="connsiteX23" fmla="*/ 683419 w 809625"/>
                <a:gd name="connsiteY23" fmla="*/ 216694 h 523875"/>
                <a:gd name="connsiteX24" fmla="*/ 511969 w 809625"/>
                <a:gd name="connsiteY24" fmla="*/ 45244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09625" h="523875">
                  <a:moveTo>
                    <a:pt x="511969" y="7144"/>
                  </a:moveTo>
                  <a:cubicBezTo>
                    <a:pt x="627475" y="7144"/>
                    <a:pt x="721519" y="101194"/>
                    <a:pt x="721519" y="216694"/>
                  </a:cubicBezTo>
                  <a:cubicBezTo>
                    <a:pt x="721519" y="222171"/>
                    <a:pt x="720719" y="227609"/>
                    <a:pt x="720328" y="233067"/>
                  </a:cubicBezTo>
                  <a:cubicBezTo>
                    <a:pt x="771378" y="257727"/>
                    <a:pt x="807244" y="308686"/>
                    <a:pt x="807244" y="369075"/>
                  </a:cubicBezTo>
                  <a:cubicBezTo>
                    <a:pt x="807244" y="453180"/>
                    <a:pt x="738944" y="521475"/>
                    <a:pt x="654844" y="521475"/>
                  </a:cubicBezTo>
                  <a:lnTo>
                    <a:pt x="159544" y="521475"/>
                  </a:lnTo>
                  <a:cubicBezTo>
                    <a:pt x="75444" y="521475"/>
                    <a:pt x="7144" y="453180"/>
                    <a:pt x="7144" y="369075"/>
                  </a:cubicBezTo>
                  <a:cubicBezTo>
                    <a:pt x="7144" y="290875"/>
                    <a:pt x="66414" y="227181"/>
                    <a:pt x="142280" y="218484"/>
                  </a:cubicBezTo>
                  <a:cubicBezTo>
                    <a:pt x="150999" y="142723"/>
                    <a:pt x="214864" y="83344"/>
                    <a:pt x="292894" y="83344"/>
                  </a:cubicBezTo>
                  <a:cubicBezTo>
                    <a:pt x="311063" y="83344"/>
                    <a:pt x="328162" y="87296"/>
                    <a:pt x="344388" y="93164"/>
                  </a:cubicBezTo>
                  <a:cubicBezTo>
                    <a:pt x="382553" y="41500"/>
                    <a:pt x="442922" y="7144"/>
                    <a:pt x="511969" y="7144"/>
                  </a:cubicBezTo>
                  <a:close/>
                  <a:moveTo>
                    <a:pt x="511969" y="45244"/>
                  </a:moveTo>
                  <a:cubicBezTo>
                    <a:pt x="450638" y="45244"/>
                    <a:pt x="397061" y="77352"/>
                    <a:pt x="366713" y="125616"/>
                  </a:cubicBezTo>
                  <a:cubicBezTo>
                    <a:pt x="361496" y="133760"/>
                    <a:pt x="350999" y="136703"/>
                    <a:pt x="342305" y="132455"/>
                  </a:cubicBezTo>
                  <a:cubicBezTo>
                    <a:pt x="327348" y="125263"/>
                    <a:pt x="310707" y="121444"/>
                    <a:pt x="292894" y="121444"/>
                  </a:cubicBezTo>
                  <a:cubicBezTo>
                    <a:pt x="229542" y="121444"/>
                    <a:pt x="178594" y="172393"/>
                    <a:pt x="178594" y="235744"/>
                  </a:cubicBezTo>
                  <a:cubicBezTo>
                    <a:pt x="178593" y="246297"/>
                    <a:pt x="170064" y="254775"/>
                    <a:pt x="159544" y="254775"/>
                  </a:cubicBezTo>
                  <a:cubicBezTo>
                    <a:pt x="95892" y="254775"/>
                    <a:pt x="45244" y="305448"/>
                    <a:pt x="45244" y="369075"/>
                  </a:cubicBezTo>
                  <a:cubicBezTo>
                    <a:pt x="45244" y="432702"/>
                    <a:pt x="95892" y="483375"/>
                    <a:pt x="159544" y="483375"/>
                  </a:cubicBezTo>
                  <a:lnTo>
                    <a:pt x="654844" y="483375"/>
                  </a:lnTo>
                  <a:cubicBezTo>
                    <a:pt x="718496" y="483375"/>
                    <a:pt x="769144" y="432702"/>
                    <a:pt x="769144" y="369075"/>
                  </a:cubicBezTo>
                  <a:cubicBezTo>
                    <a:pt x="769144" y="319259"/>
                    <a:pt x="737973" y="277539"/>
                    <a:pt x="694134" y="261633"/>
                  </a:cubicBezTo>
                  <a:cubicBezTo>
                    <a:pt x="685746" y="258489"/>
                    <a:pt x="680667" y="250012"/>
                    <a:pt x="681930" y="241106"/>
                  </a:cubicBezTo>
                  <a:cubicBezTo>
                    <a:pt x="683051" y="233277"/>
                    <a:pt x="683419" y="225237"/>
                    <a:pt x="683419" y="216694"/>
                  </a:cubicBezTo>
                  <a:cubicBezTo>
                    <a:pt x="683419" y="121777"/>
                    <a:pt x="606883" y="45244"/>
                    <a:pt x="511969" y="45244"/>
                  </a:cubicBezTo>
                  <a:close/>
                </a:path>
              </a:pathLst>
            </a:custGeom>
            <a:solidFill>
              <a:schemeClr val="accent1"/>
            </a:solidFill>
            <a:ln w="25400" cap="flat">
              <a:solidFill>
                <a:schemeClr val="bg1"/>
              </a:solidFill>
              <a:prstDash val="solid"/>
              <a:miter/>
            </a:ln>
          </p:spPr>
          <p:txBody>
            <a:bodyPr rtlCol="0" anchor="ctr"/>
            <a:lstStyle/>
            <a:p>
              <a:endParaRPr lang="en-US" sz="2000"/>
            </a:p>
          </p:txBody>
        </p:sp>
        <p:sp>
          <p:nvSpPr>
            <p:cNvPr id="42" name="Text Placeholder 2">
              <a:extLst>
                <a:ext uri="{FF2B5EF4-FFF2-40B4-BE49-F238E27FC236}">
                  <a16:creationId xmlns:a16="http://schemas.microsoft.com/office/drawing/2014/main" id="{AD22B65B-F2E4-4FFF-A66C-35093F848D15}"/>
                </a:ext>
              </a:extLst>
            </p:cNvPr>
            <p:cNvSpPr txBox="1">
              <a:spLocks/>
            </p:cNvSpPr>
            <p:nvPr/>
          </p:nvSpPr>
          <p:spPr>
            <a:xfrm>
              <a:off x="2136757" y="3585341"/>
              <a:ext cx="962044" cy="169277"/>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bg2">
                      <a:lumMod val="50000"/>
                    </a:schemeClr>
                  </a:solidFill>
                  <a:latin typeface="+mn-lt"/>
                  <a:ea typeface="+mn-ea"/>
                  <a:cs typeface="+mn-cs"/>
                </a:defRPr>
              </a:lvl1pPr>
              <a:lvl2pPr marL="365760" indent="-182880" algn="l" defTabSz="914400" rtl="0" eaLnBrk="1" latinLnBrk="0" hangingPunct="1">
                <a:lnSpc>
                  <a:spcPct val="100000"/>
                </a:lnSpc>
                <a:spcBef>
                  <a:spcPts val="600"/>
                </a:spcBef>
                <a:buFont typeface="Calibri" panose="020F0502020204030204" pitchFamily="34" charset="0"/>
                <a:buChar char="–"/>
                <a:defRPr sz="1800" kern="1200">
                  <a:solidFill>
                    <a:schemeClr val="tx2"/>
                  </a:solidFill>
                  <a:latin typeface="+mn-lt"/>
                  <a:ea typeface="+mn-ea"/>
                  <a:cs typeface="+mn-cs"/>
                </a:defRPr>
              </a:lvl2pPr>
              <a:lvl3pPr marL="548640" indent="-182880" algn="l" defTabSz="914400" rtl="0" eaLnBrk="1" latinLnBrk="0" hangingPunct="1">
                <a:lnSpc>
                  <a:spcPct val="100000"/>
                </a:lnSpc>
                <a:spcBef>
                  <a:spcPts val="600"/>
                </a:spcBef>
                <a:buFont typeface="Wingdings" panose="05000000000000000000" pitchFamily="2" charset="2"/>
                <a:buChar char="§"/>
                <a:defRPr sz="1600" kern="1200">
                  <a:solidFill>
                    <a:schemeClr val="tx2"/>
                  </a:solidFill>
                  <a:latin typeface="+mn-lt"/>
                  <a:ea typeface="+mn-ea"/>
                  <a:cs typeface="+mn-cs"/>
                </a:defRPr>
              </a:lvl3pPr>
              <a:lvl4pPr marL="731520" indent="-182880" algn="l" defTabSz="914400" rtl="0" eaLnBrk="1" latinLnBrk="0" hangingPunct="1">
                <a:lnSpc>
                  <a:spcPct val="100000"/>
                </a:lnSpc>
                <a:spcBef>
                  <a:spcPts val="600"/>
                </a:spcBef>
                <a:buFont typeface="Courier New" panose="02070309020205020404" pitchFamily="49" charset="0"/>
                <a:buChar char="o"/>
                <a:defRPr sz="1400" kern="1200">
                  <a:solidFill>
                    <a:schemeClr val="tx2"/>
                  </a:solidFill>
                  <a:latin typeface="+mn-lt"/>
                  <a:ea typeface="+mn-ea"/>
                  <a:cs typeface="+mn-cs"/>
                </a:defRPr>
              </a:lvl4pPr>
              <a:lvl5pPr marL="914400" indent="-182880" algn="l" defTabSz="914400" rtl="0" eaLnBrk="1" latinLnBrk="0" hangingPunct="1">
                <a:lnSpc>
                  <a:spcPct val="100000"/>
                </a:lnSpc>
                <a:spcBef>
                  <a:spcPts val="600"/>
                </a:spcBef>
                <a:buFont typeface="Wingdings" panose="05000000000000000000" pitchFamily="2" charset="2"/>
                <a:buChar char="v"/>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100" b="1" dirty="0">
                  <a:solidFill>
                    <a:schemeClr val="accent1"/>
                  </a:solidFill>
                </a:rPr>
                <a:t>CS/PLMN</a:t>
              </a:r>
            </a:p>
          </p:txBody>
        </p:sp>
      </p:grpSp>
      <p:grpSp>
        <p:nvGrpSpPr>
          <p:cNvPr id="43" name="Group 42">
            <a:extLst>
              <a:ext uri="{FF2B5EF4-FFF2-40B4-BE49-F238E27FC236}">
                <a16:creationId xmlns:a16="http://schemas.microsoft.com/office/drawing/2014/main" id="{1F7E9F25-D670-4BC4-87C9-97A1BB5A5C7E}"/>
              </a:ext>
            </a:extLst>
          </p:cNvPr>
          <p:cNvGrpSpPr/>
          <p:nvPr/>
        </p:nvGrpSpPr>
        <p:grpSpPr>
          <a:xfrm>
            <a:off x="10095429" y="4047384"/>
            <a:ext cx="1162418" cy="752152"/>
            <a:chOff x="2028456" y="3163479"/>
            <a:chExt cx="1162418" cy="752152"/>
          </a:xfrm>
        </p:grpSpPr>
        <p:sp>
          <p:nvSpPr>
            <p:cNvPr id="44" name="Graphic 67">
              <a:extLst>
                <a:ext uri="{FF2B5EF4-FFF2-40B4-BE49-F238E27FC236}">
                  <a16:creationId xmlns:a16="http://schemas.microsoft.com/office/drawing/2014/main" id="{9858DC9E-C0B2-484D-AB63-CABE5D4221B8}"/>
                </a:ext>
              </a:extLst>
            </p:cNvPr>
            <p:cNvSpPr/>
            <p:nvPr/>
          </p:nvSpPr>
          <p:spPr>
            <a:xfrm>
              <a:off x="2028456" y="3163479"/>
              <a:ext cx="1162418" cy="752152"/>
            </a:xfrm>
            <a:custGeom>
              <a:avLst/>
              <a:gdLst>
                <a:gd name="connsiteX0" fmla="*/ 511969 w 809625"/>
                <a:gd name="connsiteY0" fmla="*/ 7144 h 523875"/>
                <a:gd name="connsiteX1" fmla="*/ 721519 w 809625"/>
                <a:gd name="connsiteY1" fmla="*/ 216694 h 523875"/>
                <a:gd name="connsiteX2" fmla="*/ 720328 w 809625"/>
                <a:gd name="connsiteY2" fmla="*/ 233067 h 523875"/>
                <a:gd name="connsiteX3" fmla="*/ 807244 w 809625"/>
                <a:gd name="connsiteY3" fmla="*/ 369075 h 523875"/>
                <a:gd name="connsiteX4" fmla="*/ 654844 w 809625"/>
                <a:gd name="connsiteY4" fmla="*/ 521475 h 523875"/>
                <a:gd name="connsiteX5" fmla="*/ 159544 w 809625"/>
                <a:gd name="connsiteY5" fmla="*/ 521475 h 523875"/>
                <a:gd name="connsiteX6" fmla="*/ 7144 w 809625"/>
                <a:gd name="connsiteY6" fmla="*/ 369075 h 523875"/>
                <a:gd name="connsiteX7" fmla="*/ 142280 w 809625"/>
                <a:gd name="connsiteY7" fmla="*/ 218484 h 523875"/>
                <a:gd name="connsiteX8" fmla="*/ 292894 w 809625"/>
                <a:gd name="connsiteY8" fmla="*/ 83344 h 523875"/>
                <a:gd name="connsiteX9" fmla="*/ 344388 w 809625"/>
                <a:gd name="connsiteY9" fmla="*/ 93164 h 523875"/>
                <a:gd name="connsiteX10" fmla="*/ 511969 w 809625"/>
                <a:gd name="connsiteY10" fmla="*/ 7144 h 523875"/>
                <a:gd name="connsiteX11" fmla="*/ 511969 w 809625"/>
                <a:gd name="connsiteY11" fmla="*/ 45244 h 523875"/>
                <a:gd name="connsiteX12" fmla="*/ 366713 w 809625"/>
                <a:gd name="connsiteY12" fmla="*/ 125616 h 523875"/>
                <a:gd name="connsiteX13" fmla="*/ 342305 w 809625"/>
                <a:gd name="connsiteY13" fmla="*/ 132455 h 523875"/>
                <a:gd name="connsiteX14" fmla="*/ 292894 w 809625"/>
                <a:gd name="connsiteY14" fmla="*/ 121444 h 523875"/>
                <a:gd name="connsiteX15" fmla="*/ 178594 w 809625"/>
                <a:gd name="connsiteY15" fmla="*/ 235744 h 523875"/>
                <a:gd name="connsiteX16" fmla="*/ 159544 w 809625"/>
                <a:gd name="connsiteY16" fmla="*/ 254775 h 523875"/>
                <a:gd name="connsiteX17" fmla="*/ 45244 w 809625"/>
                <a:gd name="connsiteY17" fmla="*/ 369075 h 523875"/>
                <a:gd name="connsiteX18" fmla="*/ 159544 w 809625"/>
                <a:gd name="connsiteY18" fmla="*/ 483375 h 523875"/>
                <a:gd name="connsiteX19" fmla="*/ 654844 w 809625"/>
                <a:gd name="connsiteY19" fmla="*/ 483375 h 523875"/>
                <a:gd name="connsiteX20" fmla="*/ 769144 w 809625"/>
                <a:gd name="connsiteY20" fmla="*/ 369075 h 523875"/>
                <a:gd name="connsiteX21" fmla="*/ 694134 w 809625"/>
                <a:gd name="connsiteY21" fmla="*/ 261633 h 523875"/>
                <a:gd name="connsiteX22" fmla="*/ 681930 w 809625"/>
                <a:gd name="connsiteY22" fmla="*/ 241106 h 523875"/>
                <a:gd name="connsiteX23" fmla="*/ 683419 w 809625"/>
                <a:gd name="connsiteY23" fmla="*/ 216694 h 523875"/>
                <a:gd name="connsiteX24" fmla="*/ 511969 w 809625"/>
                <a:gd name="connsiteY24" fmla="*/ 45244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09625" h="523875">
                  <a:moveTo>
                    <a:pt x="511969" y="7144"/>
                  </a:moveTo>
                  <a:cubicBezTo>
                    <a:pt x="627475" y="7144"/>
                    <a:pt x="721519" y="101194"/>
                    <a:pt x="721519" y="216694"/>
                  </a:cubicBezTo>
                  <a:cubicBezTo>
                    <a:pt x="721519" y="222171"/>
                    <a:pt x="720719" y="227609"/>
                    <a:pt x="720328" y="233067"/>
                  </a:cubicBezTo>
                  <a:cubicBezTo>
                    <a:pt x="771378" y="257727"/>
                    <a:pt x="807244" y="308686"/>
                    <a:pt x="807244" y="369075"/>
                  </a:cubicBezTo>
                  <a:cubicBezTo>
                    <a:pt x="807244" y="453180"/>
                    <a:pt x="738944" y="521475"/>
                    <a:pt x="654844" y="521475"/>
                  </a:cubicBezTo>
                  <a:lnTo>
                    <a:pt x="159544" y="521475"/>
                  </a:lnTo>
                  <a:cubicBezTo>
                    <a:pt x="75444" y="521475"/>
                    <a:pt x="7144" y="453180"/>
                    <a:pt x="7144" y="369075"/>
                  </a:cubicBezTo>
                  <a:cubicBezTo>
                    <a:pt x="7144" y="290875"/>
                    <a:pt x="66414" y="227181"/>
                    <a:pt x="142280" y="218484"/>
                  </a:cubicBezTo>
                  <a:cubicBezTo>
                    <a:pt x="150999" y="142723"/>
                    <a:pt x="214864" y="83344"/>
                    <a:pt x="292894" y="83344"/>
                  </a:cubicBezTo>
                  <a:cubicBezTo>
                    <a:pt x="311063" y="83344"/>
                    <a:pt x="328162" y="87296"/>
                    <a:pt x="344388" y="93164"/>
                  </a:cubicBezTo>
                  <a:cubicBezTo>
                    <a:pt x="382553" y="41500"/>
                    <a:pt x="442922" y="7144"/>
                    <a:pt x="511969" y="7144"/>
                  </a:cubicBezTo>
                  <a:close/>
                  <a:moveTo>
                    <a:pt x="511969" y="45244"/>
                  </a:moveTo>
                  <a:cubicBezTo>
                    <a:pt x="450638" y="45244"/>
                    <a:pt x="397061" y="77352"/>
                    <a:pt x="366713" y="125616"/>
                  </a:cubicBezTo>
                  <a:cubicBezTo>
                    <a:pt x="361496" y="133760"/>
                    <a:pt x="350999" y="136703"/>
                    <a:pt x="342305" y="132455"/>
                  </a:cubicBezTo>
                  <a:cubicBezTo>
                    <a:pt x="327348" y="125263"/>
                    <a:pt x="310707" y="121444"/>
                    <a:pt x="292894" y="121444"/>
                  </a:cubicBezTo>
                  <a:cubicBezTo>
                    <a:pt x="229542" y="121444"/>
                    <a:pt x="178594" y="172393"/>
                    <a:pt x="178594" y="235744"/>
                  </a:cubicBezTo>
                  <a:cubicBezTo>
                    <a:pt x="178593" y="246297"/>
                    <a:pt x="170064" y="254775"/>
                    <a:pt x="159544" y="254775"/>
                  </a:cubicBezTo>
                  <a:cubicBezTo>
                    <a:pt x="95892" y="254775"/>
                    <a:pt x="45244" y="305448"/>
                    <a:pt x="45244" y="369075"/>
                  </a:cubicBezTo>
                  <a:cubicBezTo>
                    <a:pt x="45244" y="432702"/>
                    <a:pt x="95892" y="483375"/>
                    <a:pt x="159544" y="483375"/>
                  </a:cubicBezTo>
                  <a:lnTo>
                    <a:pt x="654844" y="483375"/>
                  </a:lnTo>
                  <a:cubicBezTo>
                    <a:pt x="718496" y="483375"/>
                    <a:pt x="769144" y="432702"/>
                    <a:pt x="769144" y="369075"/>
                  </a:cubicBezTo>
                  <a:cubicBezTo>
                    <a:pt x="769144" y="319259"/>
                    <a:pt x="737973" y="277539"/>
                    <a:pt x="694134" y="261633"/>
                  </a:cubicBezTo>
                  <a:cubicBezTo>
                    <a:pt x="685746" y="258489"/>
                    <a:pt x="680667" y="250012"/>
                    <a:pt x="681930" y="241106"/>
                  </a:cubicBezTo>
                  <a:cubicBezTo>
                    <a:pt x="683051" y="233277"/>
                    <a:pt x="683419" y="225237"/>
                    <a:pt x="683419" y="216694"/>
                  </a:cubicBezTo>
                  <a:cubicBezTo>
                    <a:pt x="683419" y="121777"/>
                    <a:pt x="606883" y="45244"/>
                    <a:pt x="511969" y="45244"/>
                  </a:cubicBezTo>
                  <a:close/>
                </a:path>
              </a:pathLst>
            </a:custGeom>
            <a:solidFill>
              <a:schemeClr val="accent1"/>
            </a:solidFill>
            <a:ln w="25400" cap="flat">
              <a:solidFill>
                <a:schemeClr val="bg1"/>
              </a:solidFill>
              <a:prstDash val="solid"/>
              <a:miter/>
            </a:ln>
          </p:spPr>
          <p:txBody>
            <a:bodyPr rtlCol="0" anchor="ctr"/>
            <a:lstStyle/>
            <a:p>
              <a:endParaRPr lang="en-US" sz="2000"/>
            </a:p>
          </p:txBody>
        </p:sp>
        <p:sp>
          <p:nvSpPr>
            <p:cNvPr id="45" name="Text Placeholder 2">
              <a:extLst>
                <a:ext uri="{FF2B5EF4-FFF2-40B4-BE49-F238E27FC236}">
                  <a16:creationId xmlns:a16="http://schemas.microsoft.com/office/drawing/2014/main" id="{0D3291A1-6FFB-4DD5-8365-113FCBFCAB3E}"/>
                </a:ext>
              </a:extLst>
            </p:cNvPr>
            <p:cNvSpPr txBox="1">
              <a:spLocks/>
            </p:cNvSpPr>
            <p:nvPr/>
          </p:nvSpPr>
          <p:spPr>
            <a:xfrm>
              <a:off x="2136757" y="3561530"/>
              <a:ext cx="962044" cy="169277"/>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bg2">
                      <a:lumMod val="50000"/>
                    </a:schemeClr>
                  </a:solidFill>
                  <a:latin typeface="+mn-lt"/>
                  <a:ea typeface="+mn-ea"/>
                  <a:cs typeface="+mn-cs"/>
                </a:defRPr>
              </a:lvl1pPr>
              <a:lvl2pPr marL="365760" indent="-182880" algn="l" defTabSz="914400" rtl="0" eaLnBrk="1" latinLnBrk="0" hangingPunct="1">
                <a:lnSpc>
                  <a:spcPct val="100000"/>
                </a:lnSpc>
                <a:spcBef>
                  <a:spcPts val="600"/>
                </a:spcBef>
                <a:buFont typeface="Calibri" panose="020F0502020204030204" pitchFamily="34" charset="0"/>
                <a:buChar char="–"/>
                <a:defRPr sz="1800" kern="1200">
                  <a:solidFill>
                    <a:schemeClr val="tx2"/>
                  </a:solidFill>
                  <a:latin typeface="+mn-lt"/>
                  <a:ea typeface="+mn-ea"/>
                  <a:cs typeface="+mn-cs"/>
                </a:defRPr>
              </a:lvl2pPr>
              <a:lvl3pPr marL="548640" indent="-182880" algn="l" defTabSz="914400" rtl="0" eaLnBrk="1" latinLnBrk="0" hangingPunct="1">
                <a:lnSpc>
                  <a:spcPct val="100000"/>
                </a:lnSpc>
                <a:spcBef>
                  <a:spcPts val="600"/>
                </a:spcBef>
                <a:buFont typeface="Wingdings" panose="05000000000000000000" pitchFamily="2" charset="2"/>
                <a:buChar char="§"/>
                <a:defRPr sz="1600" kern="1200">
                  <a:solidFill>
                    <a:schemeClr val="tx2"/>
                  </a:solidFill>
                  <a:latin typeface="+mn-lt"/>
                  <a:ea typeface="+mn-ea"/>
                  <a:cs typeface="+mn-cs"/>
                </a:defRPr>
              </a:lvl3pPr>
              <a:lvl4pPr marL="731520" indent="-182880" algn="l" defTabSz="914400" rtl="0" eaLnBrk="1" latinLnBrk="0" hangingPunct="1">
                <a:lnSpc>
                  <a:spcPct val="100000"/>
                </a:lnSpc>
                <a:spcBef>
                  <a:spcPts val="600"/>
                </a:spcBef>
                <a:buFont typeface="Courier New" panose="02070309020205020404" pitchFamily="49" charset="0"/>
                <a:buChar char="o"/>
                <a:defRPr sz="1400" kern="1200">
                  <a:solidFill>
                    <a:schemeClr val="tx2"/>
                  </a:solidFill>
                  <a:latin typeface="+mn-lt"/>
                  <a:ea typeface="+mn-ea"/>
                  <a:cs typeface="+mn-cs"/>
                </a:defRPr>
              </a:lvl4pPr>
              <a:lvl5pPr marL="914400" indent="-182880" algn="l" defTabSz="914400" rtl="0" eaLnBrk="1" latinLnBrk="0" hangingPunct="1">
                <a:lnSpc>
                  <a:spcPct val="100000"/>
                </a:lnSpc>
                <a:spcBef>
                  <a:spcPts val="600"/>
                </a:spcBef>
                <a:buFont typeface="Wingdings" panose="05000000000000000000" pitchFamily="2" charset="2"/>
                <a:buChar char="v"/>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100" b="1" dirty="0">
                  <a:solidFill>
                    <a:schemeClr val="accent1"/>
                  </a:solidFill>
                </a:rPr>
                <a:t>IPX</a:t>
              </a:r>
            </a:p>
          </p:txBody>
        </p:sp>
      </p:grpSp>
      <p:grpSp>
        <p:nvGrpSpPr>
          <p:cNvPr id="66" name="Group 65">
            <a:extLst>
              <a:ext uri="{FF2B5EF4-FFF2-40B4-BE49-F238E27FC236}">
                <a16:creationId xmlns:a16="http://schemas.microsoft.com/office/drawing/2014/main" id="{7129D87D-C139-4E51-A7DE-E11A940AB8A3}"/>
              </a:ext>
            </a:extLst>
          </p:cNvPr>
          <p:cNvGrpSpPr/>
          <p:nvPr/>
        </p:nvGrpSpPr>
        <p:grpSpPr>
          <a:xfrm>
            <a:off x="4486262" y="2271225"/>
            <a:ext cx="652096" cy="652096"/>
            <a:chOff x="612941" y="3896230"/>
            <a:chExt cx="652096" cy="652096"/>
          </a:xfrm>
        </p:grpSpPr>
        <p:sp>
          <p:nvSpPr>
            <p:cNvPr id="67" name="Rectangle: Rounded Corners 66">
              <a:extLst>
                <a:ext uri="{FF2B5EF4-FFF2-40B4-BE49-F238E27FC236}">
                  <a16:creationId xmlns:a16="http://schemas.microsoft.com/office/drawing/2014/main" id="{D7DBE6E4-D0CE-4F5D-9AC4-06FF1212884E}"/>
                </a:ext>
              </a:extLst>
            </p:cNvPr>
            <p:cNvSpPr/>
            <p:nvPr/>
          </p:nvSpPr>
          <p:spPr>
            <a:xfrm>
              <a:off x="612941" y="3896230"/>
              <a:ext cx="652096" cy="652096"/>
            </a:xfrm>
            <a:prstGeom prst="roundRect">
              <a:avLst/>
            </a:prstGeom>
            <a:ln w="254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68" name="Text Placeholder 2">
              <a:extLst>
                <a:ext uri="{FF2B5EF4-FFF2-40B4-BE49-F238E27FC236}">
                  <a16:creationId xmlns:a16="http://schemas.microsoft.com/office/drawing/2014/main" id="{22143642-C304-4AAE-A00E-0E1767482604}"/>
                </a:ext>
              </a:extLst>
            </p:cNvPr>
            <p:cNvSpPr txBox="1">
              <a:spLocks/>
            </p:cNvSpPr>
            <p:nvPr/>
          </p:nvSpPr>
          <p:spPr>
            <a:xfrm>
              <a:off x="652511" y="4343419"/>
              <a:ext cx="572957" cy="161583"/>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bg2">
                      <a:lumMod val="50000"/>
                    </a:schemeClr>
                  </a:solidFill>
                  <a:latin typeface="+mn-lt"/>
                  <a:ea typeface="+mn-ea"/>
                  <a:cs typeface="+mn-cs"/>
                </a:defRPr>
              </a:lvl1pPr>
              <a:lvl2pPr marL="365760" indent="-182880" algn="l" defTabSz="914400" rtl="0" eaLnBrk="1" latinLnBrk="0" hangingPunct="1">
                <a:lnSpc>
                  <a:spcPct val="100000"/>
                </a:lnSpc>
                <a:spcBef>
                  <a:spcPts val="600"/>
                </a:spcBef>
                <a:buFont typeface="Calibri" panose="020F0502020204030204" pitchFamily="34" charset="0"/>
                <a:buChar char="–"/>
                <a:defRPr sz="1800" kern="1200">
                  <a:solidFill>
                    <a:schemeClr val="tx2"/>
                  </a:solidFill>
                  <a:latin typeface="+mn-lt"/>
                  <a:ea typeface="+mn-ea"/>
                  <a:cs typeface="+mn-cs"/>
                </a:defRPr>
              </a:lvl2pPr>
              <a:lvl3pPr marL="548640" indent="-182880" algn="l" defTabSz="914400" rtl="0" eaLnBrk="1" latinLnBrk="0" hangingPunct="1">
                <a:lnSpc>
                  <a:spcPct val="100000"/>
                </a:lnSpc>
                <a:spcBef>
                  <a:spcPts val="600"/>
                </a:spcBef>
                <a:buFont typeface="Wingdings" panose="05000000000000000000" pitchFamily="2" charset="2"/>
                <a:buChar char="§"/>
                <a:defRPr sz="1600" kern="1200">
                  <a:solidFill>
                    <a:schemeClr val="tx2"/>
                  </a:solidFill>
                  <a:latin typeface="+mn-lt"/>
                  <a:ea typeface="+mn-ea"/>
                  <a:cs typeface="+mn-cs"/>
                </a:defRPr>
              </a:lvl3pPr>
              <a:lvl4pPr marL="731520" indent="-182880" algn="l" defTabSz="914400" rtl="0" eaLnBrk="1" latinLnBrk="0" hangingPunct="1">
                <a:lnSpc>
                  <a:spcPct val="100000"/>
                </a:lnSpc>
                <a:spcBef>
                  <a:spcPts val="600"/>
                </a:spcBef>
                <a:buFont typeface="Courier New" panose="02070309020205020404" pitchFamily="49" charset="0"/>
                <a:buChar char="o"/>
                <a:defRPr sz="1400" kern="1200">
                  <a:solidFill>
                    <a:schemeClr val="tx2"/>
                  </a:solidFill>
                  <a:latin typeface="+mn-lt"/>
                  <a:ea typeface="+mn-ea"/>
                  <a:cs typeface="+mn-cs"/>
                </a:defRPr>
              </a:lvl4pPr>
              <a:lvl5pPr marL="914400" indent="-182880" algn="l" defTabSz="914400" rtl="0" eaLnBrk="1" latinLnBrk="0" hangingPunct="1">
                <a:lnSpc>
                  <a:spcPct val="100000"/>
                </a:lnSpc>
                <a:spcBef>
                  <a:spcPts val="600"/>
                </a:spcBef>
                <a:buFont typeface="Wingdings" panose="05000000000000000000" pitchFamily="2" charset="2"/>
                <a:buChar char="v"/>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050" b="1" dirty="0">
                  <a:solidFill>
                    <a:schemeClr val="accent1"/>
                  </a:solidFill>
                </a:rPr>
                <a:t>O(F)CS</a:t>
              </a:r>
            </a:p>
          </p:txBody>
        </p:sp>
        <p:grpSp>
          <p:nvGrpSpPr>
            <p:cNvPr id="69" name="Group 68">
              <a:extLst>
                <a:ext uri="{FF2B5EF4-FFF2-40B4-BE49-F238E27FC236}">
                  <a16:creationId xmlns:a16="http://schemas.microsoft.com/office/drawing/2014/main" id="{49FF2AA5-8F4A-4E50-84B5-EF5D086AC84A}"/>
                </a:ext>
              </a:extLst>
            </p:cNvPr>
            <p:cNvGrpSpPr/>
            <p:nvPr/>
          </p:nvGrpSpPr>
          <p:grpSpPr>
            <a:xfrm>
              <a:off x="720966" y="3980395"/>
              <a:ext cx="436047" cy="311538"/>
              <a:chOff x="6214785" y="3943058"/>
              <a:chExt cx="436047" cy="311538"/>
            </a:xfrm>
          </p:grpSpPr>
          <p:sp>
            <p:nvSpPr>
              <p:cNvPr id="70" name="Rectangle 69">
                <a:extLst>
                  <a:ext uri="{FF2B5EF4-FFF2-40B4-BE49-F238E27FC236}">
                    <a16:creationId xmlns:a16="http://schemas.microsoft.com/office/drawing/2014/main" id="{35A45143-095B-4CAB-8DF6-2980F28F618C}"/>
                  </a:ext>
                </a:extLst>
              </p:cNvPr>
              <p:cNvSpPr/>
              <p:nvPr/>
            </p:nvSpPr>
            <p:spPr>
              <a:xfrm>
                <a:off x="6214785" y="3943058"/>
                <a:ext cx="186015" cy="311538"/>
              </a:xfrm>
              <a:prstGeom prst="rect">
                <a:avLst/>
              </a:prstGeom>
              <a:ln w="25400" cap="rnd"/>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050" b="1" dirty="0">
                    <a:solidFill>
                      <a:schemeClr val="accent1"/>
                    </a:solidFill>
                  </a:rPr>
                  <a:t>1</a:t>
                </a:r>
              </a:p>
            </p:txBody>
          </p:sp>
          <p:sp>
            <p:nvSpPr>
              <p:cNvPr id="71" name="Rectangle 70">
                <a:extLst>
                  <a:ext uri="{FF2B5EF4-FFF2-40B4-BE49-F238E27FC236}">
                    <a16:creationId xmlns:a16="http://schemas.microsoft.com/office/drawing/2014/main" id="{DF76DFAA-FD67-462A-982F-6DDC7E4B096E}"/>
                  </a:ext>
                </a:extLst>
              </p:cNvPr>
              <p:cNvSpPr/>
              <p:nvPr/>
            </p:nvSpPr>
            <p:spPr>
              <a:xfrm>
                <a:off x="6464817" y="3943058"/>
                <a:ext cx="186015" cy="311538"/>
              </a:xfrm>
              <a:prstGeom prst="rect">
                <a:avLst/>
              </a:prstGeom>
              <a:ln w="25400" cap="rnd"/>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050" b="1" dirty="0">
                    <a:solidFill>
                      <a:schemeClr val="accent1"/>
                    </a:solidFill>
                  </a:rPr>
                  <a:t>2</a:t>
                </a:r>
              </a:p>
            </p:txBody>
          </p:sp>
        </p:grpSp>
      </p:grpSp>
      <p:grpSp>
        <p:nvGrpSpPr>
          <p:cNvPr id="72" name="Group 71">
            <a:extLst>
              <a:ext uri="{FF2B5EF4-FFF2-40B4-BE49-F238E27FC236}">
                <a16:creationId xmlns:a16="http://schemas.microsoft.com/office/drawing/2014/main" id="{74D448DE-D299-4610-AE09-3414948361C1}"/>
              </a:ext>
            </a:extLst>
          </p:cNvPr>
          <p:cNvGrpSpPr/>
          <p:nvPr/>
        </p:nvGrpSpPr>
        <p:grpSpPr>
          <a:xfrm>
            <a:off x="4486262" y="3573084"/>
            <a:ext cx="652096" cy="652096"/>
            <a:chOff x="5944334" y="3858893"/>
            <a:chExt cx="652096" cy="652096"/>
          </a:xfrm>
        </p:grpSpPr>
        <p:grpSp>
          <p:nvGrpSpPr>
            <p:cNvPr id="73" name="Group 72">
              <a:extLst>
                <a:ext uri="{FF2B5EF4-FFF2-40B4-BE49-F238E27FC236}">
                  <a16:creationId xmlns:a16="http://schemas.microsoft.com/office/drawing/2014/main" id="{4E9BEB81-28FF-4874-8C57-540EB22F03C0}"/>
                </a:ext>
              </a:extLst>
            </p:cNvPr>
            <p:cNvGrpSpPr/>
            <p:nvPr/>
          </p:nvGrpSpPr>
          <p:grpSpPr>
            <a:xfrm>
              <a:off x="5944334" y="3858893"/>
              <a:ext cx="652096" cy="652096"/>
              <a:chOff x="2133600" y="3636540"/>
              <a:chExt cx="731520" cy="731520"/>
            </a:xfrm>
          </p:grpSpPr>
          <p:sp>
            <p:nvSpPr>
              <p:cNvPr id="75" name="Rectangle: Rounded Corners 74">
                <a:extLst>
                  <a:ext uri="{FF2B5EF4-FFF2-40B4-BE49-F238E27FC236}">
                    <a16:creationId xmlns:a16="http://schemas.microsoft.com/office/drawing/2014/main" id="{1840B54E-C6BA-48DB-9663-25E226634CA3}"/>
                  </a:ext>
                </a:extLst>
              </p:cNvPr>
              <p:cNvSpPr/>
              <p:nvPr/>
            </p:nvSpPr>
            <p:spPr>
              <a:xfrm>
                <a:off x="2133600" y="3636540"/>
                <a:ext cx="731520" cy="731520"/>
              </a:xfrm>
              <a:prstGeom prst="roundRect">
                <a:avLst/>
              </a:prstGeom>
              <a:ln w="254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76" name="Text Placeholder 2">
                <a:extLst>
                  <a:ext uri="{FF2B5EF4-FFF2-40B4-BE49-F238E27FC236}">
                    <a16:creationId xmlns:a16="http://schemas.microsoft.com/office/drawing/2014/main" id="{2F5C4639-506B-4B7E-BCD1-0BD5FD7B1BBB}"/>
                  </a:ext>
                </a:extLst>
              </p:cNvPr>
              <p:cNvSpPr txBox="1">
                <a:spLocks/>
              </p:cNvSpPr>
              <p:nvPr/>
            </p:nvSpPr>
            <p:spPr>
              <a:xfrm>
                <a:off x="2177990" y="4138196"/>
                <a:ext cx="642742" cy="181263"/>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bg2">
                        <a:lumMod val="50000"/>
                      </a:schemeClr>
                    </a:solidFill>
                    <a:latin typeface="+mn-lt"/>
                    <a:ea typeface="+mn-ea"/>
                    <a:cs typeface="+mn-cs"/>
                  </a:defRPr>
                </a:lvl1pPr>
                <a:lvl2pPr marL="365760" indent="-182880" algn="l" defTabSz="914400" rtl="0" eaLnBrk="1" latinLnBrk="0" hangingPunct="1">
                  <a:lnSpc>
                    <a:spcPct val="100000"/>
                  </a:lnSpc>
                  <a:spcBef>
                    <a:spcPts val="600"/>
                  </a:spcBef>
                  <a:buFont typeface="Calibri" panose="020F0502020204030204" pitchFamily="34" charset="0"/>
                  <a:buChar char="–"/>
                  <a:defRPr sz="1800" kern="1200">
                    <a:solidFill>
                      <a:schemeClr val="tx2"/>
                    </a:solidFill>
                    <a:latin typeface="+mn-lt"/>
                    <a:ea typeface="+mn-ea"/>
                    <a:cs typeface="+mn-cs"/>
                  </a:defRPr>
                </a:lvl2pPr>
                <a:lvl3pPr marL="548640" indent="-182880" algn="l" defTabSz="914400" rtl="0" eaLnBrk="1" latinLnBrk="0" hangingPunct="1">
                  <a:lnSpc>
                    <a:spcPct val="100000"/>
                  </a:lnSpc>
                  <a:spcBef>
                    <a:spcPts val="600"/>
                  </a:spcBef>
                  <a:buFont typeface="Wingdings" panose="05000000000000000000" pitchFamily="2" charset="2"/>
                  <a:buChar char="§"/>
                  <a:defRPr sz="1600" kern="1200">
                    <a:solidFill>
                      <a:schemeClr val="tx2"/>
                    </a:solidFill>
                    <a:latin typeface="+mn-lt"/>
                    <a:ea typeface="+mn-ea"/>
                    <a:cs typeface="+mn-cs"/>
                  </a:defRPr>
                </a:lvl3pPr>
                <a:lvl4pPr marL="731520" indent="-182880" algn="l" defTabSz="914400" rtl="0" eaLnBrk="1" latinLnBrk="0" hangingPunct="1">
                  <a:lnSpc>
                    <a:spcPct val="100000"/>
                  </a:lnSpc>
                  <a:spcBef>
                    <a:spcPts val="600"/>
                  </a:spcBef>
                  <a:buFont typeface="Courier New" panose="02070309020205020404" pitchFamily="49" charset="0"/>
                  <a:buChar char="o"/>
                  <a:defRPr sz="1400" kern="1200">
                    <a:solidFill>
                      <a:schemeClr val="tx2"/>
                    </a:solidFill>
                    <a:latin typeface="+mn-lt"/>
                    <a:ea typeface="+mn-ea"/>
                    <a:cs typeface="+mn-cs"/>
                  </a:defRPr>
                </a:lvl4pPr>
                <a:lvl5pPr marL="914400" indent="-182880" algn="l" defTabSz="914400" rtl="0" eaLnBrk="1" latinLnBrk="0" hangingPunct="1">
                  <a:lnSpc>
                    <a:spcPct val="100000"/>
                  </a:lnSpc>
                  <a:spcBef>
                    <a:spcPts val="600"/>
                  </a:spcBef>
                  <a:buFont typeface="Wingdings" panose="05000000000000000000" pitchFamily="2" charset="2"/>
                  <a:buChar char="v"/>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050" b="1" dirty="0">
                    <a:solidFill>
                      <a:schemeClr val="accent1"/>
                    </a:solidFill>
                  </a:rPr>
                  <a:t>PCRF</a:t>
                </a:r>
              </a:p>
            </p:txBody>
          </p:sp>
        </p:grpSp>
        <p:sp>
          <p:nvSpPr>
            <p:cNvPr id="74" name="Rectangle 73">
              <a:extLst>
                <a:ext uri="{FF2B5EF4-FFF2-40B4-BE49-F238E27FC236}">
                  <a16:creationId xmlns:a16="http://schemas.microsoft.com/office/drawing/2014/main" id="{A77B83BC-C9CE-4146-8D3D-9784432FCDB2}"/>
                </a:ext>
              </a:extLst>
            </p:cNvPr>
            <p:cNvSpPr/>
            <p:nvPr/>
          </p:nvSpPr>
          <p:spPr>
            <a:xfrm>
              <a:off x="6165426" y="3931893"/>
              <a:ext cx="209914" cy="311538"/>
            </a:xfrm>
            <a:prstGeom prst="rect">
              <a:avLst/>
            </a:prstGeom>
            <a:ln w="25400" cap="rnd"/>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050" b="1" dirty="0">
                  <a:solidFill>
                    <a:schemeClr val="accent1"/>
                  </a:solidFill>
                </a:rPr>
                <a:t>§</a:t>
              </a:r>
            </a:p>
          </p:txBody>
        </p:sp>
      </p:grpSp>
      <p:grpSp>
        <p:nvGrpSpPr>
          <p:cNvPr id="77" name="Group 76">
            <a:extLst>
              <a:ext uri="{FF2B5EF4-FFF2-40B4-BE49-F238E27FC236}">
                <a16:creationId xmlns:a16="http://schemas.microsoft.com/office/drawing/2014/main" id="{950A4997-9876-494F-A1BA-4E72865B6479}"/>
              </a:ext>
            </a:extLst>
          </p:cNvPr>
          <p:cNvGrpSpPr/>
          <p:nvPr/>
        </p:nvGrpSpPr>
        <p:grpSpPr>
          <a:xfrm>
            <a:off x="5671758" y="1630036"/>
            <a:ext cx="652096" cy="652096"/>
            <a:chOff x="4991834" y="5563144"/>
            <a:chExt cx="652096" cy="652096"/>
          </a:xfrm>
        </p:grpSpPr>
        <p:sp>
          <p:nvSpPr>
            <p:cNvPr id="78" name="Rectangle: Rounded Corners 77">
              <a:extLst>
                <a:ext uri="{FF2B5EF4-FFF2-40B4-BE49-F238E27FC236}">
                  <a16:creationId xmlns:a16="http://schemas.microsoft.com/office/drawing/2014/main" id="{F62568C3-FDD9-4F72-A3C3-592EF343009F}"/>
                </a:ext>
              </a:extLst>
            </p:cNvPr>
            <p:cNvSpPr/>
            <p:nvPr/>
          </p:nvSpPr>
          <p:spPr>
            <a:xfrm>
              <a:off x="4991834" y="5563144"/>
              <a:ext cx="652096" cy="652096"/>
            </a:xfrm>
            <a:prstGeom prst="roundRect">
              <a:avLst/>
            </a:prstGeom>
            <a:solidFill>
              <a:schemeClr val="bg1"/>
            </a:solidFill>
            <a:ln w="254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79" name="Text Placeholder 2">
              <a:extLst>
                <a:ext uri="{FF2B5EF4-FFF2-40B4-BE49-F238E27FC236}">
                  <a16:creationId xmlns:a16="http://schemas.microsoft.com/office/drawing/2014/main" id="{891AE36C-DBFF-4940-97FB-646DF14F119E}"/>
                </a:ext>
              </a:extLst>
            </p:cNvPr>
            <p:cNvSpPr txBox="1">
              <a:spLocks/>
            </p:cNvSpPr>
            <p:nvPr/>
          </p:nvSpPr>
          <p:spPr>
            <a:xfrm>
              <a:off x="5031404" y="6010333"/>
              <a:ext cx="572957" cy="161583"/>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bg2">
                      <a:lumMod val="50000"/>
                    </a:schemeClr>
                  </a:solidFill>
                  <a:latin typeface="+mn-lt"/>
                  <a:ea typeface="+mn-ea"/>
                  <a:cs typeface="+mn-cs"/>
                </a:defRPr>
              </a:lvl1pPr>
              <a:lvl2pPr marL="365760" indent="-182880" algn="l" defTabSz="914400" rtl="0" eaLnBrk="1" latinLnBrk="0" hangingPunct="1">
                <a:lnSpc>
                  <a:spcPct val="100000"/>
                </a:lnSpc>
                <a:spcBef>
                  <a:spcPts val="600"/>
                </a:spcBef>
                <a:buFont typeface="Calibri" panose="020F0502020204030204" pitchFamily="34" charset="0"/>
                <a:buChar char="–"/>
                <a:defRPr sz="1800" kern="1200">
                  <a:solidFill>
                    <a:schemeClr val="tx2"/>
                  </a:solidFill>
                  <a:latin typeface="+mn-lt"/>
                  <a:ea typeface="+mn-ea"/>
                  <a:cs typeface="+mn-cs"/>
                </a:defRPr>
              </a:lvl2pPr>
              <a:lvl3pPr marL="548640" indent="-182880" algn="l" defTabSz="914400" rtl="0" eaLnBrk="1" latinLnBrk="0" hangingPunct="1">
                <a:lnSpc>
                  <a:spcPct val="100000"/>
                </a:lnSpc>
                <a:spcBef>
                  <a:spcPts val="600"/>
                </a:spcBef>
                <a:buFont typeface="Wingdings" panose="05000000000000000000" pitchFamily="2" charset="2"/>
                <a:buChar char="§"/>
                <a:defRPr sz="1600" kern="1200">
                  <a:solidFill>
                    <a:schemeClr val="tx2"/>
                  </a:solidFill>
                  <a:latin typeface="+mn-lt"/>
                  <a:ea typeface="+mn-ea"/>
                  <a:cs typeface="+mn-cs"/>
                </a:defRPr>
              </a:lvl3pPr>
              <a:lvl4pPr marL="731520" indent="-182880" algn="l" defTabSz="914400" rtl="0" eaLnBrk="1" latinLnBrk="0" hangingPunct="1">
                <a:lnSpc>
                  <a:spcPct val="100000"/>
                </a:lnSpc>
                <a:spcBef>
                  <a:spcPts val="600"/>
                </a:spcBef>
                <a:buFont typeface="Courier New" panose="02070309020205020404" pitchFamily="49" charset="0"/>
                <a:buChar char="o"/>
                <a:defRPr sz="1400" kern="1200">
                  <a:solidFill>
                    <a:schemeClr val="tx2"/>
                  </a:solidFill>
                  <a:latin typeface="+mn-lt"/>
                  <a:ea typeface="+mn-ea"/>
                  <a:cs typeface="+mn-cs"/>
                </a:defRPr>
              </a:lvl4pPr>
              <a:lvl5pPr marL="914400" indent="-182880" algn="l" defTabSz="914400" rtl="0" eaLnBrk="1" latinLnBrk="0" hangingPunct="1">
                <a:lnSpc>
                  <a:spcPct val="100000"/>
                </a:lnSpc>
                <a:spcBef>
                  <a:spcPts val="600"/>
                </a:spcBef>
                <a:buFont typeface="Wingdings" panose="05000000000000000000" pitchFamily="2" charset="2"/>
                <a:buChar char="v"/>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050" b="1" dirty="0">
                  <a:solidFill>
                    <a:schemeClr val="accent1"/>
                  </a:solidFill>
                </a:rPr>
                <a:t>TAS</a:t>
              </a:r>
            </a:p>
          </p:txBody>
        </p:sp>
        <p:grpSp>
          <p:nvGrpSpPr>
            <p:cNvPr id="80" name="Group 79">
              <a:extLst>
                <a:ext uri="{FF2B5EF4-FFF2-40B4-BE49-F238E27FC236}">
                  <a16:creationId xmlns:a16="http://schemas.microsoft.com/office/drawing/2014/main" id="{AC5A3A9B-C6AC-4263-A379-D0B72E90D7C2}"/>
                </a:ext>
              </a:extLst>
            </p:cNvPr>
            <p:cNvGrpSpPr/>
            <p:nvPr/>
          </p:nvGrpSpPr>
          <p:grpSpPr>
            <a:xfrm>
              <a:off x="5095945" y="5667402"/>
              <a:ext cx="443874" cy="338112"/>
              <a:chOff x="4672011" y="4607894"/>
              <a:chExt cx="652096" cy="419100"/>
            </a:xfrm>
          </p:grpSpPr>
          <p:sp>
            <p:nvSpPr>
              <p:cNvPr id="81" name="Rectangle 80">
                <a:extLst>
                  <a:ext uri="{FF2B5EF4-FFF2-40B4-BE49-F238E27FC236}">
                    <a16:creationId xmlns:a16="http://schemas.microsoft.com/office/drawing/2014/main" id="{6C2456CE-50D0-4531-B8F5-3B53699540EA}"/>
                  </a:ext>
                </a:extLst>
              </p:cNvPr>
              <p:cNvSpPr/>
              <p:nvPr/>
            </p:nvSpPr>
            <p:spPr>
              <a:xfrm>
                <a:off x="4672011" y="4607894"/>
                <a:ext cx="652096" cy="419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11E2D98B-8976-44FF-AA49-A168998499A5}"/>
                  </a:ext>
                </a:extLst>
              </p:cNvPr>
              <p:cNvSpPr/>
              <p:nvPr/>
            </p:nvSpPr>
            <p:spPr>
              <a:xfrm>
                <a:off x="4709743" y="4778785"/>
                <a:ext cx="576632" cy="202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6" name="Group 155">
            <a:extLst>
              <a:ext uri="{FF2B5EF4-FFF2-40B4-BE49-F238E27FC236}">
                <a16:creationId xmlns:a16="http://schemas.microsoft.com/office/drawing/2014/main" id="{D00D60A3-3FFC-454A-9D46-0080CE128207}"/>
              </a:ext>
            </a:extLst>
          </p:cNvPr>
          <p:cNvGrpSpPr/>
          <p:nvPr/>
        </p:nvGrpSpPr>
        <p:grpSpPr>
          <a:xfrm>
            <a:off x="8669765" y="4193240"/>
            <a:ext cx="652096" cy="652096"/>
            <a:chOff x="8646516" y="4093828"/>
            <a:chExt cx="457200" cy="457200"/>
          </a:xfrm>
        </p:grpSpPr>
        <p:grpSp>
          <p:nvGrpSpPr>
            <p:cNvPr id="157" name="Group 156">
              <a:extLst>
                <a:ext uri="{FF2B5EF4-FFF2-40B4-BE49-F238E27FC236}">
                  <a16:creationId xmlns:a16="http://schemas.microsoft.com/office/drawing/2014/main" id="{B116CC78-3367-46E5-B787-CA442F8DB25F}"/>
                </a:ext>
              </a:extLst>
            </p:cNvPr>
            <p:cNvGrpSpPr/>
            <p:nvPr/>
          </p:nvGrpSpPr>
          <p:grpSpPr>
            <a:xfrm>
              <a:off x="8646516" y="4093828"/>
              <a:ext cx="457200" cy="457200"/>
              <a:chOff x="-152400" y="2362200"/>
              <a:chExt cx="457200" cy="457200"/>
            </a:xfrm>
          </p:grpSpPr>
          <p:sp>
            <p:nvSpPr>
              <p:cNvPr id="183" name="Rectangle: Rounded Corners 182">
                <a:extLst>
                  <a:ext uri="{FF2B5EF4-FFF2-40B4-BE49-F238E27FC236}">
                    <a16:creationId xmlns:a16="http://schemas.microsoft.com/office/drawing/2014/main" id="{1E72581E-B59D-4376-A7F9-E8198E6934CB}"/>
                  </a:ext>
                </a:extLst>
              </p:cNvPr>
              <p:cNvSpPr/>
              <p:nvPr/>
            </p:nvSpPr>
            <p:spPr>
              <a:xfrm>
                <a:off x="-152400" y="2362200"/>
                <a:ext cx="457200" cy="457200"/>
              </a:xfrm>
              <a:prstGeom prst="roundRect">
                <a:avLst/>
              </a:prstGeom>
              <a:solidFill>
                <a:schemeClr val="bg1"/>
              </a:solidFill>
              <a:ln w="254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solidFill>
                    <a:schemeClr val="tx1"/>
                  </a:solidFill>
                </a:endParaRPr>
              </a:p>
            </p:txBody>
          </p:sp>
          <p:sp>
            <p:nvSpPr>
              <p:cNvPr id="184" name="TextBox 183">
                <a:extLst>
                  <a:ext uri="{FF2B5EF4-FFF2-40B4-BE49-F238E27FC236}">
                    <a16:creationId xmlns:a16="http://schemas.microsoft.com/office/drawing/2014/main" id="{C0988184-3E6B-4ECD-B183-D6553C527E95}"/>
                  </a:ext>
                </a:extLst>
              </p:cNvPr>
              <p:cNvSpPr txBox="1"/>
              <p:nvPr/>
            </p:nvSpPr>
            <p:spPr>
              <a:xfrm>
                <a:off x="-116332" y="2666355"/>
                <a:ext cx="381000" cy="107895"/>
              </a:xfrm>
              <a:prstGeom prst="rect">
                <a:avLst/>
              </a:prstGeom>
            </p:spPr>
            <p:txBody>
              <a:bodyPr vert="horz" wrap="square" lIns="0" tIns="0" rIns="0" bIns="0" rtlCol="0">
                <a:spAutoFit/>
              </a:bodyPr>
              <a:lstStyle>
                <a:defPPr>
                  <a:defRPr lang="en-US"/>
                </a:defPPr>
                <a:lvl1pPr indent="0" algn="ctr">
                  <a:lnSpc>
                    <a:spcPct val="100000"/>
                  </a:lnSpc>
                  <a:spcBef>
                    <a:spcPts val="600"/>
                  </a:spcBef>
                  <a:buFont typeface="Arial" panose="020B0604020202020204" pitchFamily="34" charset="0"/>
                  <a:buNone/>
                  <a:defRPr sz="1000" b="1">
                    <a:solidFill>
                      <a:schemeClr val="accent1"/>
                    </a:solidFill>
                  </a:defRPr>
                </a:lvl1pPr>
                <a:lvl2pPr marL="365760" indent="-182880">
                  <a:lnSpc>
                    <a:spcPct val="100000"/>
                  </a:lnSpc>
                  <a:spcBef>
                    <a:spcPts val="600"/>
                  </a:spcBef>
                  <a:buFont typeface="Calibri" panose="020F0502020204030204" pitchFamily="34" charset="0"/>
                  <a:buChar char="–"/>
                  <a:defRPr>
                    <a:solidFill>
                      <a:schemeClr val="tx2"/>
                    </a:solidFill>
                  </a:defRPr>
                </a:lvl2pPr>
                <a:lvl3pPr marL="548640" indent="-182880">
                  <a:lnSpc>
                    <a:spcPct val="100000"/>
                  </a:lnSpc>
                  <a:spcBef>
                    <a:spcPts val="600"/>
                  </a:spcBef>
                  <a:buFont typeface="Wingdings" panose="05000000000000000000" pitchFamily="2" charset="2"/>
                  <a:buChar char="§"/>
                  <a:defRPr sz="1600">
                    <a:solidFill>
                      <a:schemeClr val="tx2"/>
                    </a:solidFill>
                  </a:defRPr>
                </a:lvl3pPr>
                <a:lvl4pPr marL="731520" indent="-182880">
                  <a:lnSpc>
                    <a:spcPct val="100000"/>
                  </a:lnSpc>
                  <a:spcBef>
                    <a:spcPts val="600"/>
                  </a:spcBef>
                  <a:buFont typeface="Courier New" panose="02070309020205020404" pitchFamily="49" charset="0"/>
                  <a:buChar char="o"/>
                  <a:defRPr sz="1400">
                    <a:solidFill>
                      <a:schemeClr val="tx2"/>
                    </a:solidFill>
                  </a:defRPr>
                </a:lvl4pPr>
                <a:lvl5pPr marL="914400" indent="-182880">
                  <a:lnSpc>
                    <a:spcPct val="100000"/>
                  </a:lnSpc>
                  <a:spcBef>
                    <a:spcPts val="600"/>
                  </a:spcBef>
                  <a:buFont typeface="Wingdings" panose="05000000000000000000" pitchFamily="2" charset="2"/>
                  <a:buChar char="v"/>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IBCF</a:t>
                </a:r>
              </a:p>
            </p:txBody>
          </p:sp>
        </p:grpSp>
        <p:grpSp>
          <p:nvGrpSpPr>
            <p:cNvPr id="159" name="Group 158">
              <a:extLst>
                <a:ext uri="{FF2B5EF4-FFF2-40B4-BE49-F238E27FC236}">
                  <a16:creationId xmlns:a16="http://schemas.microsoft.com/office/drawing/2014/main" id="{13780D6E-2941-4F26-B0BA-281D287F48B2}"/>
                </a:ext>
              </a:extLst>
            </p:cNvPr>
            <p:cNvGrpSpPr/>
            <p:nvPr/>
          </p:nvGrpSpPr>
          <p:grpSpPr>
            <a:xfrm>
              <a:off x="8727920" y="4193617"/>
              <a:ext cx="289630" cy="142763"/>
              <a:chOff x="2819904" y="4395957"/>
              <a:chExt cx="289630" cy="142763"/>
            </a:xfrm>
          </p:grpSpPr>
          <p:sp>
            <p:nvSpPr>
              <p:cNvPr id="161" name="Isosceles Triangle 160">
                <a:extLst>
                  <a:ext uri="{FF2B5EF4-FFF2-40B4-BE49-F238E27FC236}">
                    <a16:creationId xmlns:a16="http://schemas.microsoft.com/office/drawing/2014/main" id="{FC1722E4-A548-4D0A-A72A-A094AEF541F3}"/>
                  </a:ext>
                </a:extLst>
              </p:cNvPr>
              <p:cNvSpPr/>
              <p:nvPr/>
            </p:nvSpPr>
            <p:spPr>
              <a:xfrm rot="5400000">
                <a:off x="2976618" y="4405802"/>
                <a:ext cx="142762" cy="123071"/>
              </a:xfrm>
              <a:prstGeom prst="triangl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2" name="Isosceles Triangle 161">
                <a:extLst>
                  <a:ext uri="{FF2B5EF4-FFF2-40B4-BE49-F238E27FC236}">
                    <a16:creationId xmlns:a16="http://schemas.microsoft.com/office/drawing/2014/main" id="{29E5EFDD-61AE-4A63-8DDC-76EC14CCCA9C}"/>
                  </a:ext>
                </a:extLst>
              </p:cNvPr>
              <p:cNvSpPr/>
              <p:nvPr/>
            </p:nvSpPr>
            <p:spPr>
              <a:xfrm rot="16200000" flipH="1">
                <a:off x="2810059" y="4405803"/>
                <a:ext cx="142762" cy="123071"/>
              </a:xfrm>
              <a:prstGeom prst="triangl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grpSp>
        <p:nvGrpSpPr>
          <p:cNvPr id="185" name="Group 184">
            <a:extLst>
              <a:ext uri="{FF2B5EF4-FFF2-40B4-BE49-F238E27FC236}">
                <a16:creationId xmlns:a16="http://schemas.microsoft.com/office/drawing/2014/main" id="{EA5ABDDA-E857-45A1-A100-4309D103762D}"/>
              </a:ext>
            </a:extLst>
          </p:cNvPr>
          <p:cNvGrpSpPr/>
          <p:nvPr/>
        </p:nvGrpSpPr>
        <p:grpSpPr>
          <a:xfrm>
            <a:off x="8652093" y="1605029"/>
            <a:ext cx="652089" cy="652089"/>
            <a:chOff x="8646516" y="3375025"/>
            <a:chExt cx="457200" cy="457200"/>
          </a:xfrm>
        </p:grpSpPr>
        <p:grpSp>
          <p:nvGrpSpPr>
            <p:cNvPr id="186" name="Group 185">
              <a:extLst>
                <a:ext uri="{FF2B5EF4-FFF2-40B4-BE49-F238E27FC236}">
                  <a16:creationId xmlns:a16="http://schemas.microsoft.com/office/drawing/2014/main" id="{DE10B22D-976F-4DB6-BCBB-8D253B03E839}"/>
                </a:ext>
              </a:extLst>
            </p:cNvPr>
            <p:cNvGrpSpPr/>
            <p:nvPr/>
          </p:nvGrpSpPr>
          <p:grpSpPr>
            <a:xfrm>
              <a:off x="8646516" y="3375025"/>
              <a:ext cx="457200" cy="457200"/>
              <a:chOff x="-152400" y="2362200"/>
              <a:chExt cx="457200" cy="457200"/>
            </a:xfrm>
          </p:grpSpPr>
          <p:sp>
            <p:nvSpPr>
              <p:cNvPr id="190" name="Rectangle: Rounded Corners 189">
                <a:extLst>
                  <a:ext uri="{FF2B5EF4-FFF2-40B4-BE49-F238E27FC236}">
                    <a16:creationId xmlns:a16="http://schemas.microsoft.com/office/drawing/2014/main" id="{B341D0F2-13D1-4019-9DA9-3B40DBBE7050}"/>
                  </a:ext>
                </a:extLst>
              </p:cNvPr>
              <p:cNvSpPr/>
              <p:nvPr/>
            </p:nvSpPr>
            <p:spPr>
              <a:xfrm>
                <a:off x="-152400" y="2362200"/>
                <a:ext cx="457200" cy="457200"/>
              </a:xfrm>
              <a:prstGeom prst="roundRect">
                <a:avLst/>
              </a:prstGeom>
              <a:solidFill>
                <a:schemeClr val="bg1"/>
              </a:solidFill>
              <a:ln w="254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solidFill>
                    <a:schemeClr val="tx1"/>
                  </a:solidFill>
                </a:endParaRPr>
              </a:p>
            </p:txBody>
          </p:sp>
          <p:sp>
            <p:nvSpPr>
              <p:cNvPr id="191" name="TextBox 190">
                <a:extLst>
                  <a:ext uri="{FF2B5EF4-FFF2-40B4-BE49-F238E27FC236}">
                    <a16:creationId xmlns:a16="http://schemas.microsoft.com/office/drawing/2014/main" id="{2479E61E-B2E0-4CD6-AF0E-B437A3AB7465}"/>
                  </a:ext>
                </a:extLst>
              </p:cNvPr>
              <p:cNvSpPr txBox="1"/>
              <p:nvPr/>
            </p:nvSpPr>
            <p:spPr>
              <a:xfrm>
                <a:off x="-114297" y="2652617"/>
                <a:ext cx="381000" cy="107896"/>
              </a:xfrm>
              <a:prstGeom prst="rect">
                <a:avLst/>
              </a:prstGeom>
            </p:spPr>
            <p:txBody>
              <a:bodyPr vert="horz" wrap="square" lIns="0" tIns="0" rIns="0" bIns="0" rtlCol="0">
                <a:spAutoFit/>
              </a:bodyPr>
              <a:lstStyle>
                <a:defPPr>
                  <a:defRPr lang="en-US"/>
                </a:defPPr>
                <a:lvl1pPr indent="0" algn="ctr">
                  <a:lnSpc>
                    <a:spcPct val="100000"/>
                  </a:lnSpc>
                  <a:spcBef>
                    <a:spcPts val="600"/>
                  </a:spcBef>
                  <a:buFont typeface="Arial" panose="020B0604020202020204" pitchFamily="34" charset="0"/>
                  <a:buNone/>
                  <a:defRPr sz="1000" b="1">
                    <a:solidFill>
                      <a:schemeClr val="accent1"/>
                    </a:solidFill>
                  </a:defRPr>
                </a:lvl1pPr>
                <a:lvl2pPr marL="365760" indent="-182880">
                  <a:lnSpc>
                    <a:spcPct val="100000"/>
                  </a:lnSpc>
                  <a:spcBef>
                    <a:spcPts val="600"/>
                  </a:spcBef>
                  <a:buFont typeface="Calibri" panose="020F0502020204030204" pitchFamily="34" charset="0"/>
                  <a:buChar char="–"/>
                  <a:defRPr>
                    <a:solidFill>
                      <a:schemeClr val="tx2"/>
                    </a:solidFill>
                  </a:defRPr>
                </a:lvl2pPr>
                <a:lvl3pPr marL="548640" indent="-182880">
                  <a:lnSpc>
                    <a:spcPct val="100000"/>
                  </a:lnSpc>
                  <a:spcBef>
                    <a:spcPts val="600"/>
                  </a:spcBef>
                  <a:buFont typeface="Wingdings" panose="05000000000000000000" pitchFamily="2" charset="2"/>
                  <a:buChar char="§"/>
                  <a:defRPr sz="1600">
                    <a:solidFill>
                      <a:schemeClr val="tx2"/>
                    </a:solidFill>
                  </a:defRPr>
                </a:lvl3pPr>
                <a:lvl4pPr marL="731520" indent="-182880">
                  <a:lnSpc>
                    <a:spcPct val="100000"/>
                  </a:lnSpc>
                  <a:spcBef>
                    <a:spcPts val="600"/>
                  </a:spcBef>
                  <a:buFont typeface="Courier New" panose="02070309020205020404" pitchFamily="49" charset="0"/>
                  <a:buChar char="o"/>
                  <a:defRPr sz="1400">
                    <a:solidFill>
                      <a:schemeClr val="tx2"/>
                    </a:solidFill>
                  </a:defRPr>
                </a:lvl4pPr>
                <a:lvl5pPr marL="914400" indent="-182880">
                  <a:lnSpc>
                    <a:spcPct val="100000"/>
                  </a:lnSpc>
                  <a:spcBef>
                    <a:spcPts val="600"/>
                  </a:spcBef>
                  <a:buFont typeface="Wingdings" panose="05000000000000000000" pitchFamily="2" charset="2"/>
                  <a:buChar char="v"/>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MGCF</a:t>
                </a:r>
              </a:p>
            </p:txBody>
          </p:sp>
        </p:grpSp>
        <p:grpSp>
          <p:nvGrpSpPr>
            <p:cNvPr id="187" name="Group 186">
              <a:extLst>
                <a:ext uri="{FF2B5EF4-FFF2-40B4-BE49-F238E27FC236}">
                  <a16:creationId xmlns:a16="http://schemas.microsoft.com/office/drawing/2014/main" id="{3930FD50-1149-40F9-A270-29FEE18DBA2B}"/>
                </a:ext>
              </a:extLst>
            </p:cNvPr>
            <p:cNvGrpSpPr/>
            <p:nvPr/>
          </p:nvGrpSpPr>
          <p:grpSpPr>
            <a:xfrm>
              <a:off x="8727920" y="3464943"/>
              <a:ext cx="289630" cy="142763"/>
              <a:chOff x="2819904" y="4395957"/>
              <a:chExt cx="289630" cy="142763"/>
            </a:xfrm>
          </p:grpSpPr>
          <p:sp>
            <p:nvSpPr>
              <p:cNvPr id="188" name="Isosceles Triangle 187">
                <a:extLst>
                  <a:ext uri="{FF2B5EF4-FFF2-40B4-BE49-F238E27FC236}">
                    <a16:creationId xmlns:a16="http://schemas.microsoft.com/office/drawing/2014/main" id="{D47D0C3F-BEBB-47CA-B024-B6DBDADC1298}"/>
                  </a:ext>
                </a:extLst>
              </p:cNvPr>
              <p:cNvSpPr/>
              <p:nvPr/>
            </p:nvSpPr>
            <p:spPr>
              <a:xfrm rot="5400000">
                <a:off x="2976618" y="4405802"/>
                <a:ext cx="142762" cy="123071"/>
              </a:xfrm>
              <a:prstGeom prst="triangl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89" name="Isosceles Triangle 188">
                <a:extLst>
                  <a:ext uri="{FF2B5EF4-FFF2-40B4-BE49-F238E27FC236}">
                    <a16:creationId xmlns:a16="http://schemas.microsoft.com/office/drawing/2014/main" id="{CFC08759-0157-4723-95A5-A4A43FACC5AC}"/>
                  </a:ext>
                </a:extLst>
              </p:cNvPr>
              <p:cNvSpPr/>
              <p:nvPr/>
            </p:nvSpPr>
            <p:spPr>
              <a:xfrm rot="16200000" flipH="1">
                <a:off x="2810059" y="4405803"/>
                <a:ext cx="142762" cy="123071"/>
              </a:xfrm>
              <a:prstGeom prst="triangl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grpSp>
        <p:nvGrpSpPr>
          <p:cNvPr id="246" name="Group 245">
            <a:extLst>
              <a:ext uri="{FF2B5EF4-FFF2-40B4-BE49-F238E27FC236}">
                <a16:creationId xmlns:a16="http://schemas.microsoft.com/office/drawing/2014/main" id="{94FDE1F3-43B9-4819-8857-F5645E25A292}"/>
              </a:ext>
            </a:extLst>
          </p:cNvPr>
          <p:cNvGrpSpPr/>
          <p:nvPr/>
        </p:nvGrpSpPr>
        <p:grpSpPr>
          <a:xfrm>
            <a:off x="381000" y="5880605"/>
            <a:ext cx="4340921" cy="520195"/>
            <a:chOff x="381000" y="5880605"/>
            <a:chExt cx="4340921" cy="520195"/>
          </a:xfrm>
        </p:grpSpPr>
        <p:sp>
          <p:nvSpPr>
            <p:cNvPr id="247" name="Rectangle 246">
              <a:extLst>
                <a:ext uri="{FF2B5EF4-FFF2-40B4-BE49-F238E27FC236}">
                  <a16:creationId xmlns:a16="http://schemas.microsoft.com/office/drawing/2014/main" id="{B741706C-610D-4F34-BC43-A9C198BA3389}"/>
                </a:ext>
              </a:extLst>
            </p:cNvPr>
            <p:cNvSpPr/>
            <p:nvPr/>
          </p:nvSpPr>
          <p:spPr>
            <a:xfrm>
              <a:off x="381000" y="5880605"/>
              <a:ext cx="4340921" cy="520195"/>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accent1"/>
                </a:solidFill>
              </a:endParaRPr>
            </a:p>
          </p:txBody>
        </p:sp>
        <p:grpSp>
          <p:nvGrpSpPr>
            <p:cNvPr id="248" name="Group 247">
              <a:extLst>
                <a:ext uri="{FF2B5EF4-FFF2-40B4-BE49-F238E27FC236}">
                  <a16:creationId xmlns:a16="http://schemas.microsoft.com/office/drawing/2014/main" id="{D6D28EBD-F882-4940-81CF-1984847A66BF}"/>
                </a:ext>
              </a:extLst>
            </p:cNvPr>
            <p:cNvGrpSpPr/>
            <p:nvPr/>
          </p:nvGrpSpPr>
          <p:grpSpPr>
            <a:xfrm>
              <a:off x="469163" y="5967177"/>
              <a:ext cx="1249579" cy="353943"/>
              <a:chOff x="469163" y="5589349"/>
              <a:chExt cx="1249579" cy="437672"/>
            </a:xfrm>
          </p:grpSpPr>
          <p:cxnSp>
            <p:nvCxnSpPr>
              <p:cNvPr id="332" name="Straight Connector 331">
                <a:extLst>
                  <a:ext uri="{FF2B5EF4-FFF2-40B4-BE49-F238E27FC236}">
                    <a16:creationId xmlns:a16="http://schemas.microsoft.com/office/drawing/2014/main" id="{3A26FB6A-8BD9-416B-B9CB-EC2A47CE59AA}"/>
                  </a:ext>
                </a:extLst>
              </p:cNvPr>
              <p:cNvCxnSpPr/>
              <p:nvPr/>
            </p:nvCxnSpPr>
            <p:spPr>
              <a:xfrm>
                <a:off x="469163" y="5677648"/>
                <a:ext cx="262017" cy="0"/>
              </a:xfrm>
              <a:prstGeom prst="line">
                <a:avLst/>
              </a:prstGeom>
              <a:ln w="25400" cap="rnd">
                <a:solidFill>
                  <a:schemeClr val="accent1"/>
                </a:solidFill>
                <a:prstDash val="sysDot"/>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D049F4CF-B04A-4DA5-A346-E5EED7E67FEB}"/>
                  </a:ext>
                </a:extLst>
              </p:cNvPr>
              <p:cNvCxnSpPr/>
              <p:nvPr/>
            </p:nvCxnSpPr>
            <p:spPr>
              <a:xfrm>
                <a:off x="469163" y="5939585"/>
                <a:ext cx="262017" cy="0"/>
              </a:xfrm>
              <a:prstGeom prst="line">
                <a:avLst/>
              </a:prstGeom>
              <a:ln w="25400" cap="rnd">
                <a:solidFill>
                  <a:schemeClr val="accent3"/>
                </a:solidFill>
                <a:prstDash val="sysDot"/>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334" name="Rectangle 333">
                <a:extLst>
                  <a:ext uri="{FF2B5EF4-FFF2-40B4-BE49-F238E27FC236}">
                    <a16:creationId xmlns:a16="http://schemas.microsoft.com/office/drawing/2014/main" id="{742DEE3B-96FD-4A6C-86C3-49DFCD8AC927}"/>
                  </a:ext>
                </a:extLst>
              </p:cNvPr>
              <p:cNvSpPr/>
              <p:nvPr/>
            </p:nvSpPr>
            <p:spPr>
              <a:xfrm>
                <a:off x="825022" y="5589349"/>
                <a:ext cx="893720" cy="437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a:spcBef>
                    <a:spcPts val="600"/>
                  </a:spcBef>
                </a:pPr>
                <a:r>
                  <a:rPr lang="en-US" sz="900" dirty="0">
                    <a:solidFill>
                      <a:schemeClr val="tx1"/>
                    </a:solidFill>
                  </a:rPr>
                  <a:t>SIP</a:t>
                </a:r>
              </a:p>
              <a:p>
                <a:pPr>
                  <a:spcBef>
                    <a:spcPts val="600"/>
                  </a:spcBef>
                </a:pPr>
                <a:r>
                  <a:rPr lang="en-US" sz="900" dirty="0">
                    <a:solidFill>
                      <a:schemeClr val="tx1"/>
                    </a:solidFill>
                  </a:rPr>
                  <a:t>Diameter</a:t>
                </a:r>
              </a:p>
            </p:txBody>
          </p:sp>
        </p:grpSp>
        <p:grpSp>
          <p:nvGrpSpPr>
            <p:cNvPr id="312" name="Group 311">
              <a:extLst>
                <a:ext uri="{FF2B5EF4-FFF2-40B4-BE49-F238E27FC236}">
                  <a16:creationId xmlns:a16="http://schemas.microsoft.com/office/drawing/2014/main" id="{AC804049-077E-4E99-BB49-4A85EE224A08}"/>
                </a:ext>
              </a:extLst>
            </p:cNvPr>
            <p:cNvGrpSpPr/>
            <p:nvPr/>
          </p:nvGrpSpPr>
          <p:grpSpPr>
            <a:xfrm>
              <a:off x="1830979" y="5967177"/>
              <a:ext cx="751444" cy="353943"/>
              <a:chOff x="2101895" y="5589349"/>
              <a:chExt cx="751444" cy="437672"/>
            </a:xfrm>
          </p:grpSpPr>
          <p:cxnSp>
            <p:nvCxnSpPr>
              <p:cNvPr id="317" name="Straight Connector 316">
                <a:extLst>
                  <a:ext uri="{FF2B5EF4-FFF2-40B4-BE49-F238E27FC236}">
                    <a16:creationId xmlns:a16="http://schemas.microsoft.com/office/drawing/2014/main" id="{23A6C43C-B0B9-439B-AFB4-00F38993017E}"/>
                  </a:ext>
                </a:extLst>
              </p:cNvPr>
              <p:cNvCxnSpPr/>
              <p:nvPr/>
            </p:nvCxnSpPr>
            <p:spPr>
              <a:xfrm>
                <a:off x="2101895" y="5677648"/>
                <a:ext cx="262017" cy="0"/>
              </a:xfrm>
              <a:prstGeom prst="line">
                <a:avLst/>
              </a:prstGeom>
              <a:ln w="25400" cap="rnd">
                <a:solidFill>
                  <a:schemeClr val="accent6"/>
                </a:solidFill>
                <a:prstDash val="sysDot"/>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E9AE4A42-D9A3-462B-8550-F4D47C01C2A1}"/>
                  </a:ext>
                </a:extLst>
              </p:cNvPr>
              <p:cNvCxnSpPr/>
              <p:nvPr/>
            </p:nvCxnSpPr>
            <p:spPr>
              <a:xfrm>
                <a:off x="2101895" y="5939585"/>
                <a:ext cx="262017" cy="0"/>
              </a:xfrm>
              <a:prstGeom prst="line">
                <a:avLst/>
              </a:prstGeom>
              <a:ln w="25400" cap="rnd">
                <a:solidFill>
                  <a:schemeClr val="accent6">
                    <a:lumMod val="50000"/>
                  </a:schemeClr>
                </a:solidFill>
                <a:prstDash val="sysDot"/>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331" name="Rectangle 330">
                <a:extLst>
                  <a:ext uri="{FF2B5EF4-FFF2-40B4-BE49-F238E27FC236}">
                    <a16:creationId xmlns:a16="http://schemas.microsoft.com/office/drawing/2014/main" id="{2CDE922E-4AF8-4D2B-8653-53D7FABE3C80}"/>
                  </a:ext>
                </a:extLst>
              </p:cNvPr>
              <p:cNvSpPr/>
              <p:nvPr/>
            </p:nvSpPr>
            <p:spPr>
              <a:xfrm>
                <a:off x="2451916" y="5589349"/>
                <a:ext cx="401423" cy="437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a:spcBef>
                    <a:spcPts val="600"/>
                  </a:spcBef>
                </a:pPr>
                <a:r>
                  <a:rPr lang="en-US" sz="900" dirty="0">
                    <a:solidFill>
                      <a:schemeClr val="tx1"/>
                    </a:solidFill>
                  </a:rPr>
                  <a:t>DNS</a:t>
                </a:r>
              </a:p>
              <a:p>
                <a:pPr>
                  <a:spcBef>
                    <a:spcPts val="600"/>
                  </a:spcBef>
                </a:pPr>
                <a:r>
                  <a:rPr lang="en-US" sz="900" dirty="0">
                    <a:solidFill>
                      <a:schemeClr val="tx1"/>
                    </a:solidFill>
                  </a:rPr>
                  <a:t>SS7</a:t>
                </a:r>
              </a:p>
            </p:txBody>
          </p:sp>
        </p:grpSp>
        <p:grpSp>
          <p:nvGrpSpPr>
            <p:cNvPr id="313" name="Group 312">
              <a:extLst>
                <a:ext uri="{FF2B5EF4-FFF2-40B4-BE49-F238E27FC236}">
                  <a16:creationId xmlns:a16="http://schemas.microsoft.com/office/drawing/2014/main" id="{AABC0AF5-21F1-49E5-9F6C-176BAD7DE3AA}"/>
                </a:ext>
              </a:extLst>
            </p:cNvPr>
            <p:cNvGrpSpPr/>
            <p:nvPr/>
          </p:nvGrpSpPr>
          <p:grpSpPr>
            <a:xfrm>
              <a:off x="2844799" y="5967177"/>
              <a:ext cx="1651001" cy="353943"/>
              <a:chOff x="4543174" y="5589349"/>
              <a:chExt cx="1651001" cy="437672"/>
            </a:xfrm>
          </p:grpSpPr>
          <p:cxnSp>
            <p:nvCxnSpPr>
              <p:cNvPr id="314" name="Straight Connector 313">
                <a:extLst>
                  <a:ext uri="{FF2B5EF4-FFF2-40B4-BE49-F238E27FC236}">
                    <a16:creationId xmlns:a16="http://schemas.microsoft.com/office/drawing/2014/main" id="{596C313E-E834-42CA-95D1-A88FBAFC9041}"/>
                  </a:ext>
                </a:extLst>
              </p:cNvPr>
              <p:cNvCxnSpPr/>
              <p:nvPr/>
            </p:nvCxnSpPr>
            <p:spPr>
              <a:xfrm>
                <a:off x="4543174" y="5677648"/>
                <a:ext cx="262017" cy="0"/>
              </a:xfrm>
              <a:prstGeom prst="line">
                <a:avLst/>
              </a:prstGeom>
              <a:ln w="25400" cap="rnd">
                <a:solidFill>
                  <a:srgbClr val="7030A0"/>
                </a:solidFill>
                <a:prstDash val="sysDot"/>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EBE1A1D9-F848-415C-A05C-1C57932E383A}"/>
                  </a:ext>
                </a:extLst>
              </p:cNvPr>
              <p:cNvCxnSpPr/>
              <p:nvPr/>
            </p:nvCxnSpPr>
            <p:spPr>
              <a:xfrm>
                <a:off x="4543174" y="5939585"/>
                <a:ext cx="262017" cy="0"/>
              </a:xfrm>
              <a:prstGeom prst="line">
                <a:avLst/>
              </a:prstGeom>
              <a:ln w="25400" cap="rnd">
                <a:solidFill>
                  <a:schemeClr val="accent1">
                    <a:lumMod val="50000"/>
                  </a:schemeClr>
                </a:solidFill>
                <a:prstDash val="sysDot"/>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316" name="Rectangle 315">
                <a:extLst>
                  <a:ext uri="{FF2B5EF4-FFF2-40B4-BE49-F238E27FC236}">
                    <a16:creationId xmlns:a16="http://schemas.microsoft.com/office/drawing/2014/main" id="{61BDBAAF-FB9E-473A-BDBB-8BFB0B0EE42D}"/>
                  </a:ext>
                </a:extLst>
              </p:cNvPr>
              <p:cNvSpPr/>
              <p:nvPr/>
            </p:nvSpPr>
            <p:spPr>
              <a:xfrm>
                <a:off x="4893195" y="5589349"/>
                <a:ext cx="1300980" cy="437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a:spcBef>
                    <a:spcPts val="600"/>
                  </a:spcBef>
                </a:pPr>
                <a:r>
                  <a:rPr lang="en-US" sz="900" dirty="0">
                    <a:solidFill>
                      <a:schemeClr val="tx1"/>
                    </a:solidFill>
                  </a:rPr>
                  <a:t>Radius</a:t>
                </a:r>
              </a:p>
              <a:p>
                <a:pPr>
                  <a:spcBef>
                    <a:spcPts val="600"/>
                  </a:spcBef>
                </a:pPr>
                <a:r>
                  <a:rPr lang="en-US" sz="900" dirty="0">
                    <a:solidFill>
                      <a:schemeClr val="tx1"/>
                    </a:solidFill>
                  </a:rPr>
                  <a:t>Other (H.248,…)</a:t>
                </a:r>
              </a:p>
            </p:txBody>
          </p:sp>
        </p:grpSp>
      </p:grpSp>
    </p:spTree>
    <p:extLst>
      <p:ext uri="{BB962C8B-B14F-4D97-AF65-F5344CB8AC3E}">
        <p14:creationId xmlns:p14="http://schemas.microsoft.com/office/powerpoint/2010/main" val="1453740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ounded Rectangle 72">
            <a:extLst>
              <a:ext uri="{FF2B5EF4-FFF2-40B4-BE49-F238E27FC236}">
                <a16:creationId xmlns:a16="http://schemas.microsoft.com/office/drawing/2014/main" id="{8A322A9C-80CB-374B-BB98-6573831D1073}"/>
              </a:ext>
            </a:extLst>
          </p:cNvPr>
          <p:cNvSpPr/>
          <p:nvPr/>
        </p:nvSpPr>
        <p:spPr>
          <a:xfrm>
            <a:off x="8328248" y="2003010"/>
            <a:ext cx="2448272" cy="3606831"/>
          </a:xfrm>
          <a:prstGeom prst="roundRect">
            <a:avLst>
              <a:gd name="adj" fmla="val 5898"/>
            </a:avLst>
          </a:prstGeom>
          <a:solidFill>
            <a:schemeClr val="accent1">
              <a:lumMod val="20000"/>
              <a:lumOff val="80000"/>
              <a:alpha val="36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ight Arrow 44">
            <a:extLst>
              <a:ext uri="{FF2B5EF4-FFF2-40B4-BE49-F238E27FC236}">
                <a16:creationId xmlns:a16="http://schemas.microsoft.com/office/drawing/2014/main" id="{CFEE2EF7-ADDD-4240-B238-F07A28392687}"/>
              </a:ext>
            </a:extLst>
          </p:cNvPr>
          <p:cNvSpPr/>
          <p:nvPr/>
        </p:nvSpPr>
        <p:spPr>
          <a:xfrm>
            <a:off x="2432145" y="2329858"/>
            <a:ext cx="5886579" cy="297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4F644FB9-53B2-494B-BC4F-B7C6DD8DD872}"/>
              </a:ext>
            </a:extLst>
          </p:cNvPr>
          <p:cNvSpPr/>
          <p:nvPr/>
        </p:nvSpPr>
        <p:spPr>
          <a:xfrm>
            <a:off x="2465010" y="4991354"/>
            <a:ext cx="5853714" cy="297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p:txBody>
          <a:bodyPr/>
          <a:lstStyle/>
          <a:p>
            <a:r>
              <a:rPr lang="en-US" dirty="0"/>
              <a:t>EXAMPLES OF RFP RATIONALIZATION INITIATIVES</a:t>
            </a:r>
          </a:p>
        </p:txBody>
      </p:sp>
      <p:sp>
        <p:nvSpPr>
          <p:cNvPr id="22" name="TextBox 21">
            <a:extLst>
              <a:ext uri="{FF2B5EF4-FFF2-40B4-BE49-F238E27FC236}">
                <a16:creationId xmlns:a16="http://schemas.microsoft.com/office/drawing/2014/main" id="{92FB13B2-A4AD-9E4D-9702-4215A108F30A}"/>
              </a:ext>
            </a:extLst>
          </p:cNvPr>
          <p:cNvSpPr txBox="1"/>
          <p:nvPr/>
        </p:nvSpPr>
        <p:spPr>
          <a:xfrm>
            <a:off x="1139363" y="5767413"/>
            <a:ext cx="2091113" cy="306087"/>
          </a:xfrm>
          <a:prstGeom prst="rect">
            <a:avLst/>
          </a:prstGeom>
          <a:noFill/>
        </p:spPr>
        <p:txBody>
          <a:bodyPr wrap="none" lIns="0" tIns="0" rIns="0" bIns="0" rtlCol="0" anchor="t" anchorCtr="0">
            <a:noAutofit/>
          </a:bodyPr>
          <a:lstStyle/>
          <a:p>
            <a:pPr algn="ctr"/>
            <a:r>
              <a:rPr lang="en-US" sz="1400" dirty="0">
                <a:solidFill>
                  <a:schemeClr val="tx1"/>
                </a:solidFill>
              </a:rPr>
              <a:t>Legacy (EOL)</a:t>
            </a:r>
          </a:p>
        </p:txBody>
      </p:sp>
      <p:sp>
        <p:nvSpPr>
          <p:cNvPr id="147" name="TextBox 146">
            <a:extLst>
              <a:ext uri="{FF2B5EF4-FFF2-40B4-BE49-F238E27FC236}">
                <a16:creationId xmlns:a16="http://schemas.microsoft.com/office/drawing/2014/main" id="{9DF4C328-C879-8748-BF54-BFFD3EBB19FA}"/>
              </a:ext>
            </a:extLst>
          </p:cNvPr>
          <p:cNvSpPr txBox="1"/>
          <p:nvPr/>
        </p:nvSpPr>
        <p:spPr>
          <a:xfrm>
            <a:off x="3632225" y="5672541"/>
            <a:ext cx="2091113" cy="306087"/>
          </a:xfrm>
          <a:prstGeom prst="rect">
            <a:avLst/>
          </a:prstGeom>
          <a:noFill/>
        </p:spPr>
        <p:txBody>
          <a:bodyPr wrap="none" lIns="0" tIns="0" rIns="0" bIns="0" rtlCol="0" anchor="t" anchorCtr="0">
            <a:noAutofit/>
          </a:bodyPr>
          <a:lstStyle/>
          <a:p>
            <a:pPr algn="ctr"/>
            <a:r>
              <a:rPr lang="en-US" sz="1400" dirty="0" err="1">
                <a:solidFill>
                  <a:schemeClr val="tx1"/>
                </a:solidFill>
              </a:rPr>
              <a:t>Modernised</a:t>
            </a:r>
            <a:r>
              <a:rPr lang="en-US" sz="1400" dirty="0">
                <a:solidFill>
                  <a:schemeClr val="tx1"/>
                </a:solidFill>
              </a:rPr>
              <a:t> Replacement</a:t>
            </a:r>
          </a:p>
          <a:p>
            <a:pPr algn="ctr"/>
            <a:r>
              <a:rPr lang="en-US" sz="1400" dirty="0"/>
              <a:t>(Platform based application)</a:t>
            </a:r>
            <a:endParaRPr lang="en-US" sz="1400" dirty="0">
              <a:solidFill>
                <a:schemeClr val="tx1"/>
              </a:solidFill>
            </a:endParaRPr>
          </a:p>
        </p:txBody>
      </p:sp>
      <p:sp>
        <p:nvSpPr>
          <p:cNvPr id="148" name="TextBox 147">
            <a:extLst>
              <a:ext uri="{FF2B5EF4-FFF2-40B4-BE49-F238E27FC236}">
                <a16:creationId xmlns:a16="http://schemas.microsoft.com/office/drawing/2014/main" id="{9A527D09-780F-6C4F-AE67-1FF958657188}"/>
              </a:ext>
            </a:extLst>
          </p:cNvPr>
          <p:cNvSpPr txBox="1"/>
          <p:nvPr/>
        </p:nvSpPr>
        <p:spPr>
          <a:xfrm>
            <a:off x="5995210" y="5672542"/>
            <a:ext cx="2091113" cy="306087"/>
          </a:xfrm>
          <a:prstGeom prst="rect">
            <a:avLst/>
          </a:prstGeom>
          <a:noFill/>
        </p:spPr>
        <p:txBody>
          <a:bodyPr wrap="none" lIns="0" tIns="0" rIns="0" bIns="0" rtlCol="0" anchor="t" anchorCtr="0">
            <a:noAutofit/>
          </a:bodyPr>
          <a:lstStyle/>
          <a:p>
            <a:pPr algn="ctr"/>
            <a:r>
              <a:rPr lang="en-US" sz="1400" dirty="0">
                <a:solidFill>
                  <a:schemeClr val="tx1"/>
                </a:solidFill>
              </a:rPr>
              <a:t>Adjacent</a:t>
            </a:r>
          </a:p>
          <a:p>
            <a:pPr algn="ctr"/>
            <a:r>
              <a:rPr lang="en-US" sz="1400" dirty="0">
                <a:solidFill>
                  <a:schemeClr val="tx1"/>
                </a:solidFill>
              </a:rPr>
              <a:t>Applications</a:t>
            </a:r>
          </a:p>
        </p:txBody>
      </p:sp>
      <p:graphicFrame>
        <p:nvGraphicFramePr>
          <p:cNvPr id="4" name="Diagram 3">
            <a:extLst>
              <a:ext uri="{FF2B5EF4-FFF2-40B4-BE49-F238E27FC236}">
                <a16:creationId xmlns:a16="http://schemas.microsoft.com/office/drawing/2014/main" id="{21B0817F-EA2E-E141-A50B-D7BF88E34C9C}"/>
              </a:ext>
            </a:extLst>
          </p:cNvPr>
          <p:cNvGraphicFramePr/>
          <p:nvPr>
            <p:extLst>
              <p:ext uri="{D42A27DB-BD31-4B8C-83A1-F6EECF244321}">
                <p14:modId xmlns:p14="http://schemas.microsoft.com/office/powerpoint/2010/main" val="1894590553"/>
              </p:ext>
            </p:extLst>
          </p:nvPr>
        </p:nvGraphicFramePr>
        <p:xfrm>
          <a:off x="983432" y="1006770"/>
          <a:ext cx="9880024" cy="5197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37" name="Group 136">
            <a:extLst>
              <a:ext uri="{FF2B5EF4-FFF2-40B4-BE49-F238E27FC236}">
                <a16:creationId xmlns:a16="http://schemas.microsoft.com/office/drawing/2014/main" id="{8849CDB0-C478-8D46-B01B-178EB47AF7F0}"/>
              </a:ext>
            </a:extLst>
          </p:cNvPr>
          <p:cNvGrpSpPr/>
          <p:nvPr/>
        </p:nvGrpSpPr>
        <p:grpSpPr>
          <a:xfrm>
            <a:off x="1907905" y="4669917"/>
            <a:ext cx="5819657" cy="939924"/>
            <a:chOff x="1907905" y="4669917"/>
            <a:chExt cx="5819657" cy="939924"/>
          </a:xfrm>
        </p:grpSpPr>
        <p:grpSp>
          <p:nvGrpSpPr>
            <p:cNvPr id="49" name="Group 48">
              <a:extLst>
                <a:ext uri="{FF2B5EF4-FFF2-40B4-BE49-F238E27FC236}">
                  <a16:creationId xmlns:a16="http://schemas.microsoft.com/office/drawing/2014/main" id="{C9319FAC-261C-2549-9B1B-6D9CD6CE1D2C}"/>
                </a:ext>
              </a:extLst>
            </p:cNvPr>
            <p:cNvGrpSpPr/>
            <p:nvPr/>
          </p:nvGrpSpPr>
          <p:grpSpPr>
            <a:xfrm>
              <a:off x="1907905" y="4853623"/>
              <a:ext cx="554575" cy="520708"/>
              <a:chOff x="8825439" y="2560735"/>
              <a:chExt cx="694509" cy="652096"/>
            </a:xfrm>
          </p:grpSpPr>
          <p:sp>
            <p:nvSpPr>
              <p:cNvPr id="50" name="Rectangle: Rounded Corners 270">
                <a:extLst>
                  <a:ext uri="{FF2B5EF4-FFF2-40B4-BE49-F238E27FC236}">
                    <a16:creationId xmlns:a16="http://schemas.microsoft.com/office/drawing/2014/main" id="{F75E1957-9F82-6140-82D3-0840F8951C0D}"/>
                  </a:ext>
                </a:extLst>
              </p:cNvPr>
              <p:cNvSpPr/>
              <p:nvPr/>
            </p:nvSpPr>
            <p:spPr>
              <a:xfrm>
                <a:off x="8825439" y="2560735"/>
                <a:ext cx="694509" cy="652096"/>
              </a:xfrm>
              <a:prstGeom prst="roundRect">
                <a:avLst/>
              </a:prstGeom>
              <a:solidFill>
                <a:srgbClr val="C0000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Isosceles Triangle 271">
                <a:extLst>
                  <a:ext uri="{FF2B5EF4-FFF2-40B4-BE49-F238E27FC236}">
                    <a16:creationId xmlns:a16="http://schemas.microsoft.com/office/drawing/2014/main" id="{35BD4E40-1B59-0541-92F2-E61839C331BB}"/>
                  </a:ext>
                </a:extLst>
              </p:cNvPr>
              <p:cNvSpPr/>
              <p:nvPr/>
            </p:nvSpPr>
            <p:spPr>
              <a:xfrm>
                <a:off x="9060828" y="2756343"/>
                <a:ext cx="247877" cy="213687"/>
              </a:xfrm>
              <a:prstGeom prst="triangl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1"/>
              </a:p>
            </p:txBody>
          </p:sp>
          <p:sp>
            <p:nvSpPr>
              <p:cNvPr id="52" name="Text Placeholder 2">
                <a:extLst>
                  <a:ext uri="{FF2B5EF4-FFF2-40B4-BE49-F238E27FC236}">
                    <a16:creationId xmlns:a16="http://schemas.microsoft.com/office/drawing/2014/main" id="{160F4635-10C6-E845-B9E9-7348BC66679A}"/>
                  </a:ext>
                </a:extLst>
              </p:cNvPr>
              <p:cNvSpPr txBox="1">
                <a:spLocks/>
              </p:cNvSpPr>
              <p:nvPr/>
            </p:nvSpPr>
            <p:spPr>
              <a:xfrm>
                <a:off x="8898289" y="3054398"/>
                <a:ext cx="572958" cy="157037"/>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bg2">
                        <a:lumMod val="50000"/>
                      </a:schemeClr>
                    </a:solidFill>
                    <a:latin typeface="+mn-lt"/>
                    <a:ea typeface="+mn-ea"/>
                    <a:cs typeface="+mn-cs"/>
                  </a:defRPr>
                </a:lvl1pPr>
                <a:lvl2pPr marL="365760" indent="-182880" algn="l" defTabSz="914400" rtl="0" eaLnBrk="1" latinLnBrk="0" hangingPunct="1">
                  <a:lnSpc>
                    <a:spcPct val="100000"/>
                  </a:lnSpc>
                  <a:spcBef>
                    <a:spcPts val="600"/>
                  </a:spcBef>
                  <a:buFont typeface="Calibri" panose="020F0502020204030204" pitchFamily="34" charset="0"/>
                  <a:buChar char="–"/>
                  <a:defRPr sz="1800" kern="1200">
                    <a:solidFill>
                      <a:schemeClr val="tx2"/>
                    </a:solidFill>
                    <a:latin typeface="+mn-lt"/>
                    <a:ea typeface="+mn-ea"/>
                    <a:cs typeface="+mn-cs"/>
                  </a:defRPr>
                </a:lvl2pPr>
                <a:lvl3pPr marL="548640" indent="-182880" algn="l" defTabSz="914400" rtl="0" eaLnBrk="1" latinLnBrk="0" hangingPunct="1">
                  <a:lnSpc>
                    <a:spcPct val="100000"/>
                  </a:lnSpc>
                  <a:spcBef>
                    <a:spcPts val="600"/>
                  </a:spcBef>
                  <a:buFont typeface="Wingdings" panose="05000000000000000000" pitchFamily="2" charset="2"/>
                  <a:buChar char="§"/>
                  <a:defRPr sz="1600" kern="1200">
                    <a:solidFill>
                      <a:schemeClr val="tx2"/>
                    </a:solidFill>
                    <a:latin typeface="+mn-lt"/>
                    <a:ea typeface="+mn-ea"/>
                    <a:cs typeface="+mn-cs"/>
                  </a:defRPr>
                </a:lvl3pPr>
                <a:lvl4pPr marL="731520" indent="-182880" algn="l" defTabSz="914400" rtl="0" eaLnBrk="1" latinLnBrk="0" hangingPunct="1">
                  <a:lnSpc>
                    <a:spcPct val="100000"/>
                  </a:lnSpc>
                  <a:spcBef>
                    <a:spcPts val="600"/>
                  </a:spcBef>
                  <a:buFont typeface="Courier New" panose="02070309020205020404" pitchFamily="49" charset="0"/>
                  <a:buChar char="o"/>
                  <a:defRPr sz="1400" kern="1200">
                    <a:solidFill>
                      <a:schemeClr val="tx2"/>
                    </a:solidFill>
                    <a:latin typeface="+mn-lt"/>
                    <a:ea typeface="+mn-ea"/>
                    <a:cs typeface="+mn-cs"/>
                  </a:defRPr>
                </a:lvl4pPr>
                <a:lvl5pPr marL="914400" indent="-182880" algn="l" defTabSz="914400" rtl="0" eaLnBrk="1" latinLnBrk="0" hangingPunct="1">
                  <a:lnSpc>
                    <a:spcPct val="100000"/>
                  </a:lnSpc>
                  <a:spcBef>
                    <a:spcPts val="600"/>
                  </a:spcBef>
                  <a:buFont typeface="Wingdings" panose="05000000000000000000" pitchFamily="2" charset="2"/>
                  <a:buChar char="v"/>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700" b="1" dirty="0">
                    <a:solidFill>
                      <a:schemeClr val="bg1"/>
                    </a:solidFill>
                  </a:rPr>
                  <a:t>STP</a:t>
                </a:r>
              </a:p>
            </p:txBody>
          </p:sp>
        </p:grpSp>
        <p:grpSp>
          <p:nvGrpSpPr>
            <p:cNvPr id="61" name="Group 60">
              <a:extLst>
                <a:ext uri="{FF2B5EF4-FFF2-40B4-BE49-F238E27FC236}">
                  <a16:creationId xmlns:a16="http://schemas.microsoft.com/office/drawing/2014/main" id="{DC68B7A4-B732-8047-8DEB-E3317AD779EF}"/>
                </a:ext>
              </a:extLst>
            </p:cNvPr>
            <p:cNvGrpSpPr/>
            <p:nvPr/>
          </p:nvGrpSpPr>
          <p:grpSpPr>
            <a:xfrm>
              <a:off x="4378344" y="4901865"/>
              <a:ext cx="554575" cy="520708"/>
              <a:chOff x="8825439" y="2560735"/>
              <a:chExt cx="694509" cy="652096"/>
            </a:xfrm>
          </p:grpSpPr>
          <p:sp>
            <p:nvSpPr>
              <p:cNvPr id="62" name="Rectangle: Rounded Corners 270">
                <a:extLst>
                  <a:ext uri="{FF2B5EF4-FFF2-40B4-BE49-F238E27FC236}">
                    <a16:creationId xmlns:a16="http://schemas.microsoft.com/office/drawing/2014/main" id="{46E9FDB6-ED80-A34D-9C9A-0230FA549658}"/>
                  </a:ext>
                </a:extLst>
              </p:cNvPr>
              <p:cNvSpPr/>
              <p:nvPr/>
            </p:nvSpPr>
            <p:spPr>
              <a:xfrm>
                <a:off x="8825439" y="2560735"/>
                <a:ext cx="694509" cy="652096"/>
              </a:xfrm>
              <a:prstGeom prst="roundRect">
                <a:avLst/>
              </a:prstGeom>
              <a:solidFill>
                <a:schemeClr val="accent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Isosceles Triangle 271">
                <a:extLst>
                  <a:ext uri="{FF2B5EF4-FFF2-40B4-BE49-F238E27FC236}">
                    <a16:creationId xmlns:a16="http://schemas.microsoft.com/office/drawing/2014/main" id="{6E3D34A9-4FB7-7644-925A-B8CADCFC6BBA}"/>
                  </a:ext>
                </a:extLst>
              </p:cNvPr>
              <p:cNvSpPr/>
              <p:nvPr/>
            </p:nvSpPr>
            <p:spPr>
              <a:xfrm>
                <a:off x="9060828" y="2756343"/>
                <a:ext cx="247877" cy="213687"/>
              </a:xfrm>
              <a:prstGeom prst="triangl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1"/>
              </a:p>
            </p:txBody>
          </p:sp>
          <p:sp>
            <p:nvSpPr>
              <p:cNvPr id="64" name="Text Placeholder 2">
                <a:extLst>
                  <a:ext uri="{FF2B5EF4-FFF2-40B4-BE49-F238E27FC236}">
                    <a16:creationId xmlns:a16="http://schemas.microsoft.com/office/drawing/2014/main" id="{AF1AB6F0-A16B-0849-BE0E-A576ADCA2A94}"/>
                  </a:ext>
                </a:extLst>
              </p:cNvPr>
              <p:cNvSpPr txBox="1">
                <a:spLocks/>
              </p:cNvSpPr>
              <p:nvPr/>
            </p:nvSpPr>
            <p:spPr>
              <a:xfrm>
                <a:off x="8898289" y="3054398"/>
                <a:ext cx="572958" cy="157037"/>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bg2">
                        <a:lumMod val="50000"/>
                      </a:schemeClr>
                    </a:solidFill>
                    <a:latin typeface="+mn-lt"/>
                    <a:ea typeface="+mn-ea"/>
                    <a:cs typeface="+mn-cs"/>
                  </a:defRPr>
                </a:lvl1pPr>
                <a:lvl2pPr marL="365760" indent="-182880" algn="l" defTabSz="914400" rtl="0" eaLnBrk="1" latinLnBrk="0" hangingPunct="1">
                  <a:lnSpc>
                    <a:spcPct val="100000"/>
                  </a:lnSpc>
                  <a:spcBef>
                    <a:spcPts val="600"/>
                  </a:spcBef>
                  <a:buFont typeface="Calibri" panose="020F0502020204030204" pitchFamily="34" charset="0"/>
                  <a:buChar char="–"/>
                  <a:defRPr sz="1800" kern="1200">
                    <a:solidFill>
                      <a:schemeClr val="tx2"/>
                    </a:solidFill>
                    <a:latin typeface="+mn-lt"/>
                    <a:ea typeface="+mn-ea"/>
                    <a:cs typeface="+mn-cs"/>
                  </a:defRPr>
                </a:lvl2pPr>
                <a:lvl3pPr marL="548640" indent="-182880" algn="l" defTabSz="914400" rtl="0" eaLnBrk="1" latinLnBrk="0" hangingPunct="1">
                  <a:lnSpc>
                    <a:spcPct val="100000"/>
                  </a:lnSpc>
                  <a:spcBef>
                    <a:spcPts val="600"/>
                  </a:spcBef>
                  <a:buFont typeface="Wingdings" panose="05000000000000000000" pitchFamily="2" charset="2"/>
                  <a:buChar char="§"/>
                  <a:defRPr sz="1600" kern="1200">
                    <a:solidFill>
                      <a:schemeClr val="tx2"/>
                    </a:solidFill>
                    <a:latin typeface="+mn-lt"/>
                    <a:ea typeface="+mn-ea"/>
                    <a:cs typeface="+mn-cs"/>
                  </a:defRPr>
                </a:lvl3pPr>
                <a:lvl4pPr marL="731520" indent="-182880" algn="l" defTabSz="914400" rtl="0" eaLnBrk="1" latinLnBrk="0" hangingPunct="1">
                  <a:lnSpc>
                    <a:spcPct val="100000"/>
                  </a:lnSpc>
                  <a:spcBef>
                    <a:spcPts val="600"/>
                  </a:spcBef>
                  <a:buFont typeface="Courier New" panose="02070309020205020404" pitchFamily="49" charset="0"/>
                  <a:buChar char="o"/>
                  <a:defRPr sz="1400" kern="1200">
                    <a:solidFill>
                      <a:schemeClr val="tx2"/>
                    </a:solidFill>
                    <a:latin typeface="+mn-lt"/>
                    <a:ea typeface="+mn-ea"/>
                    <a:cs typeface="+mn-cs"/>
                  </a:defRPr>
                </a:lvl4pPr>
                <a:lvl5pPr marL="914400" indent="-182880" algn="l" defTabSz="914400" rtl="0" eaLnBrk="1" latinLnBrk="0" hangingPunct="1">
                  <a:lnSpc>
                    <a:spcPct val="100000"/>
                  </a:lnSpc>
                  <a:spcBef>
                    <a:spcPts val="600"/>
                  </a:spcBef>
                  <a:buFont typeface="Wingdings" panose="05000000000000000000" pitchFamily="2" charset="2"/>
                  <a:buChar char="v"/>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700" b="1" dirty="0">
                    <a:solidFill>
                      <a:schemeClr val="bg1"/>
                    </a:solidFill>
                  </a:rPr>
                  <a:t>STP</a:t>
                </a:r>
              </a:p>
            </p:txBody>
          </p:sp>
        </p:grpSp>
        <p:grpSp>
          <p:nvGrpSpPr>
            <p:cNvPr id="12" name="Group 11">
              <a:extLst>
                <a:ext uri="{FF2B5EF4-FFF2-40B4-BE49-F238E27FC236}">
                  <a16:creationId xmlns:a16="http://schemas.microsoft.com/office/drawing/2014/main" id="{82BE4708-885C-924F-8AA5-1FF1D8E36B03}"/>
                </a:ext>
              </a:extLst>
            </p:cNvPr>
            <p:cNvGrpSpPr/>
            <p:nvPr/>
          </p:nvGrpSpPr>
          <p:grpSpPr>
            <a:xfrm>
              <a:off x="6365290" y="4669917"/>
              <a:ext cx="1362272" cy="939924"/>
              <a:chOff x="8331712" y="3862761"/>
              <a:chExt cx="1362272" cy="939924"/>
            </a:xfrm>
          </p:grpSpPr>
          <p:sp>
            <p:nvSpPr>
              <p:cNvPr id="70" name="Rounded Rectangle 69">
                <a:extLst>
                  <a:ext uri="{FF2B5EF4-FFF2-40B4-BE49-F238E27FC236}">
                    <a16:creationId xmlns:a16="http://schemas.microsoft.com/office/drawing/2014/main" id="{42A5B880-B3C8-8C4E-BE37-B1F9BB3D4B08}"/>
                  </a:ext>
                </a:extLst>
              </p:cNvPr>
              <p:cNvSpPr/>
              <p:nvPr/>
            </p:nvSpPr>
            <p:spPr>
              <a:xfrm>
                <a:off x="8331712" y="3862761"/>
                <a:ext cx="1362272" cy="939924"/>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grpSp>
            <p:nvGrpSpPr>
              <p:cNvPr id="11" name="Group 10">
                <a:extLst>
                  <a:ext uri="{FF2B5EF4-FFF2-40B4-BE49-F238E27FC236}">
                    <a16:creationId xmlns:a16="http://schemas.microsoft.com/office/drawing/2014/main" id="{2C9350FB-2CA1-6247-97C8-988D2C8E456D}"/>
                  </a:ext>
                </a:extLst>
              </p:cNvPr>
              <p:cNvGrpSpPr/>
              <p:nvPr/>
            </p:nvGrpSpPr>
            <p:grpSpPr>
              <a:xfrm>
                <a:off x="8445357" y="3912311"/>
                <a:ext cx="1129229" cy="840824"/>
                <a:chOff x="8365124" y="3884320"/>
                <a:chExt cx="1301519" cy="969111"/>
              </a:xfrm>
            </p:grpSpPr>
            <p:grpSp>
              <p:nvGrpSpPr>
                <p:cNvPr id="53" name="Group 52">
                  <a:extLst>
                    <a:ext uri="{FF2B5EF4-FFF2-40B4-BE49-F238E27FC236}">
                      <a16:creationId xmlns:a16="http://schemas.microsoft.com/office/drawing/2014/main" id="{09800ED0-B87B-F24A-82D4-5F7A0E7C7030}"/>
                    </a:ext>
                  </a:extLst>
                </p:cNvPr>
                <p:cNvGrpSpPr/>
                <p:nvPr/>
              </p:nvGrpSpPr>
              <p:grpSpPr>
                <a:xfrm>
                  <a:off x="9140132" y="4332723"/>
                  <a:ext cx="526511" cy="519785"/>
                  <a:chOff x="8976066" y="2560733"/>
                  <a:chExt cx="606040" cy="598299"/>
                </a:xfrm>
              </p:grpSpPr>
              <p:sp>
                <p:nvSpPr>
                  <p:cNvPr id="54" name="Rectangle: Rounded Corners 411">
                    <a:extLst>
                      <a:ext uri="{FF2B5EF4-FFF2-40B4-BE49-F238E27FC236}">
                        <a16:creationId xmlns:a16="http://schemas.microsoft.com/office/drawing/2014/main" id="{65A49D6F-E215-AE46-ADF6-EF9DF61752FC}"/>
                      </a:ext>
                    </a:extLst>
                  </p:cNvPr>
                  <p:cNvSpPr/>
                  <p:nvPr/>
                </p:nvSpPr>
                <p:spPr>
                  <a:xfrm>
                    <a:off x="8983807" y="2560733"/>
                    <a:ext cx="598299" cy="598299"/>
                  </a:xfrm>
                  <a:prstGeom prst="roundRect">
                    <a:avLst/>
                  </a:prstGeom>
                  <a:solidFill>
                    <a:schemeClr val="accent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55" name="Flowchart: Off-page Connector 412">
                    <a:extLst>
                      <a:ext uri="{FF2B5EF4-FFF2-40B4-BE49-F238E27FC236}">
                        <a16:creationId xmlns:a16="http://schemas.microsoft.com/office/drawing/2014/main" id="{D98A2CC6-482E-6145-886F-6A7AA746EACD}"/>
                      </a:ext>
                    </a:extLst>
                  </p:cNvPr>
                  <p:cNvSpPr/>
                  <p:nvPr/>
                </p:nvSpPr>
                <p:spPr>
                  <a:xfrm>
                    <a:off x="9164239" y="2704937"/>
                    <a:ext cx="196612" cy="218638"/>
                  </a:xfrm>
                  <a:prstGeom prst="flowChartOffpageConnector">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p>
                </p:txBody>
              </p:sp>
              <p:sp>
                <p:nvSpPr>
                  <p:cNvPr id="56" name="Text Placeholder 2">
                    <a:extLst>
                      <a:ext uri="{FF2B5EF4-FFF2-40B4-BE49-F238E27FC236}">
                        <a16:creationId xmlns:a16="http://schemas.microsoft.com/office/drawing/2014/main" id="{C42A035C-D36E-5C43-A183-F64910DB4097}"/>
                      </a:ext>
                    </a:extLst>
                  </p:cNvPr>
                  <p:cNvSpPr txBox="1">
                    <a:spLocks/>
                  </p:cNvSpPr>
                  <p:nvPr/>
                </p:nvSpPr>
                <p:spPr>
                  <a:xfrm>
                    <a:off x="8976066" y="3024991"/>
                    <a:ext cx="572959" cy="123995"/>
                  </a:xfrm>
                  <a:prstGeom prst="rect">
                    <a:avLst/>
                  </a:prstGeom>
                </p:spPr>
                <p:txBody>
                  <a:bodyPr vert="horz" wrap="square" lIns="0" tIns="0" rIns="0" bIns="0" rtlCol="0">
                    <a:spAutoFit/>
                  </a:bodyPr>
                  <a:lstStyle>
                    <a:defPPr>
                      <a:defRPr lang="en-US"/>
                    </a:defPPr>
                    <a:lvl1pPr indent="0" algn="ctr">
                      <a:lnSpc>
                        <a:spcPct val="100000"/>
                      </a:lnSpc>
                      <a:spcBef>
                        <a:spcPts val="600"/>
                      </a:spcBef>
                      <a:buFont typeface="Arial" panose="020B0604020202020204" pitchFamily="34" charset="0"/>
                      <a:buNone/>
                      <a:defRPr sz="400" b="1">
                        <a:solidFill>
                          <a:schemeClr val="bg1"/>
                        </a:solidFill>
                      </a:defRPr>
                    </a:lvl1pPr>
                    <a:lvl2pPr marL="365760" indent="-182880">
                      <a:lnSpc>
                        <a:spcPct val="100000"/>
                      </a:lnSpc>
                      <a:spcBef>
                        <a:spcPts val="600"/>
                      </a:spcBef>
                      <a:buFont typeface="Calibri" panose="020F0502020204030204" pitchFamily="34" charset="0"/>
                      <a:buChar char="–"/>
                      <a:defRPr>
                        <a:solidFill>
                          <a:schemeClr val="tx2"/>
                        </a:solidFill>
                      </a:defRPr>
                    </a:lvl2pPr>
                    <a:lvl3pPr marL="548640" indent="-182880">
                      <a:lnSpc>
                        <a:spcPct val="100000"/>
                      </a:lnSpc>
                      <a:spcBef>
                        <a:spcPts val="600"/>
                      </a:spcBef>
                      <a:buFont typeface="Wingdings" panose="05000000000000000000" pitchFamily="2" charset="2"/>
                      <a:buChar char="§"/>
                      <a:defRPr sz="1600">
                        <a:solidFill>
                          <a:schemeClr val="tx2"/>
                        </a:solidFill>
                      </a:defRPr>
                    </a:lvl3pPr>
                    <a:lvl4pPr marL="731520" indent="-182880">
                      <a:lnSpc>
                        <a:spcPct val="100000"/>
                      </a:lnSpc>
                      <a:spcBef>
                        <a:spcPts val="600"/>
                      </a:spcBef>
                      <a:buFont typeface="Courier New" panose="02070309020205020404" pitchFamily="49" charset="0"/>
                      <a:buChar char="o"/>
                      <a:defRPr sz="1400">
                        <a:solidFill>
                          <a:schemeClr val="tx2"/>
                        </a:solidFill>
                      </a:defRPr>
                    </a:lvl4pPr>
                    <a:lvl5pPr marL="914400" indent="-182880">
                      <a:lnSpc>
                        <a:spcPct val="100000"/>
                      </a:lnSpc>
                      <a:spcBef>
                        <a:spcPts val="600"/>
                      </a:spcBef>
                      <a:buFont typeface="Wingdings" panose="05000000000000000000" pitchFamily="2" charset="2"/>
                      <a:buChar char="v"/>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sz="600" dirty="0"/>
                      <a:t>SS7 FW</a:t>
                    </a:r>
                  </a:p>
                </p:txBody>
              </p:sp>
            </p:grpSp>
            <p:grpSp>
              <p:nvGrpSpPr>
                <p:cNvPr id="57" name="Group 56">
                  <a:extLst>
                    <a:ext uri="{FF2B5EF4-FFF2-40B4-BE49-F238E27FC236}">
                      <a16:creationId xmlns:a16="http://schemas.microsoft.com/office/drawing/2014/main" id="{DFA6CE83-5D01-0748-AB92-4C12D2C62A65}"/>
                    </a:ext>
                  </a:extLst>
                </p:cNvPr>
                <p:cNvGrpSpPr/>
                <p:nvPr/>
              </p:nvGrpSpPr>
              <p:grpSpPr>
                <a:xfrm>
                  <a:off x="8365124" y="4332723"/>
                  <a:ext cx="554575" cy="520708"/>
                  <a:chOff x="8690972" y="2560735"/>
                  <a:chExt cx="694509" cy="652096"/>
                </a:xfrm>
              </p:grpSpPr>
              <p:sp>
                <p:nvSpPr>
                  <p:cNvPr id="58" name="Rectangle: Rounded Corners 270">
                    <a:extLst>
                      <a:ext uri="{FF2B5EF4-FFF2-40B4-BE49-F238E27FC236}">
                        <a16:creationId xmlns:a16="http://schemas.microsoft.com/office/drawing/2014/main" id="{787ABC7D-A7B6-9447-AB52-4E699F2A3852}"/>
                      </a:ext>
                    </a:extLst>
                  </p:cNvPr>
                  <p:cNvSpPr/>
                  <p:nvPr/>
                </p:nvSpPr>
                <p:spPr>
                  <a:xfrm>
                    <a:off x="8690972" y="2560735"/>
                    <a:ext cx="694509" cy="652096"/>
                  </a:xfrm>
                  <a:prstGeom prst="roundRect">
                    <a:avLst/>
                  </a:prstGeom>
                  <a:solidFill>
                    <a:schemeClr val="accent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59" name="Isosceles Triangle 271">
                    <a:extLst>
                      <a:ext uri="{FF2B5EF4-FFF2-40B4-BE49-F238E27FC236}">
                        <a16:creationId xmlns:a16="http://schemas.microsoft.com/office/drawing/2014/main" id="{6C171AB3-6A15-4B40-9F7E-8B7BF1E0C3AB}"/>
                      </a:ext>
                    </a:extLst>
                  </p:cNvPr>
                  <p:cNvSpPr/>
                  <p:nvPr/>
                </p:nvSpPr>
                <p:spPr>
                  <a:xfrm>
                    <a:off x="8926361" y="2756343"/>
                    <a:ext cx="247878" cy="213688"/>
                  </a:xfrm>
                  <a:prstGeom prst="triangl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a:p>
                </p:txBody>
              </p:sp>
              <p:sp>
                <p:nvSpPr>
                  <p:cNvPr id="60" name="Text Placeholder 2">
                    <a:extLst>
                      <a:ext uri="{FF2B5EF4-FFF2-40B4-BE49-F238E27FC236}">
                        <a16:creationId xmlns:a16="http://schemas.microsoft.com/office/drawing/2014/main" id="{C5890C41-77FB-C246-A638-9F200C88DB14}"/>
                      </a:ext>
                    </a:extLst>
                  </p:cNvPr>
                  <p:cNvSpPr txBox="1">
                    <a:spLocks/>
                  </p:cNvSpPr>
                  <p:nvPr/>
                </p:nvSpPr>
                <p:spPr>
                  <a:xfrm>
                    <a:off x="8763819" y="3054398"/>
                    <a:ext cx="572957" cy="133273"/>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bg2">
                            <a:lumMod val="50000"/>
                          </a:schemeClr>
                        </a:solidFill>
                        <a:latin typeface="+mn-lt"/>
                        <a:ea typeface="+mn-ea"/>
                        <a:cs typeface="+mn-cs"/>
                      </a:defRPr>
                    </a:lvl1pPr>
                    <a:lvl2pPr marL="365760" indent="-182880" algn="l" defTabSz="914400" rtl="0" eaLnBrk="1" latinLnBrk="0" hangingPunct="1">
                      <a:lnSpc>
                        <a:spcPct val="100000"/>
                      </a:lnSpc>
                      <a:spcBef>
                        <a:spcPts val="600"/>
                      </a:spcBef>
                      <a:buFont typeface="Calibri" panose="020F0502020204030204" pitchFamily="34" charset="0"/>
                      <a:buChar char="–"/>
                      <a:defRPr sz="1800" kern="1200">
                        <a:solidFill>
                          <a:schemeClr val="tx2"/>
                        </a:solidFill>
                        <a:latin typeface="+mn-lt"/>
                        <a:ea typeface="+mn-ea"/>
                        <a:cs typeface="+mn-cs"/>
                      </a:defRPr>
                    </a:lvl2pPr>
                    <a:lvl3pPr marL="548640" indent="-182880" algn="l" defTabSz="914400" rtl="0" eaLnBrk="1" latinLnBrk="0" hangingPunct="1">
                      <a:lnSpc>
                        <a:spcPct val="100000"/>
                      </a:lnSpc>
                      <a:spcBef>
                        <a:spcPts val="600"/>
                      </a:spcBef>
                      <a:buFont typeface="Wingdings" panose="05000000000000000000" pitchFamily="2" charset="2"/>
                      <a:buChar char="§"/>
                      <a:defRPr sz="1600" kern="1200">
                        <a:solidFill>
                          <a:schemeClr val="tx2"/>
                        </a:solidFill>
                        <a:latin typeface="+mn-lt"/>
                        <a:ea typeface="+mn-ea"/>
                        <a:cs typeface="+mn-cs"/>
                      </a:defRPr>
                    </a:lvl3pPr>
                    <a:lvl4pPr marL="731520" indent="-182880" algn="l" defTabSz="914400" rtl="0" eaLnBrk="1" latinLnBrk="0" hangingPunct="1">
                      <a:lnSpc>
                        <a:spcPct val="100000"/>
                      </a:lnSpc>
                      <a:spcBef>
                        <a:spcPts val="600"/>
                      </a:spcBef>
                      <a:buFont typeface="Courier New" panose="02070309020205020404" pitchFamily="49" charset="0"/>
                      <a:buChar char="o"/>
                      <a:defRPr sz="1400" kern="1200">
                        <a:solidFill>
                          <a:schemeClr val="tx2"/>
                        </a:solidFill>
                        <a:latin typeface="+mn-lt"/>
                        <a:ea typeface="+mn-ea"/>
                        <a:cs typeface="+mn-cs"/>
                      </a:defRPr>
                    </a:lvl4pPr>
                    <a:lvl5pPr marL="914400" indent="-182880" algn="l" defTabSz="914400" rtl="0" eaLnBrk="1" latinLnBrk="0" hangingPunct="1">
                      <a:lnSpc>
                        <a:spcPct val="100000"/>
                      </a:lnSpc>
                      <a:spcBef>
                        <a:spcPts val="600"/>
                      </a:spcBef>
                      <a:buFont typeface="Wingdings" panose="05000000000000000000" pitchFamily="2" charset="2"/>
                      <a:buChar char="v"/>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600" b="1" dirty="0">
                        <a:solidFill>
                          <a:schemeClr val="bg1"/>
                        </a:solidFill>
                      </a:rPr>
                      <a:t>STP</a:t>
                    </a:r>
                  </a:p>
                </p:txBody>
              </p:sp>
            </p:grpSp>
            <p:grpSp>
              <p:nvGrpSpPr>
                <p:cNvPr id="65" name="Group 64">
                  <a:extLst>
                    <a:ext uri="{FF2B5EF4-FFF2-40B4-BE49-F238E27FC236}">
                      <a16:creationId xmlns:a16="http://schemas.microsoft.com/office/drawing/2014/main" id="{16D7A8D7-8764-4945-A41E-5142D31B9D4A}"/>
                    </a:ext>
                  </a:extLst>
                </p:cNvPr>
                <p:cNvGrpSpPr/>
                <p:nvPr/>
              </p:nvGrpSpPr>
              <p:grpSpPr>
                <a:xfrm>
                  <a:off x="8752956" y="3884320"/>
                  <a:ext cx="519785" cy="519785"/>
                  <a:chOff x="2133600" y="3636540"/>
                  <a:chExt cx="731520" cy="731520"/>
                </a:xfrm>
              </p:grpSpPr>
              <p:sp>
                <p:nvSpPr>
                  <p:cNvPr id="66" name="Rectangle: Rounded Corners 424">
                    <a:extLst>
                      <a:ext uri="{FF2B5EF4-FFF2-40B4-BE49-F238E27FC236}">
                        <a16:creationId xmlns:a16="http://schemas.microsoft.com/office/drawing/2014/main" id="{1148EDB5-258B-5041-8EE9-7570265B2B4A}"/>
                      </a:ext>
                    </a:extLst>
                  </p:cNvPr>
                  <p:cNvSpPr/>
                  <p:nvPr/>
                </p:nvSpPr>
                <p:spPr>
                  <a:xfrm>
                    <a:off x="2133600" y="3636540"/>
                    <a:ext cx="731520" cy="731520"/>
                  </a:xfrm>
                  <a:prstGeom prst="roundRect">
                    <a:avLst/>
                  </a:prstGeom>
                  <a:solidFill>
                    <a:schemeClr val="accent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67" name="Isosceles Triangle 425">
                    <a:extLst>
                      <a:ext uri="{FF2B5EF4-FFF2-40B4-BE49-F238E27FC236}">
                        <a16:creationId xmlns:a16="http://schemas.microsoft.com/office/drawing/2014/main" id="{54C77BA0-E335-DF42-B38C-37E4340F2AA8}"/>
                      </a:ext>
                    </a:extLst>
                  </p:cNvPr>
                  <p:cNvSpPr/>
                  <p:nvPr/>
                </p:nvSpPr>
                <p:spPr>
                  <a:xfrm>
                    <a:off x="2360325" y="3803838"/>
                    <a:ext cx="278068" cy="239714"/>
                  </a:xfrm>
                  <a:prstGeom prst="triangle">
                    <a:avLst/>
                  </a:prstGeom>
                  <a:noFill/>
                  <a:ln w="539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68" name="Text Placeholder 2">
                    <a:extLst>
                      <a:ext uri="{FF2B5EF4-FFF2-40B4-BE49-F238E27FC236}">
                        <a16:creationId xmlns:a16="http://schemas.microsoft.com/office/drawing/2014/main" id="{008DCF9E-FC77-404F-88E9-7B38CD0A3511}"/>
                      </a:ext>
                    </a:extLst>
                  </p:cNvPr>
                  <p:cNvSpPr txBox="1">
                    <a:spLocks/>
                  </p:cNvSpPr>
                  <p:nvPr/>
                </p:nvSpPr>
                <p:spPr>
                  <a:xfrm>
                    <a:off x="2177991" y="4138197"/>
                    <a:ext cx="642742" cy="14977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bg2">
                            <a:lumMod val="50000"/>
                          </a:schemeClr>
                        </a:solidFill>
                        <a:latin typeface="+mn-lt"/>
                        <a:ea typeface="+mn-ea"/>
                        <a:cs typeface="+mn-cs"/>
                      </a:defRPr>
                    </a:lvl1pPr>
                    <a:lvl2pPr marL="365760" indent="-182880" algn="l" defTabSz="914400" rtl="0" eaLnBrk="1" latinLnBrk="0" hangingPunct="1">
                      <a:lnSpc>
                        <a:spcPct val="100000"/>
                      </a:lnSpc>
                      <a:spcBef>
                        <a:spcPts val="600"/>
                      </a:spcBef>
                      <a:buFont typeface="Calibri" panose="020F0502020204030204" pitchFamily="34" charset="0"/>
                      <a:buChar char="–"/>
                      <a:defRPr sz="1800" kern="1200">
                        <a:solidFill>
                          <a:schemeClr val="tx2"/>
                        </a:solidFill>
                        <a:latin typeface="+mn-lt"/>
                        <a:ea typeface="+mn-ea"/>
                        <a:cs typeface="+mn-cs"/>
                      </a:defRPr>
                    </a:lvl2pPr>
                    <a:lvl3pPr marL="548640" indent="-182880" algn="l" defTabSz="914400" rtl="0" eaLnBrk="1" latinLnBrk="0" hangingPunct="1">
                      <a:lnSpc>
                        <a:spcPct val="100000"/>
                      </a:lnSpc>
                      <a:spcBef>
                        <a:spcPts val="600"/>
                      </a:spcBef>
                      <a:buFont typeface="Wingdings" panose="05000000000000000000" pitchFamily="2" charset="2"/>
                      <a:buChar char="§"/>
                      <a:defRPr sz="1600" kern="1200">
                        <a:solidFill>
                          <a:schemeClr val="tx2"/>
                        </a:solidFill>
                        <a:latin typeface="+mn-lt"/>
                        <a:ea typeface="+mn-ea"/>
                        <a:cs typeface="+mn-cs"/>
                      </a:defRPr>
                    </a:lvl3pPr>
                    <a:lvl4pPr marL="731520" indent="-182880" algn="l" defTabSz="914400" rtl="0" eaLnBrk="1" latinLnBrk="0" hangingPunct="1">
                      <a:lnSpc>
                        <a:spcPct val="100000"/>
                      </a:lnSpc>
                      <a:spcBef>
                        <a:spcPts val="600"/>
                      </a:spcBef>
                      <a:buFont typeface="Courier New" panose="02070309020205020404" pitchFamily="49" charset="0"/>
                      <a:buChar char="o"/>
                      <a:defRPr sz="1400" kern="1200">
                        <a:solidFill>
                          <a:schemeClr val="tx2"/>
                        </a:solidFill>
                        <a:latin typeface="+mn-lt"/>
                        <a:ea typeface="+mn-ea"/>
                        <a:cs typeface="+mn-cs"/>
                      </a:defRPr>
                    </a:lvl4pPr>
                    <a:lvl5pPr marL="914400" indent="-182880" algn="l" defTabSz="914400" rtl="0" eaLnBrk="1" latinLnBrk="0" hangingPunct="1">
                      <a:lnSpc>
                        <a:spcPct val="100000"/>
                      </a:lnSpc>
                      <a:spcBef>
                        <a:spcPts val="600"/>
                      </a:spcBef>
                      <a:buFont typeface="Wingdings" panose="05000000000000000000" pitchFamily="2" charset="2"/>
                      <a:buChar char="v"/>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600" b="1" dirty="0">
                        <a:solidFill>
                          <a:schemeClr val="bg1"/>
                        </a:solidFill>
                      </a:rPr>
                      <a:t>DSC</a:t>
                    </a:r>
                  </a:p>
                </p:txBody>
              </p:sp>
            </p:grpSp>
          </p:grpSp>
        </p:grpSp>
      </p:grpSp>
      <p:sp>
        <p:nvSpPr>
          <p:cNvPr id="74" name="Right Arrow 73">
            <a:extLst>
              <a:ext uri="{FF2B5EF4-FFF2-40B4-BE49-F238E27FC236}">
                <a16:creationId xmlns:a16="http://schemas.microsoft.com/office/drawing/2014/main" id="{122BCB38-3BF3-7146-9F44-4AB8448F3DCA}"/>
              </a:ext>
            </a:extLst>
          </p:cNvPr>
          <p:cNvSpPr/>
          <p:nvPr/>
        </p:nvSpPr>
        <p:spPr>
          <a:xfrm>
            <a:off x="2423592" y="3659910"/>
            <a:ext cx="5886579" cy="297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3" name="Group 142">
            <a:extLst>
              <a:ext uri="{FF2B5EF4-FFF2-40B4-BE49-F238E27FC236}">
                <a16:creationId xmlns:a16="http://schemas.microsoft.com/office/drawing/2014/main" id="{3A2919F0-ABB8-0A4D-A6B6-759B79E68653}"/>
              </a:ext>
            </a:extLst>
          </p:cNvPr>
          <p:cNvGrpSpPr/>
          <p:nvPr/>
        </p:nvGrpSpPr>
        <p:grpSpPr>
          <a:xfrm>
            <a:off x="1907910" y="2003010"/>
            <a:ext cx="5813993" cy="939924"/>
            <a:chOff x="1907910" y="2003010"/>
            <a:chExt cx="5813993" cy="939924"/>
          </a:xfrm>
        </p:grpSpPr>
        <p:grpSp>
          <p:nvGrpSpPr>
            <p:cNvPr id="113" name="Group 112">
              <a:extLst>
                <a:ext uri="{FF2B5EF4-FFF2-40B4-BE49-F238E27FC236}">
                  <a16:creationId xmlns:a16="http://schemas.microsoft.com/office/drawing/2014/main" id="{18C43179-7066-A248-B7E5-7A3E17F20A23}"/>
                </a:ext>
              </a:extLst>
            </p:cNvPr>
            <p:cNvGrpSpPr/>
            <p:nvPr/>
          </p:nvGrpSpPr>
          <p:grpSpPr>
            <a:xfrm>
              <a:off x="1907910" y="2003010"/>
              <a:ext cx="5813993" cy="939924"/>
              <a:chOff x="1907910" y="2003010"/>
              <a:chExt cx="5813993" cy="939924"/>
            </a:xfrm>
          </p:grpSpPr>
          <p:grpSp>
            <p:nvGrpSpPr>
              <p:cNvPr id="13" name="Group 12">
                <a:extLst>
                  <a:ext uri="{FF2B5EF4-FFF2-40B4-BE49-F238E27FC236}">
                    <a16:creationId xmlns:a16="http://schemas.microsoft.com/office/drawing/2014/main" id="{B377DA4F-7F61-914B-AB81-74F3BDD14C45}"/>
                  </a:ext>
                </a:extLst>
              </p:cNvPr>
              <p:cNvGrpSpPr/>
              <p:nvPr/>
            </p:nvGrpSpPr>
            <p:grpSpPr>
              <a:xfrm>
                <a:off x="1907910" y="2142399"/>
                <a:ext cx="558100" cy="606635"/>
                <a:chOff x="2285999" y="1543491"/>
                <a:chExt cx="652096" cy="708805"/>
              </a:xfrm>
            </p:grpSpPr>
            <p:grpSp>
              <p:nvGrpSpPr>
                <p:cNvPr id="14" name="Group 13">
                  <a:extLst>
                    <a:ext uri="{FF2B5EF4-FFF2-40B4-BE49-F238E27FC236}">
                      <a16:creationId xmlns:a16="http://schemas.microsoft.com/office/drawing/2014/main" id="{377BD3E9-49A4-C748-9267-0C3CE7C547F0}"/>
                    </a:ext>
                  </a:extLst>
                </p:cNvPr>
                <p:cNvGrpSpPr/>
                <p:nvPr/>
              </p:nvGrpSpPr>
              <p:grpSpPr>
                <a:xfrm>
                  <a:off x="2285999" y="1543491"/>
                  <a:ext cx="652096" cy="708805"/>
                  <a:chOff x="2133600" y="3572924"/>
                  <a:chExt cx="731520" cy="795136"/>
                </a:xfrm>
              </p:grpSpPr>
              <p:sp>
                <p:nvSpPr>
                  <p:cNvPr id="18" name="Cylinder 326">
                    <a:extLst>
                      <a:ext uri="{FF2B5EF4-FFF2-40B4-BE49-F238E27FC236}">
                        <a16:creationId xmlns:a16="http://schemas.microsoft.com/office/drawing/2014/main" id="{B1371374-EE2F-FB4F-9C60-CA58C64AB57C}"/>
                      </a:ext>
                    </a:extLst>
                  </p:cNvPr>
                  <p:cNvSpPr/>
                  <p:nvPr/>
                </p:nvSpPr>
                <p:spPr>
                  <a:xfrm>
                    <a:off x="2133600" y="3572924"/>
                    <a:ext cx="731520" cy="795136"/>
                  </a:xfrm>
                  <a:prstGeom prst="can">
                    <a:avLst>
                      <a:gd name="adj" fmla="val 6011"/>
                    </a:avLst>
                  </a:prstGeom>
                  <a:solidFill>
                    <a:srgbClr val="C0000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 name="Text Placeholder 2">
                    <a:extLst>
                      <a:ext uri="{FF2B5EF4-FFF2-40B4-BE49-F238E27FC236}">
                        <a16:creationId xmlns:a16="http://schemas.microsoft.com/office/drawing/2014/main" id="{8365D7A1-E842-4643-A392-6B7287EC2C35}"/>
                      </a:ext>
                    </a:extLst>
                  </p:cNvPr>
                  <p:cNvSpPr txBox="1">
                    <a:spLocks/>
                  </p:cNvSpPr>
                  <p:nvPr/>
                </p:nvSpPr>
                <p:spPr>
                  <a:xfrm>
                    <a:off x="2177990" y="4138196"/>
                    <a:ext cx="642742" cy="181263"/>
                  </a:xfrm>
                  <a:prstGeom prst="rect">
                    <a:avLst/>
                  </a:prstGeom>
                </p:spPr>
                <p:txBody>
                  <a:bodyPr vert="horz" wrap="square" lIns="0" tIns="0" rIns="0" bIns="0" rtlCol="0">
                    <a:spAutoFit/>
                  </a:bodyPr>
                  <a:lstStyle>
                    <a:defPPr>
                      <a:defRPr lang="en-US"/>
                    </a:defPPr>
                    <a:lvl1pPr indent="0" algn="ctr">
                      <a:lnSpc>
                        <a:spcPct val="100000"/>
                      </a:lnSpc>
                      <a:spcBef>
                        <a:spcPts val="600"/>
                      </a:spcBef>
                      <a:buFont typeface="Arial" panose="020B0604020202020204" pitchFamily="34" charset="0"/>
                      <a:buNone/>
                      <a:defRPr sz="700" b="1">
                        <a:solidFill>
                          <a:schemeClr val="bg1">
                            <a:lumMod val="50000"/>
                          </a:schemeClr>
                        </a:solidFill>
                      </a:defRPr>
                    </a:lvl1pPr>
                    <a:lvl2pPr marL="365760" indent="-182880">
                      <a:lnSpc>
                        <a:spcPct val="100000"/>
                      </a:lnSpc>
                      <a:spcBef>
                        <a:spcPts val="600"/>
                      </a:spcBef>
                      <a:buFont typeface="Calibri" panose="020F0502020204030204" pitchFamily="34" charset="0"/>
                      <a:buChar char="–"/>
                      <a:defRPr>
                        <a:solidFill>
                          <a:schemeClr val="tx2"/>
                        </a:solidFill>
                      </a:defRPr>
                    </a:lvl2pPr>
                    <a:lvl3pPr marL="548640" indent="-182880">
                      <a:lnSpc>
                        <a:spcPct val="100000"/>
                      </a:lnSpc>
                      <a:spcBef>
                        <a:spcPts val="600"/>
                      </a:spcBef>
                      <a:buFont typeface="Wingdings" panose="05000000000000000000" pitchFamily="2" charset="2"/>
                      <a:buChar char="§"/>
                      <a:defRPr sz="1600">
                        <a:solidFill>
                          <a:schemeClr val="tx2"/>
                        </a:solidFill>
                      </a:defRPr>
                    </a:lvl3pPr>
                    <a:lvl4pPr marL="731520" indent="-182880">
                      <a:lnSpc>
                        <a:spcPct val="100000"/>
                      </a:lnSpc>
                      <a:spcBef>
                        <a:spcPts val="600"/>
                      </a:spcBef>
                      <a:buFont typeface="Courier New" panose="02070309020205020404" pitchFamily="49" charset="0"/>
                      <a:buChar char="o"/>
                      <a:defRPr sz="1400">
                        <a:solidFill>
                          <a:schemeClr val="tx2"/>
                        </a:solidFill>
                      </a:defRPr>
                    </a:lvl4pPr>
                    <a:lvl5pPr marL="914400" indent="-182880">
                      <a:lnSpc>
                        <a:spcPct val="100000"/>
                      </a:lnSpc>
                      <a:spcBef>
                        <a:spcPts val="600"/>
                      </a:spcBef>
                      <a:buFont typeface="Wingdings" panose="05000000000000000000" pitchFamily="2" charset="2"/>
                      <a:buChar char="v"/>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solidFill>
                          <a:schemeClr val="bg1"/>
                        </a:solidFill>
                      </a:rPr>
                      <a:t>HSS</a:t>
                    </a:r>
                  </a:p>
                </p:txBody>
              </p:sp>
            </p:grpSp>
            <p:grpSp>
              <p:nvGrpSpPr>
                <p:cNvPr id="15" name="Group 14">
                  <a:extLst>
                    <a:ext uri="{FF2B5EF4-FFF2-40B4-BE49-F238E27FC236}">
                      <a16:creationId xmlns:a16="http://schemas.microsoft.com/office/drawing/2014/main" id="{D9928594-0CA5-C041-91C0-1B30545CD05C}"/>
                    </a:ext>
                  </a:extLst>
                </p:cNvPr>
                <p:cNvGrpSpPr/>
                <p:nvPr/>
              </p:nvGrpSpPr>
              <p:grpSpPr>
                <a:xfrm>
                  <a:off x="2461842" y="1681586"/>
                  <a:ext cx="295646" cy="340270"/>
                  <a:chOff x="7119753" y="4332107"/>
                  <a:chExt cx="504825" cy="581025"/>
                </a:xfrm>
                <a:solidFill>
                  <a:schemeClr val="bg1">
                    <a:lumMod val="65000"/>
                  </a:schemeClr>
                </a:solidFill>
              </p:grpSpPr>
              <p:sp>
                <p:nvSpPr>
                  <p:cNvPr id="16" name="Freeform: Shape 323">
                    <a:extLst>
                      <a:ext uri="{FF2B5EF4-FFF2-40B4-BE49-F238E27FC236}">
                        <a16:creationId xmlns:a16="http://schemas.microsoft.com/office/drawing/2014/main" id="{DE3E9A26-8255-9241-99B8-8D6959BA377A}"/>
                      </a:ext>
                    </a:extLst>
                  </p:cNvPr>
                  <p:cNvSpPr/>
                  <p:nvPr/>
                </p:nvSpPr>
                <p:spPr>
                  <a:xfrm>
                    <a:off x="7119753" y="4332107"/>
                    <a:ext cx="504825" cy="581025"/>
                  </a:xfrm>
                  <a:custGeom>
                    <a:avLst/>
                    <a:gdLst>
                      <a:gd name="connsiteX0" fmla="*/ 502444 w 504825"/>
                      <a:gd name="connsiteY0" fmla="*/ 226219 h 581025"/>
                      <a:gd name="connsiteX1" fmla="*/ 502444 w 504825"/>
                      <a:gd name="connsiteY1" fmla="*/ 169069 h 581025"/>
                      <a:gd name="connsiteX2" fmla="*/ 378619 w 504825"/>
                      <a:gd name="connsiteY2" fmla="*/ 169069 h 581025"/>
                      <a:gd name="connsiteX3" fmla="*/ 378619 w 504825"/>
                      <a:gd name="connsiteY3" fmla="*/ 121444 h 581025"/>
                      <a:gd name="connsiteX4" fmla="*/ 359569 w 504825"/>
                      <a:gd name="connsiteY4" fmla="*/ 121444 h 581025"/>
                      <a:gd name="connsiteX5" fmla="*/ 359569 w 504825"/>
                      <a:gd name="connsiteY5" fmla="*/ 83344 h 581025"/>
                      <a:gd name="connsiteX6" fmla="*/ 378619 w 504825"/>
                      <a:gd name="connsiteY6" fmla="*/ 83344 h 581025"/>
                      <a:gd name="connsiteX7" fmla="*/ 378619 w 504825"/>
                      <a:gd name="connsiteY7" fmla="*/ 7144 h 581025"/>
                      <a:gd name="connsiteX8" fmla="*/ 130969 w 504825"/>
                      <a:gd name="connsiteY8" fmla="*/ 7144 h 581025"/>
                      <a:gd name="connsiteX9" fmla="*/ 130969 w 504825"/>
                      <a:gd name="connsiteY9" fmla="*/ 83344 h 581025"/>
                      <a:gd name="connsiteX10" fmla="*/ 150019 w 504825"/>
                      <a:gd name="connsiteY10" fmla="*/ 83344 h 581025"/>
                      <a:gd name="connsiteX11" fmla="*/ 150019 w 504825"/>
                      <a:gd name="connsiteY11" fmla="*/ 121444 h 581025"/>
                      <a:gd name="connsiteX12" fmla="*/ 130969 w 504825"/>
                      <a:gd name="connsiteY12" fmla="*/ 121444 h 581025"/>
                      <a:gd name="connsiteX13" fmla="*/ 130969 w 504825"/>
                      <a:gd name="connsiteY13" fmla="*/ 169069 h 581025"/>
                      <a:gd name="connsiteX14" fmla="*/ 7144 w 504825"/>
                      <a:gd name="connsiteY14" fmla="*/ 169069 h 581025"/>
                      <a:gd name="connsiteX15" fmla="*/ 7144 w 504825"/>
                      <a:gd name="connsiteY15" fmla="*/ 226219 h 581025"/>
                      <a:gd name="connsiteX16" fmla="*/ 26194 w 504825"/>
                      <a:gd name="connsiteY16" fmla="*/ 226219 h 581025"/>
                      <a:gd name="connsiteX17" fmla="*/ 26194 w 504825"/>
                      <a:gd name="connsiteY17" fmla="*/ 264319 h 581025"/>
                      <a:gd name="connsiteX18" fmla="*/ 7144 w 504825"/>
                      <a:gd name="connsiteY18" fmla="*/ 264319 h 581025"/>
                      <a:gd name="connsiteX19" fmla="*/ 7144 w 504825"/>
                      <a:gd name="connsiteY19" fmla="*/ 321469 h 581025"/>
                      <a:gd name="connsiteX20" fmla="*/ 26194 w 504825"/>
                      <a:gd name="connsiteY20" fmla="*/ 321469 h 581025"/>
                      <a:gd name="connsiteX21" fmla="*/ 26194 w 504825"/>
                      <a:gd name="connsiteY21" fmla="*/ 359569 h 581025"/>
                      <a:gd name="connsiteX22" fmla="*/ 7144 w 504825"/>
                      <a:gd name="connsiteY22" fmla="*/ 359569 h 581025"/>
                      <a:gd name="connsiteX23" fmla="*/ 7144 w 504825"/>
                      <a:gd name="connsiteY23" fmla="*/ 416719 h 581025"/>
                      <a:gd name="connsiteX24" fmla="*/ 26194 w 504825"/>
                      <a:gd name="connsiteY24" fmla="*/ 416719 h 581025"/>
                      <a:gd name="connsiteX25" fmla="*/ 26194 w 504825"/>
                      <a:gd name="connsiteY25" fmla="*/ 454819 h 581025"/>
                      <a:gd name="connsiteX26" fmla="*/ 7144 w 504825"/>
                      <a:gd name="connsiteY26" fmla="*/ 454819 h 581025"/>
                      <a:gd name="connsiteX27" fmla="*/ 7144 w 504825"/>
                      <a:gd name="connsiteY27" fmla="*/ 578644 h 581025"/>
                      <a:gd name="connsiteX28" fmla="*/ 502444 w 504825"/>
                      <a:gd name="connsiteY28" fmla="*/ 578644 h 581025"/>
                      <a:gd name="connsiteX29" fmla="*/ 502444 w 504825"/>
                      <a:gd name="connsiteY29" fmla="*/ 454819 h 581025"/>
                      <a:gd name="connsiteX30" fmla="*/ 483394 w 504825"/>
                      <a:gd name="connsiteY30" fmla="*/ 454819 h 581025"/>
                      <a:gd name="connsiteX31" fmla="*/ 483394 w 504825"/>
                      <a:gd name="connsiteY31" fmla="*/ 416719 h 581025"/>
                      <a:gd name="connsiteX32" fmla="*/ 502444 w 504825"/>
                      <a:gd name="connsiteY32" fmla="*/ 416719 h 581025"/>
                      <a:gd name="connsiteX33" fmla="*/ 502444 w 504825"/>
                      <a:gd name="connsiteY33" fmla="*/ 359569 h 581025"/>
                      <a:gd name="connsiteX34" fmla="*/ 483394 w 504825"/>
                      <a:gd name="connsiteY34" fmla="*/ 359569 h 581025"/>
                      <a:gd name="connsiteX35" fmla="*/ 483394 w 504825"/>
                      <a:gd name="connsiteY35" fmla="*/ 321469 h 581025"/>
                      <a:gd name="connsiteX36" fmla="*/ 502444 w 504825"/>
                      <a:gd name="connsiteY36" fmla="*/ 321469 h 581025"/>
                      <a:gd name="connsiteX37" fmla="*/ 502444 w 504825"/>
                      <a:gd name="connsiteY37" fmla="*/ 264319 h 581025"/>
                      <a:gd name="connsiteX38" fmla="*/ 483394 w 504825"/>
                      <a:gd name="connsiteY38" fmla="*/ 264319 h 581025"/>
                      <a:gd name="connsiteX39" fmla="*/ 483394 w 504825"/>
                      <a:gd name="connsiteY39" fmla="*/ 226219 h 581025"/>
                      <a:gd name="connsiteX40" fmla="*/ 502444 w 504825"/>
                      <a:gd name="connsiteY40" fmla="*/ 226219 h 581025"/>
                      <a:gd name="connsiteX41" fmla="*/ 150019 w 504825"/>
                      <a:gd name="connsiteY41" fmla="*/ 140494 h 581025"/>
                      <a:gd name="connsiteX42" fmla="*/ 226219 w 504825"/>
                      <a:gd name="connsiteY42" fmla="*/ 140494 h 581025"/>
                      <a:gd name="connsiteX43" fmla="*/ 226219 w 504825"/>
                      <a:gd name="connsiteY43" fmla="*/ 64294 h 581025"/>
                      <a:gd name="connsiteX44" fmla="*/ 150019 w 504825"/>
                      <a:gd name="connsiteY44" fmla="*/ 64294 h 581025"/>
                      <a:gd name="connsiteX45" fmla="*/ 150019 w 504825"/>
                      <a:gd name="connsiteY45" fmla="*/ 26194 h 581025"/>
                      <a:gd name="connsiteX46" fmla="*/ 359569 w 504825"/>
                      <a:gd name="connsiteY46" fmla="*/ 26194 h 581025"/>
                      <a:gd name="connsiteX47" fmla="*/ 359569 w 504825"/>
                      <a:gd name="connsiteY47" fmla="*/ 64294 h 581025"/>
                      <a:gd name="connsiteX48" fmla="*/ 283369 w 504825"/>
                      <a:gd name="connsiteY48" fmla="*/ 64294 h 581025"/>
                      <a:gd name="connsiteX49" fmla="*/ 283369 w 504825"/>
                      <a:gd name="connsiteY49" fmla="*/ 140494 h 581025"/>
                      <a:gd name="connsiteX50" fmla="*/ 359569 w 504825"/>
                      <a:gd name="connsiteY50" fmla="*/ 140494 h 581025"/>
                      <a:gd name="connsiteX51" fmla="*/ 359569 w 504825"/>
                      <a:gd name="connsiteY51" fmla="*/ 169069 h 581025"/>
                      <a:gd name="connsiteX52" fmla="*/ 273844 w 504825"/>
                      <a:gd name="connsiteY52" fmla="*/ 169069 h 581025"/>
                      <a:gd name="connsiteX53" fmla="*/ 273844 w 504825"/>
                      <a:gd name="connsiteY53" fmla="*/ 226219 h 581025"/>
                      <a:gd name="connsiteX54" fmla="*/ 292894 w 504825"/>
                      <a:gd name="connsiteY54" fmla="*/ 226219 h 581025"/>
                      <a:gd name="connsiteX55" fmla="*/ 292894 w 504825"/>
                      <a:gd name="connsiteY55" fmla="*/ 264319 h 581025"/>
                      <a:gd name="connsiteX56" fmla="*/ 273844 w 504825"/>
                      <a:gd name="connsiteY56" fmla="*/ 264319 h 581025"/>
                      <a:gd name="connsiteX57" fmla="*/ 273844 w 504825"/>
                      <a:gd name="connsiteY57" fmla="*/ 321469 h 581025"/>
                      <a:gd name="connsiteX58" fmla="*/ 292894 w 504825"/>
                      <a:gd name="connsiteY58" fmla="*/ 321469 h 581025"/>
                      <a:gd name="connsiteX59" fmla="*/ 292894 w 504825"/>
                      <a:gd name="connsiteY59" fmla="*/ 336709 h 581025"/>
                      <a:gd name="connsiteX60" fmla="*/ 254794 w 504825"/>
                      <a:gd name="connsiteY60" fmla="*/ 330994 h 581025"/>
                      <a:gd name="connsiteX61" fmla="*/ 216694 w 504825"/>
                      <a:gd name="connsiteY61" fmla="*/ 336709 h 581025"/>
                      <a:gd name="connsiteX62" fmla="*/ 216694 w 504825"/>
                      <a:gd name="connsiteY62" fmla="*/ 321469 h 581025"/>
                      <a:gd name="connsiteX63" fmla="*/ 235744 w 504825"/>
                      <a:gd name="connsiteY63" fmla="*/ 321469 h 581025"/>
                      <a:gd name="connsiteX64" fmla="*/ 235744 w 504825"/>
                      <a:gd name="connsiteY64" fmla="*/ 264319 h 581025"/>
                      <a:gd name="connsiteX65" fmla="*/ 216694 w 504825"/>
                      <a:gd name="connsiteY65" fmla="*/ 264319 h 581025"/>
                      <a:gd name="connsiteX66" fmla="*/ 216694 w 504825"/>
                      <a:gd name="connsiteY66" fmla="*/ 226219 h 581025"/>
                      <a:gd name="connsiteX67" fmla="*/ 235744 w 504825"/>
                      <a:gd name="connsiteY67" fmla="*/ 226219 h 581025"/>
                      <a:gd name="connsiteX68" fmla="*/ 235744 w 504825"/>
                      <a:gd name="connsiteY68" fmla="*/ 169069 h 581025"/>
                      <a:gd name="connsiteX69" fmla="*/ 150019 w 504825"/>
                      <a:gd name="connsiteY69" fmla="*/ 169069 h 581025"/>
                      <a:gd name="connsiteX70" fmla="*/ 150019 w 504825"/>
                      <a:gd name="connsiteY70" fmla="*/ 140494 h 581025"/>
                      <a:gd name="connsiteX71" fmla="*/ 169069 w 504825"/>
                      <a:gd name="connsiteY71" fmla="*/ 121444 h 581025"/>
                      <a:gd name="connsiteX72" fmla="*/ 169069 w 504825"/>
                      <a:gd name="connsiteY72" fmla="*/ 83344 h 581025"/>
                      <a:gd name="connsiteX73" fmla="*/ 207169 w 504825"/>
                      <a:gd name="connsiteY73" fmla="*/ 83344 h 581025"/>
                      <a:gd name="connsiteX74" fmla="*/ 207169 w 504825"/>
                      <a:gd name="connsiteY74" fmla="*/ 121444 h 581025"/>
                      <a:gd name="connsiteX75" fmla="*/ 169069 w 504825"/>
                      <a:gd name="connsiteY75" fmla="*/ 121444 h 581025"/>
                      <a:gd name="connsiteX76" fmla="*/ 340519 w 504825"/>
                      <a:gd name="connsiteY76" fmla="*/ 83344 h 581025"/>
                      <a:gd name="connsiteX77" fmla="*/ 340519 w 504825"/>
                      <a:gd name="connsiteY77" fmla="*/ 121444 h 581025"/>
                      <a:gd name="connsiteX78" fmla="*/ 302419 w 504825"/>
                      <a:gd name="connsiteY78" fmla="*/ 121444 h 581025"/>
                      <a:gd name="connsiteX79" fmla="*/ 302419 w 504825"/>
                      <a:gd name="connsiteY79" fmla="*/ 83344 h 581025"/>
                      <a:gd name="connsiteX80" fmla="*/ 340519 w 504825"/>
                      <a:gd name="connsiteY80" fmla="*/ 83344 h 581025"/>
                      <a:gd name="connsiteX81" fmla="*/ 350044 w 504825"/>
                      <a:gd name="connsiteY81" fmla="*/ 359569 h 581025"/>
                      <a:gd name="connsiteX82" fmla="*/ 333851 w 504825"/>
                      <a:gd name="connsiteY82" fmla="*/ 359569 h 581025"/>
                      <a:gd name="connsiteX83" fmla="*/ 311944 w 504825"/>
                      <a:gd name="connsiteY83" fmla="*/ 345281 h 581025"/>
                      <a:gd name="connsiteX84" fmla="*/ 311944 w 504825"/>
                      <a:gd name="connsiteY84" fmla="*/ 321469 h 581025"/>
                      <a:gd name="connsiteX85" fmla="*/ 350044 w 504825"/>
                      <a:gd name="connsiteY85" fmla="*/ 321469 h 581025"/>
                      <a:gd name="connsiteX86" fmla="*/ 350044 w 504825"/>
                      <a:gd name="connsiteY86" fmla="*/ 359569 h 581025"/>
                      <a:gd name="connsiteX87" fmla="*/ 175736 w 504825"/>
                      <a:gd name="connsiteY87" fmla="*/ 359569 h 581025"/>
                      <a:gd name="connsiteX88" fmla="*/ 159544 w 504825"/>
                      <a:gd name="connsiteY88" fmla="*/ 359569 h 581025"/>
                      <a:gd name="connsiteX89" fmla="*/ 159544 w 504825"/>
                      <a:gd name="connsiteY89" fmla="*/ 321469 h 581025"/>
                      <a:gd name="connsiteX90" fmla="*/ 197644 w 504825"/>
                      <a:gd name="connsiteY90" fmla="*/ 321469 h 581025"/>
                      <a:gd name="connsiteX91" fmla="*/ 197644 w 504825"/>
                      <a:gd name="connsiteY91" fmla="*/ 345281 h 581025"/>
                      <a:gd name="connsiteX92" fmla="*/ 175736 w 504825"/>
                      <a:gd name="connsiteY92" fmla="*/ 359569 h 581025"/>
                      <a:gd name="connsiteX93" fmla="*/ 83344 w 504825"/>
                      <a:gd name="connsiteY93" fmla="*/ 559594 h 581025"/>
                      <a:gd name="connsiteX94" fmla="*/ 26194 w 504825"/>
                      <a:gd name="connsiteY94" fmla="*/ 559594 h 581025"/>
                      <a:gd name="connsiteX95" fmla="*/ 26194 w 504825"/>
                      <a:gd name="connsiteY95" fmla="*/ 473869 h 581025"/>
                      <a:gd name="connsiteX96" fmla="*/ 102394 w 504825"/>
                      <a:gd name="connsiteY96" fmla="*/ 473869 h 581025"/>
                      <a:gd name="connsiteX97" fmla="*/ 102394 w 504825"/>
                      <a:gd name="connsiteY97" fmla="*/ 397669 h 581025"/>
                      <a:gd name="connsiteX98" fmla="*/ 26194 w 504825"/>
                      <a:gd name="connsiteY98" fmla="*/ 397669 h 581025"/>
                      <a:gd name="connsiteX99" fmla="*/ 26194 w 504825"/>
                      <a:gd name="connsiteY99" fmla="*/ 378619 h 581025"/>
                      <a:gd name="connsiteX100" fmla="*/ 102394 w 504825"/>
                      <a:gd name="connsiteY100" fmla="*/ 378619 h 581025"/>
                      <a:gd name="connsiteX101" fmla="*/ 102394 w 504825"/>
                      <a:gd name="connsiteY101" fmla="*/ 302419 h 581025"/>
                      <a:gd name="connsiteX102" fmla="*/ 26194 w 504825"/>
                      <a:gd name="connsiteY102" fmla="*/ 302419 h 581025"/>
                      <a:gd name="connsiteX103" fmla="*/ 26194 w 504825"/>
                      <a:gd name="connsiteY103" fmla="*/ 283369 h 581025"/>
                      <a:gd name="connsiteX104" fmla="*/ 102394 w 504825"/>
                      <a:gd name="connsiteY104" fmla="*/ 283369 h 581025"/>
                      <a:gd name="connsiteX105" fmla="*/ 102394 w 504825"/>
                      <a:gd name="connsiteY105" fmla="*/ 207169 h 581025"/>
                      <a:gd name="connsiteX106" fmla="*/ 26194 w 504825"/>
                      <a:gd name="connsiteY106" fmla="*/ 207169 h 581025"/>
                      <a:gd name="connsiteX107" fmla="*/ 26194 w 504825"/>
                      <a:gd name="connsiteY107" fmla="*/ 188119 h 581025"/>
                      <a:gd name="connsiteX108" fmla="*/ 216694 w 504825"/>
                      <a:gd name="connsiteY108" fmla="*/ 188119 h 581025"/>
                      <a:gd name="connsiteX109" fmla="*/ 216694 w 504825"/>
                      <a:gd name="connsiteY109" fmla="*/ 207169 h 581025"/>
                      <a:gd name="connsiteX110" fmla="*/ 140494 w 504825"/>
                      <a:gd name="connsiteY110" fmla="*/ 207169 h 581025"/>
                      <a:gd name="connsiteX111" fmla="*/ 140494 w 504825"/>
                      <a:gd name="connsiteY111" fmla="*/ 283369 h 581025"/>
                      <a:gd name="connsiteX112" fmla="*/ 216694 w 504825"/>
                      <a:gd name="connsiteY112" fmla="*/ 283369 h 581025"/>
                      <a:gd name="connsiteX113" fmla="*/ 216694 w 504825"/>
                      <a:gd name="connsiteY113" fmla="*/ 302419 h 581025"/>
                      <a:gd name="connsiteX114" fmla="*/ 140494 w 504825"/>
                      <a:gd name="connsiteY114" fmla="*/ 302419 h 581025"/>
                      <a:gd name="connsiteX115" fmla="*/ 140494 w 504825"/>
                      <a:gd name="connsiteY115" fmla="*/ 378619 h 581025"/>
                      <a:gd name="connsiteX116" fmla="*/ 157639 w 504825"/>
                      <a:gd name="connsiteY116" fmla="*/ 378619 h 581025"/>
                      <a:gd name="connsiteX117" fmla="*/ 145256 w 504825"/>
                      <a:gd name="connsiteY117" fmla="*/ 397669 h 581025"/>
                      <a:gd name="connsiteX118" fmla="*/ 140494 w 504825"/>
                      <a:gd name="connsiteY118" fmla="*/ 397669 h 581025"/>
                      <a:gd name="connsiteX119" fmla="*/ 140494 w 504825"/>
                      <a:gd name="connsiteY119" fmla="*/ 407194 h 581025"/>
                      <a:gd name="connsiteX120" fmla="*/ 130969 w 504825"/>
                      <a:gd name="connsiteY120" fmla="*/ 454819 h 581025"/>
                      <a:gd name="connsiteX121" fmla="*/ 136684 w 504825"/>
                      <a:gd name="connsiteY121" fmla="*/ 492919 h 581025"/>
                      <a:gd name="connsiteX122" fmla="*/ 83344 w 504825"/>
                      <a:gd name="connsiteY122" fmla="*/ 492919 h 581025"/>
                      <a:gd name="connsiteX123" fmla="*/ 83344 w 504825"/>
                      <a:gd name="connsiteY123" fmla="*/ 559594 h 581025"/>
                      <a:gd name="connsiteX124" fmla="*/ 45244 w 504825"/>
                      <a:gd name="connsiteY124" fmla="*/ 454819 h 581025"/>
                      <a:gd name="connsiteX125" fmla="*/ 45244 w 504825"/>
                      <a:gd name="connsiteY125" fmla="*/ 416719 h 581025"/>
                      <a:gd name="connsiteX126" fmla="*/ 83344 w 504825"/>
                      <a:gd name="connsiteY126" fmla="*/ 416719 h 581025"/>
                      <a:gd name="connsiteX127" fmla="*/ 83344 w 504825"/>
                      <a:gd name="connsiteY127" fmla="*/ 454819 h 581025"/>
                      <a:gd name="connsiteX128" fmla="*/ 45244 w 504825"/>
                      <a:gd name="connsiteY128" fmla="*/ 454819 h 581025"/>
                      <a:gd name="connsiteX129" fmla="*/ 45244 w 504825"/>
                      <a:gd name="connsiteY129" fmla="*/ 359569 h 581025"/>
                      <a:gd name="connsiteX130" fmla="*/ 45244 w 504825"/>
                      <a:gd name="connsiteY130" fmla="*/ 321469 h 581025"/>
                      <a:gd name="connsiteX131" fmla="*/ 83344 w 504825"/>
                      <a:gd name="connsiteY131" fmla="*/ 321469 h 581025"/>
                      <a:gd name="connsiteX132" fmla="*/ 83344 w 504825"/>
                      <a:gd name="connsiteY132" fmla="*/ 359569 h 581025"/>
                      <a:gd name="connsiteX133" fmla="*/ 45244 w 504825"/>
                      <a:gd name="connsiteY133" fmla="*/ 359569 h 581025"/>
                      <a:gd name="connsiteX134" fmla="*/ 45244 w 504825"/>
                      <a:gd name="connsiteY134" fmla="*/ 264319 h 581025"/>
                      <a:gd name="connsiteX135" fmla="*/ 45244 w 504825"/>
                      <a:gd name="connsiteY135" fmla="*/ 226219 h 581025"/>
                      <a:gd name="connsiteX136" fmla="*/ 83344 w 504825"/>
                      <a:gd name="connsiteY136" fmla="*/ 226219 h 581025"/>
                      <a:gd name="connsiteX137" fmla="*/ 83344 w 504825"/>
                      <a:gd name="connsiteY137" fmla="*/ 264319 h 581025"/>
                      <a:gd name="connsiteX138" fmla="*/ 45244 w 504825"/>
                      <a:gd name="connsiteY138" fmla="*/ 264319 h 581025"/>
                      <a:gd name="connsiteX139" fmla="*/ 197644 w 504825"/>
                      <a:gd name="connsiteY139" fmla="*/ 226219 h 581025"/>
                      <a:gd name="connsiteX140" fmla="*/ 197644 w 504825"/>
                      <a:gd name="connsiteY140" fmla="*/ 264319 h 581025"/>
                      <a:gd name="connsiteX141" fmla="*/ 159544 w 504825"/>
                      <a:gd name="connsiteY141" fmla="*/ 264319 h 581025"/>
                      <a:gd name="connsiteX142" fmla="*/ 159544 w 504825"/>
                      <a:gd name="connsiteY142" fmla="*/ 226219 h 581025"/>
                      <a:gd name="connsiteX143" fmla="*/ 197644 w 504825"/>
                      <a:gd name="connsiteY143" fmla="*/ 226219 h 581025"/>
                      <a:gd name="connsiteX144" fmla="*/ 111919 w 504825"/>
                      <a:gd name="connsiteY144" fmla="*/ 559594 h 581025"/>
                      <a:gd name="connsiteX145" fmla="*/ 102394 w 504825"/>
                      <a:gd name="connsiteY145" fmla="*/ 559594 h 581025"/>
                      <a:gd name="connsiteX146" fmla="*/ 102394 w 504825"/>
                      <a:gd name="connsiteY146" fmla="*/ 511969 h 581025"/>
                      <a:gd name="connsiteX147" fmla="*/ 111919 w 504825"/>
                      <a:gd name="connsiteY147" fmla="*/ 511969 h 581025"/>
                      <a:gd name="connsiteX148" fmla="*/ 111919 w 504825"/>
                      <a:gd name="connsiteY148" fmla="*/ 559594 h 581025"/>
                      <a:gd name="connsiteX149" fmla="*/ 140494 w 504825"/>
                      <a:gd name="connsiteY149" fmla="*/ 559594 h 581025"/>
                      <a:gd name="connsiteX150" fmla="*/ 130969 w 504825"/>
                      <a:gd name="connsiteY150" fmla="*/ 559594 h 581025"/>
                      <a:gd name="connsiteX151" fmla="*/ 130969 w 504825"/>
                      <a:gd name="connsiteY151" fmla="*/ 511969 h 581025"/>
                      <a:gd name="connsiteX152" fmla="*/ 140494 w 504825"/>
                      <a:gd name="connsiteY152" fmla="*/ 511969 h 581025"/>
                      <a:gd name="connsiteX153" fmla="*/ 140494 w 504825"/>
                      <a:gd name="connsiteY153" fmla="*/ 559594 h 581025"/>
                      <a:gd name="connsiteX154" fmla="*/ 159544 w 504825"/>
                      <a:gd name="connsiteY154" fmla="*/ 559594 h 581025"/>
                      <a:gd name="connsiteX155" fmla="*/ 159544 w 504825"/>
                      <a:gd name="connsiteY155" fmla="*/ 533876 h 581025"/>
                      <a:gd name="connsiteX156" fmla="*/ 189071 w 504825"/>
                      <a:gd name="connsiteY156" fmla="*/ 559594 h 581025"/>
                      <a:gd name="connsiteX157" fmla="*/ 159544 w 504825"/>
                      <a:gd name="connsiteY157" fmla="*/ 559594 h 581025"/>
                      <a:gd name="connsiteX158" fmla="*/ 150019 w 504825"/>
                      <a:gd name="connsiteY158" fmla="*/ 454819 h 581025"/>
                      <a:gd name="connsiteX159" fmla="*/ 254794 w 504825"/>
                      <a:gd name="connsiteY159" fmla="*/ 350044 h 581025"/>
                      <a:gd name="connsiteX160" fmla="*/ 359569 w 504825"/>
                      <a:gd name="connsiteY160" fmla="*/ 454819 h 581025"/>
                      <a:gd name="connsiteX161" fmla="*/ 254794 w 504825"/>
                      <a:gd name="connsiteY161" fmla="*/ 559594 h 581025"/>
                      <a:gd name="connsiteX162" fmla="*/ 150019 w 504825"/>
                      <a:gd name="connsiteY162" fmla="*/ 454819 h 581025"/>
                      <a:gd name="connsiteX163" fmla="*/ 320516 w 504825"/>
                      <a:gd name="connsiteY163" fmla="*/ 559594 h 581025"/>
                      <a:gd name="connsiteX164" fmla="*/ 350044 w 504825"/>
                      <a:gd name="connsiteY164" fmla="*/ 533876 h 581025"/>
                      <a:gd name="connsiteX165" fmla="*/ 350044 w 504825"/>
                      <a:gd name="connsiteY165" fmla="*/ 559594 h 581025"/>
                      <a:gd name="connsiteX166" fmla="*/ 320516 w 504825"/>
                      <a:gd name="connsiteY166" fmla="*/ 559594 h 581025"/>
                      <a:gd name="connsiteX167" fmla="*/ 378619 w 504825"/>
                      <a:gd name="connsiteY167" fmla="*/ 559594 h 581025"/>
                      <a:gd name="connsiteX168" fmla="*/ 369094 w 504825"/>
                      <a:gd name="connsiteY168" fmla="*/ 559594 h 581025"/>
                      <a:gd name="connsiteX169" fmla="*/ 369094 w 504825"/>
                      <a:gd name="connsiteY169" fmla="*/ 511969 h 581025"/>
                      <a:gd name="connsiteX170" fmla="*/ 378619 w 504825"/>
                      <a:gd name="connsiteY170" fmla="*/ 511969 h 581025"/>
                      <a:gd name="connsiteX171" fmla="*/ 378619 w 504825"/>
                      <a:gd name="connsiteY171" fmla="*/ 559594 h 581025"/>
                      <a:gd name="connsiteX172" fmla="*/ 407194 w 504825"/>
                      <a:gd name="connsiteY172" fmla="*/ 559594 h 581025"/>
                      <a:gd name="connsiteX173" fmla="*/ 397669 w 504825"/>
                      <a:gd name="connsiteY173" fmla="*/ 559594 h 581025"/>
                      <a:gd name="connsiteX174" fmla="*/ 397669 w 504825"/>
                      <a:gd name="connsiteY174" fmla="*/ 511969 h 581025"/>
                      <a:gd name="connsiteX175" fmla="*/ 407194 w 504825"/>
                      <a:gd name="connsiteY175" fmla="*/ 511969 h 581025"/>
                      <a:gd name="connsiteX176" fmla="*/ 407194 w 504825"/>
                      <a:gd name="connsiteY176" fmla="*/ 559594 h 581025"/>
                      <a:gd name="connsiteX177" fmla="*/ 407194 w 504825"/>
                      <a:gd name="connsiteY177" fmla="*/ 207169 h 581025"/>
                      <a:gd name="connsiteX178" fmla="*/ 407194 w 504825"/>
                      <a:gd name="connsiteY178" fmla="*/ 283369 h 581025"/>
                      <a:gd name="connsiteX179" fmla="*/ 483394 w 504825"/>
                      <a:gd name="connsiteY179" fmla="*/ 283369 h 581025"/>
                      <a:gd name="connsiteX180" fmla="*/ 483394 w 504825"/>
                      <a:gd name="connsiteY180" fmla="*/ 302419 h 581025"/>
                      <a:gd name="connsiteX181" fmla="*/ 407194 w 504825"/>
                      <a:gd name="connsiteY181" fmla="*/ 302419 h 581025"/>
                      <a:gd name="connsiteX182" fmla="*/ 407194 w 504825"/>
                      <a:gd name="connsiteY182" fmla="*/ 378619 h 581025"/>
                      <a:gd name="connsiteX183" fmla="*/ 483394 w 504825"/>
                      <a:gd name="connsiteY183" fmla="*/ 378619 h 581025"/>
                      <a:gd name="connsiteX184" fmla="*/ 483394 w 504825"/>
                      <a:gd name="connsiteY184" fmla="*/ 397669 h 581025"/>
                      <a:gd name="connsiteX185" fmla="*/ 407194 w 504825"/>
                      <a:gd name="connsiteY185" fmla="*/ 397669 h 581025"/>
                      <a:gd name="connsiteX186" fmla="*/ 407194 w 504825"/>
                      <a:gd name="connsiteY186" fmla="*/ 473869 h 581025"/>
                      <a:gd name="connsiteX187" fmla="*/ 483394 w 504825"/>
                      <a:gd name="connsiteY187" fmla="*/ 473869 h 581025"/>
                      <a:gd name="connsiteX188" fmla="*/ 483394 w 504825"/>
                      <a:gd name="connsiteY188" fmla="*/ 559594 h 581025"/>
                      <a:gd name="connsiteX189" fmla="*/ 426244 w 504825"/>
                      <a:gd name="connsiteY189" fmla="*/ 559594 h 581025"/>
                      <a:gd name="connsiteX190" fmla="*/ 426244 w 504825"/>
                      <a:gd name="connsiteY190" fmla="*/ 492919 h 581025"/>
                      <a:gd name="connsiteX191" fmla="*/ 372904 w 504825"/>
                      <a:gd name="connsiteY191" fmla="*/ 492919 h 581025"/>
                      <a:gd name="connsiteX192" fmla="*/ 378619 w 504825"/>
                      <a:gd name="connsiteY192" fmla="*/ 454819 h 581025"/>
                      <a:gd name="connsiteX193" fmla="*/ 369094 w 504825"/>
                      <a:gd name="connsiteY193" fmla="*/ 407194 h 581025"/>
                      <a:gd name="connsiteX194" fmla="*/ 369094 w 504825"/>
                      <a:gd name="connsiteY194" fmla="*/ 397669 h 581025"/>
                      <a:gd name="connsiteX195" fmla="*/ 364331 w 504825"/>
                      <a:gd name="connsiteY195" fmla="*/ 397669 h 581025"/>
                      <a:gd name="connsiteX196" fmla="*/ 351949 w 504825"/>
                      <a:gd name="connsiteY196" fmla="*/ 378619 h 581025"/>
                      <a:gd name="connsiteX197" fmla="*/ 369094 w 504825"/>
                      <a:gd name="connsiteY197" fmla="*/ 378619 h 581025"/>
                      <a:gd name="connsiteX198" fmla="*/ 369094 w 504825"/>
                      <a:gd name="connsiteY198" fmla="*/ 302419 h 581025"/>
                      <a:gd name="connsiteX199" fmla="*/ 292894 w 504825"/>
                      <a:gd name="connsiteY199" fmla="*/ 302419 h 581025"/>
                      <a:gd name="connsiteX200" fmla="*/ 292894 w 504825"/>
                      <a:gd name="connsiteY200" fmla="*/ 283369 h 581025"/>
                      <a:gd name="connsiteX201" fmla="*/ 369094 w 504825"/>
                      <a:gd name="connsiteY201" fmla="*/ 283369 h 581025"/>
                      <a:gd name="connsiteX202" fmla="*/ 369094 w 504825"/>
                      <a:gd name="connsiteY202" fmla="*/ 207169 h 581025"/>
                      <a:gd name="connsiteX203" fmla="*/ 292894 w 504825"/>
                      <a:gd name="connsiteY203" fmla="*/ 207169 h 581025"/>
                      <a:gd name="connsiteX204" fmla="*/ 292894 w 504825"/>
                      <a:gd name="connsiteY204" fmla="*/ 188119 h 581025"/>
                      <a:gd name="connsiteX205" fmla="*/ 483394 w 504825"/>
                      <a:gd name="connsiteY205" fmla="*/ 188119 h 581025"/>
                      <a:gd name="connsiteX206" fmla="*/ 483394 w 504825"/>
                      <a:gd name="connsiteY206" fmla="*/ 207169 h 581025"/>
                      <a:gd name="connsiteX207" fmla="*/ 407194 w 504825"/>
                      <a:gd name="connsiteY207" fmla="*/ 207169 h 581025"/>
                      <a:gd name="connsiteX208" fmla="*/ 464344 w 504825"/>
                      <a:gd name="connsiteY208" fmla="*/ 226219 h 581025"/>
                      <a:gd name="connsiteX209" fmla="*/ 464344 w 504825"/>
                      <a:gd name="connsiteY209" fmla="*/ 264319 h 581025"/>
                      <a:gd name="connsiteX210" fmla="*/ 426244 w 504825"/>
                      <a:gd name="connsiteY210" fmla="*/ 264319 h 581025"/>
                      <a:gd name="connsiteX211" fmla="*/ 426244 w 504825"/>
                      <a:gd name="connsiteY211" fmla="*/ 226219 h 581025"/>
                      <a:gd name="connsiteX212" fmla="*/ 464344 w 504825"/>
                      <a:gd name="connsiteY212" fmla="*/ 226219 h 581025"/>
                      <a:gd name="connsiteX213" fmla="*/ 464344 w 504825"/>
                      <a:gd name="connsiteY213" fmla="*/ 321469 h 581025"/>
                      <a:gd name="connsiteX214" fmla="*/ 464344 w 504825"/>
                      <a:gd name="connsiteY214" fmla="*/ 359569 h 581025"/>
                      <a:gd name="connsiteX215" fmla="*/ 426244 w 504825"/>
                      <a:gd name="connsiteY215" fmla="*/ 359569 h 581025"/>
                      <a:gd name="connsiteX216" fmla="*/ 426244 w 504825"/>
                      <a:gd name="connsiteY216" fmla="*/ 321469 h 581025"/>
                      <a:gd name="connsiteX217" fmla="*/ 464344 w 504825"/>
                      <a:gd name="connsiteY217" fmla="*/ 321469 h 581025"/>
                      <a:gd name="connsiteX218" fmla="*/ 464344 w 504825"/>
                      <a:gd name="connsiteY218" fmla="*/ 416719 h 581025"/>
                      <a:gd name="connsiteX219" fmla="*/ 464344 w 504825"/>
                      <a:gd name="connsiteY219" fmla="*/ 454819 h 581025"/>
                      <a:gd name="connsiteX220" fmla="*/ 426244 w 504825"/>
                      <a:gd name="connsiteY220" fmla="*/ 454819 h 581025"/>
                      <a:gd name="connsiteX221" fmla="*/ 426244 w 504825"/>
                      <a:gd name="connsiteY221" fmla="*/ 416719 h 581025"/>
                      <a:gd name="connsiteX222" fmla="*/ 464344 w 504825"/>
                      <a:gd name="connsiteY222" fmla="*/ 416719 h 581025"/>
                      <a:gd name="connsiteX223" fmla="*/ 311944 w 504825"/>
                      <a:gd name="connsiteY223" fmla="*/ 264319 h 581025"/>
                      <a:gd name="connsiteX224" fmla="*/ 311944 w 504825"/>
                      <a:gd name="connsiteY224" fmla="*/ 226219 h 581025"/>
                      <a:gd name="connsiteX225" fmla="*/ 350044 w 504825"/>
                      <a:gd name="connsiteY225" fmla="*/ 226219 h 581025"/>
                      <a:gd name="connsiteX226" fmla="*/ 350044 w 504825"/>
                      <a:gd name="connsiteY226" fmla="*/ 264319 h 581025"/>
                      <a:gd name="connsiteX227" fmla="*/ 311944 w 504825"/>
                      <a:gd name="connsiteY227" fmla="*/ 264319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504825" h="581025">
                        <a:moveTo>
                          <a:pt x="502444" y="226219"/>
                        </a:moveTo>
                        <a:lnTo>
                          <a:pt x="502444" y="169069"/>
                        </a:lnTo>
                        <a:lnTo>
                          <a:pt x="378619" y="169069"/>
                        </a:lnTo>
                        <a:lnTo>
                          <a:pt x="378619" y="121444"/>
                        </a:lnTo>
                        <a:lnTo>
                          <a:pt x="359569" y="121444"/>
                        </a:lnTo>
                        <a:lnTo>
                          <a:pt x="359569" y="83344"/>
                        </a:lnTo>
                        <a:lnTo>
                          <a:pt x="378619" y="83344"/>
                        </a:lnTo>
                        <a:lnTo>
                          <a:pt x="378619" y="7144"/>
                        </a:lnTo>
                        <a:lnTo>
                          <a:pt x="130969" y="7144"/>
                        </a:lnTo>
                        <a:lnTo>
                          <a:pt x="130969" y="83344"/>
                        </a:lnTo>
                        <a:lnTo>
                          <a:pt x="150019" y="83344"/>
                        </a:lnTo>
                        <a:lnTo>
                          <a:pt x="150019" y="121444"/>
                        </a:lnTo>
                        <a:lnTo>
                          <a:pt x="130969" y="121444"/>
                        </a:lnTo>
                        <a:lnTo>
                          <a:pt x="130969" y="169069"/>
                        </a:lnTo>
                        <a:lnTo>
                          <a:pt x="7144" y="169069"/>
                        </a:lnTo>
                        <a:lnTo>
                          <a:pt x="7144" y="226219"/>
                        </a:lnTo>
                        <a:lnTo>
                          <a:pt x="26194" y="226219"/>
                        </a:lnTo>
                        <a:lnTo>
                          <a:pt x="26194" y="264319"/>
                        </a:lnTo>
                        <a:lnTo>
                          <a:pt x="7144" y="264319"/>
                        </a:lnTo>
                        <a:lnTo>
                          <a:pt x="7144" y="321469"/>
                        </a:lnTo>
                        <a:lnTo>
                          <a:pt x="26194" y="321469"/>
                        </a:lnTo>
                        <a:lnTo>
                          <a:pt x="26194" y="359569"/>
                        </a:lnTo>
                        <a:lnTo>
                          <a:pt x="7144" y="359569"/>
                        </a:lnTo>
                        <a:lnTo>
                          <a:pt x="7144" y="416719"/>
                        </a:lnTo>
                        <a:lnTo>
                          <a:pt x="26194" y="416719"/>
                        </a:lnTo>
                        <a:lnTo>
                          <a:pt x="26194" y="454819"/>
                        </a:lnTo>
                        <a:lnTo>
                          <a:pt x="7144" y="454819"/>
                        </a:lnTo>
                        <a:lnTo>
                          <a:pt x="7144" y="578644"/>
                        </a:lnTo>
                        <a:lnTo>
                          <a:pt x="502444" y="578644"/>
                        </a:lnTo>
                        <a:lnTo>
                          <a:pt x="502444" y="454819"/>
                        </a:lnTo>
                        <a:lnTo>
                          <a:pt x="483394" y="454819"/>
                        </a:lnTo>
                        <a:lnTo>
                          <a:pt x="483394" y="416719"/>
                        </a:lnTo>
                        <a:lnTo>
                          <a:pt x="502444" y="416719"/>
                        </a:lnTo>
                        <a:lnTo>
                          <a:pt x="502444" y="359569"/>
                        </a:lnTo>
                        <a:lnTo>
                          <a:pt x="483394" y="359569"/>
                        </a:lnTo>
                        <a:lnTo>
                          <a:pt x="483394" y="321469"/>
                        </a:lnTo>
                        <a:lnTo>
                          <a:pt x="502444" y="321469"/>
                        </a:lnTo>
                        <a:lnTo>
                          <a:pt x="502444" y="264319"/>
                        </a:lnTo>
                        <a:lnTo>
                          <a:pt x="483394" y="264319"/>
                        </a:lnTo>
                        <a:lnTo>
                          <a:pt x="483394" y="226219"/>
                        </a:lnTo>
                        <a:lnTo>
                          <a:pt x="502444" y="226219"/>
                        </a:lnTo>
                        <a:close/>
                        <a:moveTo>
                          <a:pt x="150019" y="140494"/>
                        </a:moveTo>
                        <a:lnTo>
                          <a:pt x="226219" y="140494"/>
                        </a:lnTo>
                        <a:lnTo>
                          <a:pt x="226219" y="64294"/>
                        </a:lnTo>
                        <a:lnTo>
                          <a:pt x="150019" y="64294"/>
                        </a:lnTo>
                        <a:lnTo>
                          <a:pt x="150019" y="26194"/>
                        </a:lnTo>
                        <a:lnTo>
                          <a:pt x="359569" y="26194"/>
                        </a:lnTo>
                        <a:lnTo>
                          <a:pt x="359569" y="64294"/>
                        </a:lnTo>
                        <a:lnTo>
                          <a:pt x="283369" y="64294"/>
                        </a:lnTo>
                        <a:lnTo>
                          <a:pt x="283369" y="140494"/>
                        </a:lnTo>
                        <a:lnTo>
                          <a:pt x="359569" y="140494"/>
                        </a:lnTo>
                        <a:lnTo>
                          <a:pt x="359569" y="169069"/>
                        </a:lnTo>
                        <a:lnTo>
                          <a:pt x="273844" y="169069"/>
                        </a:lnTo>
                        <a:lnTo>
                          <a:pt x="273844" y="226219"/>
                        </a:lnTo>
                        <a:lnTo>
                          <a:pt x="292894" y="226219"/>
                        </a:lnTo>
                        <a:lnTo>
                          <a:pt x="292894" y="264319"/>
                        </a:lnTo>
                        <a:lnTo>
                          <a:pt x="273844" y="264319"/>
                        </a:lnTo>
                        <a:lnTo>
                          <a:pt x="273844" y="321469"/>
                        </a:lnTo>
                        <a:lnTo>
                          <a:pt x="292894" y="321469"/>
                        </a:lnTo>
                        <a:lnTo>
                          <a:pt x="292894" y="336709"/>
                        </a:lnTo>
                        <a:cubicBezTo>
                          <a:pt x="280511" y="332899"/>
                          <a:pt x="268129" y="330994"/>
                          <a:pt x="254794" y="330994"/>
                        </a:cubicBezTo>
                        <a:cubicBezTo>
                          <a:pt x="241459" y="330994"/>
                          <a:pt x="229076" y="332899"/>
                          <a:pt x="216694" y="336709"/>
                        </a:cubicBezTo>
                        <a:lnTo>
                          <a:pt x="216694" y="321469"/>
                        </a:lnTo>
                        <a:lnTo>
                          <a:pt x="235744" y="321469"/>
                        </a:lnTo>
                        <a:lnTo>
                          <a:pt x="235744" y="264319"/>
                        </a:lnTo>
                        <a:lnTo>
                          <a:pt x="216694" y="264319"/>
                        </a:lnTo>
                        <a:lnTo>
                          <a:pt x="216694" y="226219"/>
                        </a:lnTo>
                        <a:lnTo>
                          <a:pt x="235744" y="226219"/>
                        </a:lnTo>
                        <a:lnTo>
                          <a:pt x="235744" y="169069"/>
                        </a:lnTo>
                        <a:lnTo>
                          <a:pt x="150019" y="169069"/>
                        </a:lnTo>
                        <a:lnTo>
                          <a:pt x="150019" y="140494"/>
                        </a:lnTo>
                        <a:close/>
                        <a:moveTo>
                          <a:pt x="169069" y="121444"/>
                        </a:moveTo>
                        <a:lnTo>
                          <a:pt x="169069" y="83344"/>
                        </a:lnTo>
                        <a:lnTo>
                          <a:pt x="207169" y="83344"/>
                        </a:lnTo>
                        <a:lnTo>
                          <a:pt x="207169" y="121444"/>
                        </a:lnTo>
                        <a:lnTo>
                          <a:pt x="169069" y="121444"/>
                        </a:lnTo>
                        <a:close/>
                        <a:moveTo>
                          <a:pt x="340519" y="83344"/>
                        </a:moveTo>
                        <a:lnTo>
                          <a:pt x="340519" y="121444"/>
                        </a:lnTo>
                        <a:lnTo>
                          <a:pt x="302419" y="121444"/>
                        </a:lnTo>
                        <a:lnTo>
                          <a:pt x="302419" y="83344"/>
                        </a:lnTo>
                        <a:lnTo>
                          <a:pt x="340519" y="83344"/>
                        </a:lnTo>
                        <a:close/>
                        <a:moveTo>
                          <a:pt x="350044" y="359569"/>
                        </a:moveTo>
                        <a:lnTo>
                          <a:pt x="333851" y="359569"/>
                        </a:lnTo>
                        <a:cubicBezTo>
                          <a:pt x="327184" y="353854"/>
                          <a:pt x="319564" y="349091"/>
                          <a:pt x="311944" y="345281"/>
                        </a:cubicBezTo>
                        <a:lnTo>
                          <a:pt x="311944" y="321469"/>
                        </a:lnTo>
                        <a:lnTo>
                          <a:pt x="350044" y="321469"/>
                        </a:lnTo>
                        <a:lnTo>
                          <a:pt x="350044" y="359569"/>
                        </a:lnTo>
                        <a:close/>
                        <a:moveTo>
                          <a:pt x="175736" y="359569"/>
                        </a:moveTo>
                        <a:lnTo>
                          <a:pt x="159544" y="359569"/>
                        </a:lnTo>
                        <a:lnTo>
                          <a:pt x="159544" y="321469"/>
                        </a:lnTo>
                        <a:lnTo>
                          <a:pt x="197644" y="321469"/>
                        </a:lnTo>
                        <a:lnTo>
                          <a:pt x="197644" y="345281"/>
                        </a:lnTo>
                        <a:cubicBezTo>
                          <a:pt x="190024" y="349091"/>
                          <a:pt x="182404" y="353854"/>
                          <a:pt x="175736" y="359569"/>
                        </a:cubicBezTo>
                        <a:close/>
                        <a:moveTo>
                          <a:pt x="83344" y="559594"/>
                        </a:moveTo>
                        <a:lnTo>
                          <a:pt x="26194" y="559594"/>
                        </a:lnTo>
                        <a:lnTo>
                          <a:pt x="26194" y="473869"/>
                        </a:lnTo>
                        <a:lnTo>
                          <a:pt x="102394" y="473869"/>
                        </a:lnTo>
                        <a:lnTo>
                          <a:pt x="102394" y="397669"/>
                        </a:lnTo>
                        <a:lnTo>
                          <a:pt x="26194" y="397669"/>
                        </a:lnTo>
                        <a:lnTo>
                          <a:pt x="26194" y="378619"/>
                        </a:lnTo>
                        <a:lnTo>
                          <a:pt x="102394" y="378619"/>
                        </a:lnTo>
                        <a:lnTo>
                          <a:pt x="102394" y="302419"/>
                        </a:lnTo>
                        <a:lnTo>
                          <a:pt x="26194" y="302419"/>
                        </a:lnTo>
                        <a:lnTo>
                          <a:pt x="26194" y="283369"/>
                        </a:lnTo>
                        <a:lnTo>
                          <a:pt x="102394" y="283369"/>
                        </a:lnTo>
                        <a:lnTo>
                          <a:pt x="102394" y="207169"/>
                        </a:lnTo>
                        <a:lnTo>
                          <a:pt x="26194" y="207169"/>
                        </a:lnTo>
                        <a:lnTo>
                          <a:pt x="26194" y="188119"/>
                        </a:lnTo>
                        <a:lnTo>
                          <a:pt x="216694" y="188119"/>
                        </a:lnTo>
                        <a:lnTo>
                          <a:pt x="216694" y="207169"/>
                        </a:lnTo>
                        <a:lnTo>
                          <a:pt x="140494" y="207169"/>
                        </a:lnTo>
                        <a:lnTo>
                          <a:pt x="140494" y="283369"/>
                        </a:lnTo>
                        <a:lnTo>
                          <a:pt x="216694" y="283369"/>
                        </a:lnTo>
                        <a:lnTo>
                          <a:pt x="216694" y="302419"/>
                        </a:lnTo>
                        <a:lnTo>
                          <a:pt x="140494" y="302419"/>
                        </a:lnTo>
                        <a:lnTo>
                          <a:pt x="140494" y="378619"/>
                        </a:lnTo>
                        <a:lnTo>
                          <a:pt x="157639" y="378619"/>
                        </a:lnTo>
                        <a:cubicBezTo>
                          <a:pt x="152876" y="384334"/>
                          <a:pt x="149066" y="391001"/>
                          <a:pt x="145256" y="397669"/>
                        </a:cubicBezTo>
                        <a:lnTo>
                          <a:pt x="140494" y="397669"/>
                        </a:lnTo>
                        <a:lnTo>
                          <a:pt x="140494" y="407194"/>
                        </a:lnTo>
                        <a:cubicBezTo>
                          <a:pt x="134779" y="421481"/>
                          <a:pt x="130969" y="437674"/>
                          <a:pt x="130969" y="454819"/>
                        </a:cubicBezTo>
                        <a:cubicBezTo>
                          <a:pt x="130969" y="468154"/>
                          <a:pt x="132874" y="480536"/>
                          <a:pt x="136684" y="492919"/>
                        </a:cubicBezTo>
                        <a:lnTo>
                          <a:pt x="83344" y="492919"/>
                        </a:lnTo>
                        <a:lnTo>
                          <a:pt x="83344" y="559594"/>
                        </a:lnTo>
                        <a:close/>
                        <a:moveTo>
                          <a:pt x="45244" y="454819"/>
                        </a:moveTo>
                        <a:lnTo>
                          <a:pt x="45244" y="416719"/>
                        </a:lnTo>
                        <a:lnTo>
                          <a:pt x="83344" y="416719"/>
                        </a:lnTo>
                        <a:lnTo>
                          <a:pt x="83344" y="454819"/>
                        </a:lnTo>
                        <a:lnTo>
                          <a:pt x="45244" y="454819"/>
                        </a:lnTo>
                        <a:close/>
                        <a:moveTo>
                          <a:pt x="45244" y="359569"/>
                        </a:moveTo>
                        <a:lnTo>
                          <a:pt x="45244" y="321469"/>
                        </a:lnTo>
                        <a:lnTo>
                          <a:pt x="83344" y="321469"/>
                        </a:lnTo>
                        <a:lnTo>
                          <a:pt x="83344" y="359569"/>
                        </a:lnTo>
                        <a:lnTo>
                          <a:pt x="45244" y="359569"/>
                        </a:lnTo>
                        <a:close/>
                        <a:moveTo>
                          <a:pt x="45244" y="264319"/>
                        </a:moveTo>
                        <a:lnTo>
                          <a:pt x="45244" y="226219"/>
                        </a:lnTo>
                        <a:lnTo>
                          <a:pt x="83344" y="226219"/>
                        </a:lnTo>
                        <a:lnTo>
                          <a:pt x="83344" y="264319"/>
                        </a:lnTo>
                        <a:lnTo>
                          <a:pt x="45244" y="264319"/>
                        </a:lnTo>
                        <a:close/>
                        <a:moveTo>
                          <a:pt x="197644" y="226219"/>
                        </a:moveTo>
                        <a:lnTo>
                          <a:pt x="197644" y="264319"/>
                        </a:lnTo>
                        <a:lnTo>
                          <a:pt x="159544" y="264319"/>
                        </a:lnTo>
                        <a:lnTo>
                          <a:pt x="159544" y="226219"/>
                        </a:lnTo>
                        <a:lnTo>
                          <a:pt x="197644" y="226219"/>
                        </a:lnTo>
                        <a:close/>
                        <a:moveTo>
                          <a:pt x="111919" y="559594"/>
                        </a:moveTo>
                        <a:lnTo>
                          <a:pt x="102394" y="559594"/>
                        </a:lnTo>
                        <a:lnTo>
                          <a:pt x="102394" y="511969"/>
                        </a:lnTo>
                        <a:lnTo>
                          <a:pt x="111919" y="511969"/>
                        </a:lnTo>
                        <a:lnTo>
                          <a:pt x="111919" y="559594"/>
                        </a:lnTo>
                        <a:close/>
                        <a:moveTo>
                          <a:pt x="140494" y="559594"/>
                        </a:moveTo>
                        <a:lnTo>
                          <a:pt x="130969" y="559594"/>
                        </a:lnTo>
                        <a:lnTo>
                          <a:pt x="130969" y="511969"/>
                        </a:lnTo>
                        <a:lnTo>
                          <a:pt x="140494" y="511969"/>
                        </a:lnTo>
                        <a:lnTo>
                          <a:pt x="140494" y="559594"/>
                        </a:lnTo>
                        <a:close/>
                        <a:moveTo>
                          <a:pt x="159544" y="559594"/>
                        </a:moveTo>
                        <a:lnTo>
                          <a:pt x="159544" y="533876"/>
                        </a:lnTo>
                        <a:cubicBezTo>
                          <a:pt x="168116" y="544354"/>
                          <a:pt x="177641" y="551974"/>
                          <a:pt x="189071" y="559594"/>
                        </a:cubicBezTo>
                        <a:lnTo>
                          <a:pt x="159544" y="559594"/>
                        </a:lnTo>
                        <a:close/>
                        <a:moveTo>
                          <a:pt x="150019" y="454819"/>
                        </a:moveTo>
                        <a:cubicBezTo>
                          <a:pt x="150019" y="396716"/>
                          <a:pt x="196691" y="350044"/>
                          <a:pt x="254794" y="350044"/>
                        </a:cubicBezTo>
                        <a:cubicBezTo>
                          <a:pt x="312896" y="350044"/>
                          <a:pt x="359569" y="396716"/>
                          <a:pt x="359569" y="454819"/>
                        </a:cubicBezTo>
                        <a:cubicBezTo>
                          <a:pt x="359569" y="512921"/>
                          <a:pt x="312896" y="559594"/>
                          <a:pt x="254794" y="559594"/>
                        </a:cubicBezTo>
                        <a:cubicBezTo>
                          <a:pt x="196691" y="559594"/>
                          <a:pt x="150019" y="512921"/>
                          <a:pt x="150019" y="454819"/>
                        </a:cubicBezTo>
                        <a:close/>
                        <a:moveTo>
                          <a:pt x="320516" y="559594"/>
                        </a:moveTo>
                        <a:cubicBezTo>
                          <a:pt x="331946" y="552926"/>
                          <a:pt x="341471" y="544354"/>
                          <a:pt x="350044" y="533876"/>
                        </a:cubicBezTo>
                        <a:lnTo>
                          <a:pt x="350044" y="559594"/>
                        </a:lnTo>
                        <a:lnTo>
                          <a:pt x="320516" y="559594"/>
                        </a:lnTo>
                        <a:close/>
                        <a:moveTo>
                          <a:pt x="378619" y="559594"/>
                        </a:moveTo>
                        <a:lnTo>
                          <a:pt x="369094" y="559594"/>
                        </a:lnTo>
                        <a:lnTo>
                          <a:pt x="369094" y="511969"/>
                        </a:lnTo>
                        <a:lnTo>
                          <a:pt x="378619" y="511969"/>
                        </a:lnTo>
                        <a:lnTo>
                          <a:pt x="378619" y="559594"/>
                        </a:lnTo>
                        <a:close/>
                        <a:moveTo>
                          <a:pt x="407194" y="559594"/>
                        </a:moveTo>
                        <a:lnTo>
                          <a:pt x="397669" y="559594"/>
                        </a:lnTo>
                        <a:lnTo>
                          <a:pt x="397669" y="511969"/>
                        </a:lnTo>
                        <a:lnTo>
                          <a:pt x="407194" y="511969"/>
                        </a:lnTo>
                        <a:lnTo>
                          <a:pt x="407194" y="559594"/>
                        </a:lnTo>
                        <a:close/>
                        <a:moveTo>
                          <a:pt x="407194" y="207169"/>
                        </a:moveTo>
                        <a:lnTo>
                          <a:pt x="407194" y="283369"/>
                        </a:lnTo>
                        <a:lnTo>
                          <a:pt x="483394" y="283369"/>
                        </a:lnTo>
                        <a:lnTo>
                          <a:pt x="483394" y="302419"/>
                        </a:lnTo>
                        <a:lnTo>
                          <a:pt x="407194" y="302419"/>
                        </a:lnTo>
                        <a:lnTo>
                          <a:pt x="407194" y="378619"/>
                        </a:lnTo>
                        <a:lnTo>
                          <a:pt x="483394" y="378619"/>
                        </a:lnTo>
                        <a:lnTo>
                          <a:pt x="483394" y="397669"/>
                        </a:lnTo>
                        <a:lnTo>
                          <a:pt x="407194" y="397669"/>
                        </a:lnTo>
                        <a:lnTo>
                          <a:pt x="407194" y="473869"/>
                        </a:lnTo>
                        <a:lnTo>
                          <a:pt x="483394" y="473869"/>
                        </a:lnTo>
                        <a:lnTo>
                          <a:pt x="483394" y="559594"/>
                        </a:lnTo>
                        <a:lnTo>
                          <a:pt x="426244" y="559594"/>
                        </a:lnTo>
                        <a:lnTo>
                          <a:pt x="426244" y="492919"/>
                        </a:lnTo>
                        <a:lnTo>
                          <a:pt x="372904" y="492919"/>
                        </a:lnTo>
                        <a:cubicBezTo>
                          <a:pt x="376714" y="480536"/>
                          <a:pt x="378619" y="468154"/>
                          <a:pt x="378619" y="454819"/>
                        </a:cubicBezTo>
                        <a:cubicBezTo>
                          <a:pt x="378619" y="437674"/>
                          <a:pt x="374809" y="421481"/>
                          <a:pt x="369094" y="407194"/>
                        </a:cubicBezTo>
                        <a:lnTo>
                          <a:pt x="369094" y="397669"/>
                        </a:lnTo>
                        <a:lnTo>
                          <a:pt x="364331" y="397669"/>
                        </a:lnTo>
                        <a:cubicBezTo>
                          <a:pt x="360521" y="391001"/>
                          <a:pt x="356711" y="384334"/>
                          <a:pt x="351949" y="378619"/>
                        </a:cubicBezTo>
                        <a:lnTo>
                          <a:pt x="369094" y="378619"/>
                        </a:lnTo>
                        <a:lnTo>
                          <a:pt x="369094" y="302419"/>
                        </a:lnTo>
                        <a:lnTo>
                          <a:pt x="292894" y="302419"/>
                        </a:lnTo>
                        <a:lnTo>
                          <a:pt x="292894" y="283369"/>
                        </a:lnTo>
                        <a:lnTo>
                          <a:pt x="369094" y="283369"/>
                        </a:lnTo>
                        <a:lnTo>
                          <a:pt x="369094" y="207169"/>
                        </a:lnTo>
                        <a:lnTo>
                          <a:pt x="292894" y="207169"/>
                        </a:lnTo>
                        <a:lnTo>
                          <a:pt x="292894" y="188119"/>
                        </a:lnTo>
                        <a:lnTo>
                          <a:pt x="483394" y="188119"/>
                        </a:lnTo>
                        <a:lnTo>
                          <a:pt x="483394" y="207169"/>
                        </a:lnTo>
                        <a:lnTo>
                          <a:pt x="407194" y="207169"/>
                        </a:lnTo>
                        <a:close/>
                        <a:moveTo>
                          <a:pt x="464344" y="226219"/>
                        </a:moveTo>
                        <a:lnTo>
                          <a:pt x="464344" y="264319"/>
                        </a:lnTo>
                        <a:lnTo>
                          <a:pt x="426244" y="264319"/>
                        </a:lnTo>
                        <a:lnTo>
                          <a:pt x="426244" y="226219"/>
                        </a:lnTo>
                        <a:lnTo>
                          <a:pt x="464344" y="226219"/>
                        </a:lnTo>
                        <a:close/>
                        <a:moveTo>
                          <a:pt x="464344" y="321469"/>
                        </a:moveTo>
                        <a:lnTo>
                          <a:pt x="464344" y="359569"/>
                        </a:lnTo>
                        <a:lnTo>
                          <a:pt x="426244" y="359569"/>
                        </a:lnTo>
                        <a:lnTo>
                          <a:pt x="426244" y="321469"/>
                        </a:lnTo>
                        <a:lnTo>
                          <a:pt x="464344" y="321469"/>
                        </a:lnTo>
                        <a:close/>
                        <a:moveTo>
                          <a:pt x="464344" y="416719"/>
                        </a:moveTo>
                        <a:lnTo>
                          <a:pt x="464344" y="454819"/>
                        </a:lnTo>
                        <a:lnTo>
                          <a:pt x="426244" y="454819"/>
                        </a:lnTo>
                        <a:lnTo>
                          <a:pt x="426244" y="416719"/>
                        </a:lnTo>
                        <a:lnTo>
                          <a:pt x="464344" y="416719"/>
                        </a:lnTo>
                        <a:close/>
                        <a:moveTo>
                          <a:pt x="311944" y="264319"/>
                        </a:moveTo>
                        <a:lnTo>
                          <a:pt x="311944" y="226219"/>
                        </a:lnTo>
                        <a:lnTo>
                          <a:pt x="350044" y="226219"/>
                        </a:lnTo>
                        <a:lnTo>
                          <a:pt x="350044" y="264319"/>
                        </a:lnTo>
                        <a:lnTo>
                          <a:pt x="311944" y="264319"/>
                        </a:lnTo>
                        <a:close/>
                      </a:path>
                    </a:pathLst>
                  </a:custGeom>
                  <a:solidFill>
                    <a:schemeClr val="bg1"/>
                  </a:solidFill>
                  <a:ln w="9525" cap="flat">
                    <a:noFill/>
                    <a:prstDash val="solid"/>
                    <a:miter/>
                  </a:ln>
                </p:spPr>
                <p:txBody>
                  <a:bodyPr rtlCol="0" anchor="ctr"/>
                  <a:lstStyle/>
                  <a:p>
                    <a:endParaRPr lang="en-US"/>
                  </a:p>
                </p:txBody>
              </p:sp>
              <p:sp>
                <p:nvSpPr>
                  <p:cNvPr id="17" name="Freeform: Shape 325">
                    <a:extLst>
                      <a:ext uri="{FF2B5EF4-FFF2-40B4-BE49-F238E27FC236}">
                        <a16:creationId xmlns:a16="http://schemas.microsoft.com/office/drawing/2014/main" id="{335A83DF-E676-7C49-A74E-005E6A5FE509}"/>
                      </a:ext>
                    </a:extLst>
                  </p:cNvPr>
                  <p:cNvSpPr/>
                  <p:nvPr/>
                </p:nvSpPr>
                <p:spPr>
                  <a:xfrm>
                    <a:off x="7281678" y="4732157"/>
                    <a:ext cx="180975" cy="104775"/>
                  </a:xfrm>
                  <a:custGeom>
                    <a:avLst/>
                    <a:gdLst>
                      <a:gd name="connsiteX0" fmla="*/ 92869 w 180975"/>
                      <a:gd name="connsiteY0" fmla="*/ 7144 h 104775"/>
                      <a:gd name="connsiteX1" fmla="*/ 7144 w 180975"/>
                      <a:gd name="connsiteY1" fmla="*/ 54769 h 104775"/>
                      <a:gd name="connsiteX2" fmla="*/ 92869 w 180975"/>
                      <a:gd name="connsiteY2" fmla="*/ 102394 h 104775"/>
                      <a:gd name="connsiteX3" fmla="*/ 178594 w 180975"/>
                      <a:gd name="connsiteY3" fmla="*/ 54769 h 104775"/>
                      <a:gd name="connsiteX4" fmla="*/ 92869 w 180975"/>
                      <a:gd name="connsiteY4" fmla="*/ 7144 h 104775"/>
                      <a:gd name="connsiteX5" fmla="*/ 92869 w 180975"/>
                      <a:gd name="connsiteY5" fmla="*/ 73819 h 104775"/>
                      <a:gd name="connsiteX6" fmla="*/ 73819 w 180975"/>
                      <a:gd name="connsiteY6" fmla="*/ 54769 h 104775"/>
                      <a:gd name="connsiteX7" fmla="*/ 92869 w 180975"/>
                      <a:gd name="connsiteY7" fmla="*/ 35719 h 104775"/>
                      <a:gd name="connsiteX8" fmla="*/ 111919 w 180975"/>
                      <a:gd name="connsiteY8" fmla="*/ 54769 h 104775"/>
                      <a:gd name="connsiteX9" fmla="*/ 92869 w 180975"/>
                      <a:gd name="connsiteY9" fmla="*/ 73819 h 104775"/>
                      <a:gd name="connsiteX10" fmla="*/ 30956 w 180975"/>
                      <a:gd name="connsiteY10" fmla="*/ 54769 h 104775"/>
                      <a:gd name="connsiteX11" fmla="*/ 62389 w 180975"/>
                      <a:gd name="connsiteY11" fmla="*/ 31909 h 104775"/>
                      <a:gd name="connsiteX12" fmla="*/ 54769 w 180975"/>
                      <a:gd name="connsiteY12" fmla="*/ 54769 h 104775"/>
                      <a:gd name="connsiteX13" fmla="*/ 62389 w 180975"/>
                      <a:gd name="connsiteY13" fmla="*/ 76676 h 104775"/>
                      <a:gd name="connsiteX14" fmla="*/ 30956 w 180975"/>
                      <a:gd name="connsiteY14" fmla="*/ 54769 h 104775"/>
                      <a:gd name="connsiteX15" fmla="*/ 123349 w 180975"/>
                      <a:gd name="connsiteY15" fmla="*/ 76676 h 104775"/>
                      <a:gd name="connsiteX16" fmla="*/ 130969 w 180975"/>
                      <a:gd name="connsiteY16" fmla="*/ 54769 h 104775"/>
                      <a:gd name="connsiteX17" fmla="*/ 123349 w 180975"/>
                      <a:gd name="connsiteY17" fmla="*/ 32861 h 104775"/>
                      <a:gd name="connsiteX18" fmla="*/ 154781 w 180975"/>
                      <a:gd name="connsiteY18" fmla="*/ 54769 h 104775"/>
                      <a:gd name="connsiteX19" fmla="*/ 123349 w 180975"/>
                      <a:gd name="connsiteY19" fmla="*/ 7667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0975" h="104775">
                        <a:moveTo>
                          <a:pt x="92869" y="7144"/>
                        </a:moveTo>
                        <a:cubicBezTo>
                          <a:pt x="35719" y="7144"/>
                          <a:pt x="7144" y="54769"/>
                          <a:pt x="7144" y="54769"/>
                        </a:cubicBezTo>
                        <a:cubicBezTo>
                          <a:pt x="7144" y="54769"/>
                          <a:pt x="35719" y="102394"/>
                          <a:pt x="92869" y="102394"/>
                        </a:cubicBezTo>
                        <a:cubicBezTo>
                          <a:pt x="150019" y="102394"/>
                          <a:pt x="178594" y="54769"/>
                          <a:pt x="178594" y="54769"/>
                        </a:cubicBezTo>
                        <a:cubicBezTo>
                          <a:pt x="178594" y="54769"/>
                          <a:pt x="150019" y="7144"/>
                          <a:pt x="92869" y="7144"/>
                        </a:cubicBezTo>
                        <a:close/>
                        <a:moveTo>
                          <a:pt x="92869" y="73819"/>
                        </a:moveTo>
                        <a:cubicBezTo>
                          <a:pt x="82391" y="73819"/>
                          <a:pt x="73819" y="65246"/>
                          <a:pt x="73819" y="54769"/>
                        </a:cubicBezTo>
                        <a:cubicBezTo>
                          <a:pt x="73819" y="44291"/>
                          <a:pt x="82391" y="35719"/>
                          <a:pt x="92869" y="35719"/>
                        </a:cubicBezTo>
                        <a:cubicBezTo>
                          <a:pt x="103346" y="35719"/>
                          <a:pt x="111919" y="44291"/>
                          <a:pt x="111919" y="54769"/>
                        </a:cubicBezTo>
                        <a:cubicBezTo>
                          <a:pt x="111919" y="65246"/>
                          <a:pt x="103346" y="73819"/>
                          <a:pt x="92869" y="73819"/>
                        </a:cubicBezTo>
                        <a:close/>
                        <a:moveTo>
                          <a:pt x="30956" y="54769"/>
                        </a:moveTo>
                        <a:cubicBezTo>
                          <a:pt x="37624" y="47149"/>
                          <a:pt x="48101" y="38576"/>
                          <a:pt x="62389" y="31909"/>
                        </a:cubicBezTo>
                        <a:cubicBezTo>
                          <a:pt x="57626" y="38576"/>
                          <a:pt x="54769" y="46196"/>
                          <a:pt x="54769" y="54769"/>
                        </a:cubicBezTo>
                        <a:cubicBezTo>
                          <a:pt x="54769" y="63341"/>
                          <a:pt x="57626" y="70961"/>
                          <a:pt x="62389" y="76676"/>
                        </a:cubicBezTo>
                        <a:cubicBezTo>
                          <a:pt x="48101" y="70961"/>
                          <a:pt x="37624" y="61436"/>
                          <a:pt x="30956" y="54769"/>
                        </a:cubicBezTo>
                        <a:close/>
                        <a:moveTo>
                          <a:pt x="123349" y="76676"/>
                        </a:moveTo>
                        <a:cubicBezTo>
                          <a:pt x="128111" y="70009"/>
                          <a:pt x="130969" y="62389"/>
                          <a:pt x="130969" y="54769"/>
                        </a:cubicBezTo>
                        <a:cubicBezTo>
                          <a:pt x="130969" y="47149"/>
                          <a:pt x="128111" y="38576"/>
                          <a:pt x="123349" y="32861"/>
                        </a:cubicBezTo>
                        <a:cubicBezTo>
                          <a:pt x="137636" y="38576"/>
                          <a:pt x="148114" y="48101"/>
                          <a:pt x="154781" y="54769"/>
                        </a:cubicBezTo>
                        <a:cubicBezTo>
                          <a:pt x="148114" y="61436"/>
                          <a:pt x="137636" y="70961"/>
                          <a:pt x="123349" y="76676"/>
                        </a:cubicBezTo>
                        <a:close/>
                      </a:path>
                    </a:pathLst>
                  </a:custGeom>
                  <a:solidFill>
                    <a:schemeClr val="bg1"/>
                  </a:solidFill>
                  <a:ln w="9525" cap="flat">
                    <a:noFill/>
                    <a:prstDash val="solid"/>
                    <a:miter/>
                  </a:ln>
                </p:spPr>
                <p:txBody>
                  <a:bodyPr rtlCol="0" anchor="ctr"/>
                  <a:lstStyle/>
                  <a:p>
                    <a:endParaRPr lang="en-US"/>
                  </a:p>
                </p:txBody>
              </p:sp>
            </p:grpSp>
          </p:grpSp>
          <p:grpSp>
            <p:nvGrpSpPr>
              <p:cNvPr id="20" name="Group 19">
                <a:extLst>
                  <a:ext uri="{FF2B5EF4-FFF2-40B4-BE49-F238E27FC236}">
                    <a16:creationId xmlns:a16="http://schemas.microsoft.com/office/drawing/2014/main" id="{FB0565CC-4953-0D47-904D-6BB10DC66CF9}"/>
                  </a:ext>
                </a:extLst>
              </p:cNvPr>
              <p:cNvGrpSpPr/>
              <p:nvPr/>
            </p:nvGrpSpPr>
            <p:grpSpPr>
              <a:xfrm>
                <a:off x="4368093" y="2114900"/>
                <a:ext cx="579312" cy="629692"/>
                <a:chOff x="2285999" y="1543491"/>
                <a:chExt cx="652096" cy="708805"/>
              </a:xfrm>
            </p:grpSpPr>
            <p:grpSp>
              <p:nvGrpSpPr>
                <p:cNvPr id="23" name="Group 22">
                  <a:extLst>
                    <a:ext uri="{FF2B5EF4-FFF2-40B4-BE49-F238E27FC236}">
                      <a16:creationId xmlns:a16="http://schemas.microsoft.com/office/drawing/2014/main" id="{F30F553B-C3C4-414A-AE83-4CD1DF4C9778}"/>
                    </a:ext>
                  </a:extLst>
                </p:cNvPr>
                <p:cNvGrpSpPr/>
                <p:nvPr/>
              </p:nvGrpSpPr>
              <p:grpSpPr>
                <a:xfrm>
                  <a:off x="2285999" y="1543491"/>
                  <a:ext cx="652096" cy="708805"/>
                  <a:chOff x="2133600" y="3572924"/>
                  <a:chExt cx="731520" cy="795136"/>
                </a:xfrm>
              </p:grpSpPr>
              <p:sp>
                <p:nvSpPr>
                  <p:cNvPr id="27" name="Cylinder 326">
                    <a:extLst>
                      <a:ext uri="{FF2B5EF4-FFF2-40B4-BE49-F238E27FC236}">
                        <a16:creationId xmlns:a16="http://schemas.microsoft.com/office/drawing/2014/main" id="{2B1F6369-B19F-FC4C-AED0-4020FC76245E}"/>
                      </a:ext>
                    </a:extLst>
                  </p:cNvPr>
                  <p:cNvSpPr/>
                  <p:nvPr/>
                </p:nvSpPr>
                <p:spPr>
                  <a:xfrm>
                    <a:off x="2133600" y="3572924"/>
                    <a:ext cx="731520" cy="795136"/>
                  </a:xfrm>
                  <a:prstGeom prst="can">
                    <a:avLst>
                      <a:gd name="adj" fmla="val 6011"/>
                    </a:avLst>
                  </a:prstGeom>
                  <a:solidFill>
                    <a:schemeClr val="accent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Text Placeholder 2">
                    <a:extLst>
                      <a:ext uri="{FF2B5EF4-FFF2-40B4-BE49-F238E27FC236}">
                        <a16:creationId xmlns:a16="http://schemas.microsoft.com/office/drawing/2014/main" id="{DF943A1C-9E7F-814D-9E46-3CFFAD7D0E6C}"/>
                      </a:ext>
                    </a:extLst>
                  </p:cNvPr>
                  <p:cNvSpPr txBox="1">
                    <a:spLocks/>
                  </p:cNvSpPr>
                  <p:nvPr/>
                </p:nvSpPr>
                <p:spPr>
                  <a:xfrm>
                    <a:off x="2177990" y="4138196"/>
                    <a:ext cx="642742" cy="181263"/>
                  </a:xfrm>
                  <a:prstGeom prst="rect">
                    <a:avLst/>
                  </a:prstGeom>
                </p:spPr>
                <p:txBody>
                  <a:bodyPr vert="horz" wrap="square" lIns="0" tIns="0" rIns="0" bIns="0" rtlCol="0">
                    <a:spAutoFit/>
                  </a:bodyPr>
                  <a:lstStyle>
                    <a:defPPr>
                      <a:defRPr lang="en-US"/>
                    </a:defPPr>
                    <a:lvl1pPr indent="0" algn="ctr">
                      <a:lnSpc>
                        <a:spcPct val="100000"/>
                      </a:lnSpc>
                      <a:spcBef>
                        <a:spcPts val="600"/>
                      </a:spcBef>
                      <a:buFont typeface="Arial" panose="020B0604020202020204" pitchFamily="34" charset="0"/>
                      <a:buNone/>
                      <a:defRPr sz="700" b="1">
                        <a:solidFill>
                          <a:schemeClr val="bg1">
                            <a:lumMod val="50000"/>
                          </a:schemeClr>
                        </a:solidFill>
                      </a:defRPr>
                    </a:lvl1pPr>
                    <a:lvl2pPr marL="365760" indent="-182880">
                      <a:lnSpc>
                        <a:spcPct val="100000"/>
                      </a:lnSpc>
                      <a:spcBef>
                        <a:spcPts val="600"/>
                      </a:spcBef>
                      <a:buFont typeface="Calibri" panose="020F0502020204030204" pitchFamily="34" charset="0"/>
                      <a:buChar char="–"/>
                      <a:defRPr>
                        <a:solidFill>
                          <a:schemeClr val="tx2"/>
                        </a:solidFill>
                      </a:defRPr>
                    </a:lvl2pPr>
                    <a:lvl3pPr marL="548640" indent="-182880">
                      <a:lnSpc>
                        <a:spcPct val="100000"/>
                      </a:lnSpc>
                      <a:spcBef>
                        <a:spcPts val="600"/>
                      </a:spcBef>
                      <a:buFont typeface="Wingdings" panose="05000000000000000000" pitchFamily="2" charset="2"/>
                      <a:buChar char="§"/>
                      <a:defRPr sz="1600">
                        <a:solidFill>
                          <a:schemeClr val="tx2"/>
                        </a:solidFill>
                      </a:defRPr>
                    </a:lvl3pPr>
                    <a:lvl4pPr marL="731520" indent="-182880">
                      <a:lnSpc>
                        <a:spcPct val="100000"/>
                      </a:lnSpc>
                      <a:spcBef>
                        <a:spcPts val="600"/>
                      </a:spcBef>
                      <a:buFont typeface="Courier New" panose="02070309020205020404" pitchFamily="49" charset="0"/>
                      <a:buChar char="o"/>
                      <a:defRPr sz="1400">
                        <a:solidFill>
                          <a:schemeClr val="tx2"/>
                        </a:solidFill>
                      </a:defRPr>
                    </a:lvl4pPr>
                    <a:lvl5pPr marL="914400" indent="-182880">
                      <a:lnSpc>
                        <a:spcPct val="100000"/>
                      </a:lnSpc>
                      <a:spcBef>
                        <a:spcPts val="600"/>
                      </a:spcBef>
                      <a:buFont typeface="Wingdings" panose="05000000000000000000" pitchFamily="2" charset="2"/>
                      <a:buChar char="v"/>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solidFill>
                          <a:schemeClr val="bg1"/>
                        </a:solidFill>
                      </a:rPr>
                      <a:t>HSS</a:t>
                    </a:r>
                  </a:p>
                </p:txBody>
              </p:sp>
            </p:grpSp>
            <p:grpSp>
              <p:nvGrpSpPr>
                <p:cNvPr id="24" name="Group 23">
                  <a:extLst>
                    <a:ext uri="{FF2B5EF4-FFF2-40B4-BE49-F238E27FC236}">
                      <a16:creationId xmlns:a16="http://schemas.microsoft.com/office/drawing/2014/main" id="{44185839-5821-0348-AC8E-52167AAE72E3}"/>
                    </a:ext>
                  </a:extLst>
                </p:cNvPr>
                <p:cNvGrpSpPr/>
                <p:nvPr/>
              </p:nvGrpSpPr>
              <p:grpSpPr>
                <a:xfrm>
                  <a:off x="2461842" y="1681586"/>
                  <a:ext cx="295646" cy="340270"/>
                  <a:chOff x="7119753" y="4332107"/>
                  <a:chExt cx="504825" cy="581025"/>
                </a:xfrm>
                <a:solidFill>
                  <a:schemeClr val="bg1">
                    <a:lumMod val="65000"/>
                  </a:schemeClr>
                </a:solidFill>
              </p:grpSpPr>
              <p:sp>
                <p:nvSpPr>
                  <p:cNvPr id="25" name="Freeform: Shape 323">
                    <a:extLst>
                      <a:ext uri="{FF2B5EF4-FFF2-40B4-BE49-F238E27FC236}">
                        <a16:creationId xmlns:a16="http://schemas.microsoft.com/office/drawing/2014/main" id="{162C8ECB-364D-384E-A7D5-B5A89B6CAAF2}"/>
                      </a:ext>
                    </a:extLst>
                  </p:cNvPr>
                  <p:cNvSpPr/>
                  <p:nvPr/>
                </p:nvSpPr>
                <p:spPr>
                  <a:xfrm>
                    <a:off x="7119753" y="4332107"/>
                    <a:ext cx="504825" cy="581025"/>
                  </a:xfrm>
                  <a:custGeom>
                    <a:avLst/>
                    <a:gdLst>
                      <a:gd name="connsiteX0" fmla="*/ 502444 w 504825"/>
                      <a:gd name="connsiteY0" fmla="*/ 226219 h 581025"/>
                      <a:gd name="connsiteX1" fmla="*/ 502444 w 504825"/>
                      <a:gd name="connsiteY1" fmla="*/ 169069 h 581025"/>
                      <a:gd name="connsiteX2" fmla="*/ 378619 w 504825"/>
                      <a:gd name="connsiteY2" fmla="*/ 169069 h 581025"/>
                      <a:gd name="connsiteX3" fmla="*/ 378619 w 504825"/>
                      <a:gd name="connsiteY3" fmla="*/ 121444 h 581025"/>
                      <a:gd name="connsiteX4" fmla="*/ 359569 w 504825"/>
                      <a:gd name="connsiteY4" fmla="*/ 121444 h 581025"/>
                      <a:gd name="connsiteX5" fmla="*/ 359569 w 504825"/>
                      <a:gd name="connsiteY5" fmla="*/ 83344 h 581025"/>
                      <a:gd name="connsiteX6" fmla="*/ 378619 w 504825"/>
                      <a:gd name="connsiteY6" fmla="*/ 83344 h 581025"/>
                      <a:gd name="connsiteX7" fmla="*/ 378619 w 504825"/>
                      <a:gd name="connsiteY7" fmla="*/ 7144 h 581025"/>
                      <a:gd name="connsiteX8" fmla="*/ 130969 w 504825"/>
                      <a:gd name="connsiteY8" fmla="*/ 7144 h 581025"/>
                      <a:gd name="connsiteX9" fmla="*/ 130969 w 504825"/>
                      <a:gd name="connsiteY9" fmla="*/ 83344 h 581025"/>
                      <a:gd name="connsiteX10" fmla="*/ 150019 w 504825"/>
                      <a:gd name="connsiteY10" fmla="*/ 83344 h 581025"/>
                      <a:gd name="connsiteX11" fmla="*/ 150019 w 504825"/>
                      <a:gd name="connsiteY11" fmla="*/ 121444 h 581025"/>
                      <a:gd name="connsiteX12" fmla="*/ 130969 w 504825"/>
                      <a:gd name="connsiteY12" fmla="*/ 121444 h 581025"/>
                      <a:gd name="connsiteX13" fmla="*/ 130969 w 504825"/>
                      <a:gd name="connsiteY13" fmla="*/ 169069 h 581025"/>
                      <a:gd name="connsiteX14" fmla="*/ 7144 w 504825"/>
                      <a:gd name="connsiteY14" fmla="*/ 169069 h 581025"/>
                      <a:gd name="connsiteX15" fmla="*/ 7144 w 504825"/>
                      <a:gd name="connsiteY15" fmla="*/ 226219 h 581025"/>
                      <a:gd name="connsiteX16" fmla="*/ 26194 w 504825"/>
                      <a:gd name="connsiteY16" fmla="*/ 226219 h 581025"/>
                      <a:gd name="connsiteX17" fmla="*/ 26194 w 504825"/>
                      <a:gd name="connsiteY17" fmla="*/ 264319 h 581025"/>
                      <a:gd name="connsiteX18" fmla="*/ 7144 w 504825"/>
                      <a:gd name="connsiteY18" fmla="*/ 264319 h 581025"/>
                      <a:gd name="connsiteX19" fmla="*/ 7144 w 504825"/>
                      <a:gd name="connsiteY19" fmla="*/ 321469 h 581025"/>
                      <a:gd name="connsiteX20" fmla="*/ 26194 w 504825"/>
                      <a:gd name="connsiteY20" fmla="*/ 321469 h 581025"/>
                      <a:gd name="connsiteX21" fmla="*/ 26194 w 504825"/>
                      <a:gd name="connsiteY21" fmla="*/ 359569 h 581025"/>
                      <a:gd name="connsiteX22" fmla="*/ 7144 w 504825"/>
                      <a:gd name="connsiteY22" fmla="*/ 359569 h 581025"/>
                      <a:gd name="connsiteX23" fmla="*/ 7144 w 504825"/>
                      <a:gd name="connsiteY23" fmla="*/ 416719 h 581025"/>
                      <a:gd name="connsiteX24" fmla="*/ 26194 w 504825"/>
                      <a:gd name="connsiteY24" fmla="*/ 416719 h 581025"/>
                      <a:gd name="connsiteX25" fmla="*/ 26194 w 504825"/>
                      <a:gd name="connsiteY25" fmla="*/ 454819 h 581025"/>
                      <a:gd name="connsiteX26" fmla="*/ 7144 w 504825"/>
                      <a:gd name="connsiteY26" fmla="*/ 454819 h 581025"/>
                      <a:gd name="connsiteX27" fmla="*/ 7144 w 504825"/>
                      <a:gd name="connsiteY27" fmla="*/ 578644 h 581025"/>
                      <a:gd name="connsiteX28" fmla="*/ 502444 w 504825"/>
                      <a:gd name="connsiteY28" fmla="*/ 578644 h 581025"/>
                      <a:gd name="connsiteX29" fmla="*/ 502444 w 504825"/>
                      <a:gd name="connsiteY29" fmla="*/ 454819 h 581025"/>
                      <a:gd name="connsiteX30" fmla="*/ 483394 w 504825"/>
                      <a:gd name="connsiteY30" fmla="*/ 454819 h 581025"/>
                      <a:gd name="connsiteX31" fmla="*/ 483394 w 504825"/>
                      <a:gd name="connsiteY31" fmla="*/ 416719 h 581025"/>
                      <a:gd name="connsiteX32" fmla="*/ 502444 w 504825"/>
                      <a:gd name="connsiteY32" fmla="*/ 416719 h 581025"/>
                      <a:gd name="connsiteX33" fmla="*/ 502444 w 504825"/>
                      <a:gd name="connsiteY33" fmla="*/ 359569 h 581025"/>
                      <a:gd name="connsiteX34" fmla="*/ 483394 w 504825"/>
                      <a:gd name="connsiteY34" fmla="*/ 359569 h 581025"/>
                      <a:gd name="connsiteX35" fmla="*/ 483394 w 504825"/>
                      <a:gd name="connsiteY35" fmla="*/ 321469 h 581025"/>
                      <a:gd name="connsiteX36" fmla="*/ 502444 w 504825"/>
                      <a:gd name="connsiteY36" fmla="*/ 321469 h 581025"/>
                      <a:gd name="connsiteX37" fmla="*/ 502444 w 504825"/>
                      <a:gd name="connsiteY37" fmla="*/ 264319 h 581025"/>
                      <a:gd name="connsiteX38" fmla="*/ 483394 w 504825"/>
                      <a:gd name="connsiteY38" fmla="*/ 264319 h 581025"/>
                      <a:gd name="connsiteX39" fmla="*/ 483394 w 504825"/>
                      <a:gd name="connsiteY39" fmla="*/ 226219 h 581025"/>
                      <a:gd name="connsiteX40" fmla="*/ 502444 w 504825"/>
                      <a:gd name="connsiteY40" fmla="*/ 226219 h 581025"/>
                      <a:gd name="connsiteX41" fmla="*/ 150019 w 504825"/>
                      <a:gd name="connsiteY41" fmla="*/ 140494 h 581025"/>
                      <a:gd name="connsiteX42" fmla="*/ 226219 w 504825"/>
                      <a:gd name="connsiteY42" fmla="*/ 140494 h 581025"/>
                      <a:gd name="connsiteX43" fmla="*/ 226219 w 504825"/>
                      <a:gd name="connsiteY43" fmla="*/ 64294 h 581025"/>
                      <a:gd name="connsiteX44" fmla="*/ 150019 w 504825"/>
                      <a:gd name="connsiteY44" fmla="*/ 64294 h 581025"/>
                      <a:gd name="connsiteX45" fmla="*/ 150019 w 504825"/>
                      <a:gd name="connsiteY45" fmla="*/ 26194 h 581025"/>
                      <a:gd name="connsiteX46" fmla="*/ 359569 w 504825"/>
                      <a:gd name="connsiteY46" fmla="*/ 26194 h 581025"/>
                      <a:gd name="connsiteX47" fmla="*/ 359569 w 504825"/>
                      <a:gd name="connsiteY47" fmla="*/ 64294 h 581025"/>
                      <a:gd name="connsiteX48" fmla="*/ 283369 w 504825"/>
                      <a:gd name="connsiteY48" fmla="*/ 64294 h 581025"/>
                      <a:gd name="connsiteX49" fmla="*/ 283369 w 504825"/>
                      <a:gd name="connsiteY49" fmla="*/ 140494 h 581025"/>
                      <a:gd name="connsiteX50" fmla="*/ 359569 w 504825"/>
                      <a:gd name="connsiteY50" fmla="*/ 140494 h 581025"/>
                      <a:gd name="connsiteX51" fmla="*/ 359569 w 504825"/>
                      <a:gd name="connsiteY51" fmla="*/ 169069 h 581025"/>
                      <a:gd name="connsiteX52" fmla="*/ 273844 w 504825"/>
                      <a:gd name="connsiteY52" fmla="*/ 169069 h 581025"/>
                      <a:gd name="connsiteX53" fmla="*/ 273844 w 504825"/>
                      <a:gd name="connsiteY53" fmla="*/ 226219 h 581025"/>
                      <a:gd name="connsiteX54" fmla="*/ 292894 w 504825"/>
                      <a:gd name="connsiteY54" fmla="*/ 226219 h 581025"/>
                      <a:gd name="connsiteX55" fmla="*/ 292894 w 504825"/>
                      <a:gd name="connsiteY55" fmla="*/ 264319 h 581025"/>
                      <a:gd name="connsiteX56" fmla="*/ 273844 w 504825"/>
                      <a:gd name="connsiteY56" fmla="*/ 264319 h 581025"/>
                      <a:gd name="connsiteX57" fmla="*/ 273844 w 504825"/>
                      <a:gd name="connsiteY57" fmla="*/ 321469 h 581025"/>
                      <a:gd name="connsiteX58" fmla="*/ 292894 w 504825"/>
                      <a:gd name="connsiteY58" fmla="*/ 321469 h 581025"/>
                      <a:gd name="connsiteX59" fmla="*/ 292894 w 504825"/>
                      <a:gd name="connsiteY59" fmla="*/ 336709 h 581025"/>
                      <a:gd name="connsiteX60" fmla="*/ 254794 w 504825"/>
                      <a:gd name="connsiteY60" fmla="*/ 330994 h 581025"/>
                      <a:gd name="connsiteX61" fmla="*/ 216694 w 504825"/>
                      <a:gd name="connsiteY61" fmla="*/ 336709 h 581025"/>
                      <a:gd name="connsiteX62" fmla="*/ 216694 w 504825"/>
                      <a:gd name="connsiteY62" fmla="*/ 321469 h 581025"/>
                      <a:gd name="connsiteX63" fmla="*/ 235744 w 504825"/>
                      <a:gd name="connsiteY63" fmla="*/ 321469 h 581025"/>
                      <a:gd name="connsiteX64" fmla="*/ 235744 w 504825"/>
                      <a:gd name="connsiteY64" fmla="*/ 264319 h 581025"/>
                      <a:gd name="connsiteX65" fmla="*/ 216694 w 504825"/>
                      <a:gd name="connsiteY65" fmla="*/ 264319 h 581025"/>
                      <a:gd name="connsiteX66" fmla="*/ 216694 w 504825"/>
                      <a:gd name="connsiteY66" fmla="*/ 226219 h 581025"/>
                      <a:gd name="connsiteX67" fmla="*/ 235744 w 504825"/>
                      <a:gd name="connsiteY67" fmla="*/ 226219 h 581025"/>
                      <a:gd name="connsiteX68" fmla="*/ 235744 w 504825"/>
                      <a:gd name="connsiteY68" fmla="*/ 169069 h 581025"/>
                      <a:gd name="connsiteX69" fmla="*/ 150019 w 504825"/>
                      <a:gd name="connsiteY69" fmla="*/ 169069 h 581025"/>
                      <a:gd name="connsiteX70" fmla="*/ 150019 w 504825"/>
                      <a:gd name="connsiteY70" fmla="*/ 140494 h 581025"/>
                      <a:gd name="connsiteX71" fmla="*/ 169069 w 504825"/>
                      <a:gd name="connsiteY71" fmla="*/ 121444 h 581025"/>
                      <a:gd name="connsiteX72" fmla="*/ 169069 w 504825"/>
                      <a:gd name="connsiteY72" fmla="*/ 83344 h 581025"/>
                      <a:gd name="connsiteX73" fmla="*/ 207169 w 504825"/>
                      <a:gd name="connsiteY73" fmla="*/ 83344 h 581025"/>
                      <a:gd name="connsiteX74" fmla="*/ 207169 w 504825"/>
                      <a:gd name="connsiteY74" fmla="*/ 121444 h 581025"/>
                      <a:gd name="connsiteX75" fmla="*/ 169069 w 504825"/>
                      <a:gd name="connsiteY75" fmla="*/ 121444 h 581025"/>
                      <a:gd name="connsiteX76" fmla="*/ 340519 w 504825"/>
                      <a:gd name="connsiteY76" fmla="*/ 83344 h 581025"/>
                      <a:gd name="connsiteX77" fmla="*/ 340519 w 504825"/>
                      <a:gd name="connsiteY77" fmla="*/ 121444 h 581025"/>
                      <a:gd name="connsiteX78" fmla="*/ 302419 w 504825"/>
                      <a:gd name="connsiteY78" fmla="*/ 121444 h 581025"/>
                      <a:gd name="connsiteX79" fmla="*/ 302419 w 504825"/>
                      <a:gd name="connsiteY79" fmla="*/ 83344 h 581025"/>
                      <a:gd name="connsiteX80" fmla="*/ 340519 w 504825"/>
                      <a:gd name="connsiteY80" fmla="*/ 83344 h 581025"/>
                      <a:gd name="connsiteX81" fmla="*/ 350044 w 504825"/>
                      <a:gd name="connsiteY81" fmla="*/ 359569 h 581025"/>
                      <a:gd name="connsiteX82" fmla="*/ 333851 w 504825"/>
                      <a:gd name="connsiteY82" fmla="*/ 359569 h 581025"/>
                      <a:gd name="connsiteX83" fmla="*/ 311944 w 504825"/>
                      <a:gd name="connsiteY83" fmla="*/ 345281 h 581025"/>
                      <a:gd name="connsiteX84" fmla="*/ 311944 w 504825"/>
                      <a:gd name="connsiteY84" fmla="*/ 321469 h 581025"/>
                      <a:gd name="connsiteX85" fmla="*/ 350044 w 504825"/>
                      <a:gd name="connsiteY85" fmla="*/ 321469 h 581025"/>
                      <a:gd name="connsiteX86" fmla="*/ 350044 w 504825"/>
                      <a:gd name="connsiteY86" fmla="*/ 359569 h 581025"/>
                      <a:gd name="connsiteX87" fmla="*/ 175736 w 504825"/>
                      <a:gd name="connsiteY87" fmla="*/ 359569 h 581025"/>
                      <a:gd name="connsiteX88" fmla="*/ 159544 w 504825"/>
                      <a:gd name="connsiteY88" fmla="*/ 359569 h 581025"/>
                      <a:gd name="connsiteX89" fmla="*/ 159544 w 504825"/>
                      <a:gd name="connsiteY89" fmla="*/ 321469 h 581025"/>
                      <a:gd name="connsiteX90" fmla="*/ 197644 w 504825"/>
                      <a:gd name="connsiteY90" fmla="*/ 321469 h 581025"/>
                      <a:gd name="connsiteX91" fmla="*/ 197644 w 504825"/>
                      <a:gd name="connsiteY91" fmla="*/ 345281 h 581025"/>
                      <a:gd name="connsiteX92" fmla="*/ 175736 w 504825"/>
                      <a:gd name="connsiteY92" fmla="*/ 359569 h 581025"/>
                      <a:gd name="connsiteX93" fmla="*/ 83344 w 504825"/>
                      <a:gd name="connsiteY93" fmla="*/ 559594 h 581025"/>
                      <a:gd name="connsiteX94" fmla="*/ 26194 w 504825"/>
                      <a:gd name="connsiteY94" fmla="*/ 559594 h 581025"/>
                      <a:gd name="connsiteX95" fmla="*/ 26194 w 504825"/>
                      <a:gd name="connsiteY95" fmla="*/ 473869 h 581025"/>
                      <a:gd name="connsiteX96" fmla="*/ 102394 w 504825"/>
                      <a:gd name="connsiteY96" fmla="*/ 473869 h 581025"/>
                      <a:gd name="connsiteX97" fmla="*/ 102394 w 504825"/>
                      <a:gd name="connsiteY97" fmla="*/ 397669 h 581025"/>
                      <a:gd name="connsiteX98" fmla="*/ 26194 w 504825"/>
                      <a:gd name="connsiteY98" fmla="*/ 397669 h 581025"/>
                      <a:gd name="connsiteX99" fmla="*/ 26194 w 504825"/>
                      <a:gd name="connsiteY99" fmla="*/ 378619 h 581025"/>
                      <a:gd name="connsiteX100" fmla="*/ 102394 w 504825"/>
                      <a:gd name="connsiteY100" fmla="*/ 378619 h 581025"/>
                      <a:gd name="connsiteX101" fmla="*/ 102394 w 504825"/>
                      <a:gd name="connsiteY101" fmla="*/ 302419 h 581025"/>
                      <a:gd name="connsiteX102" fmla="*/ 26194 w 504825"/>
                      <a:gd name="connsiteY102" fmla="*/ 302419 h 581025"/>
                      <a:gd name="connsiteX103" fmla="*/ 26194 w 504825"/>
                      <a:gd name="connsiteY103" fmla="*/ 283369 h 581025"/>
                      <a:gd name="connsiteX104" fmla="*/ 102394 w 504825"/>
                      <a:gd name="connsiteY104" fmla="*/ 283369 h 581025"/>
                      <a:gd name="connsiteX105" fmla="*/ 102394 w 504825"/>
                      <a:gd name="connsiteY105" fmla="*/ 207169 h 581025"/>
                      <a:gd name="connsiteX106" fmla="*/ 26194 w 504825"/>
                      <a:gd name="connsiteY106" fmla="*/ 207169 h 581025"/>
                      <a:gd name="connsiteX107" fmla="*/ 26194 w 504825"/>
                      <a:gd name="connsiteY107" fmla="*/ 188119 h 581025"/>
                      <a:gd name="connsiteX108" fmla="*/ 216694 w 504825"/>
                      <a:gd name="connsiteY108" fmla="*/ 188119 h 581025"/>
                      <a:gd name="connsiteX109" fmla="*/ 216694 w 504825"/>
                      <a:gd name="connsiteY109" fmla="*/ 207169 h 581025"/>
                      <a:gd name="connsiteX110" fmla="*/ 140494 w 504825"/>
                      <a:gd name="connsiteY110" fmla="*/ 207169 h 581025"/>
                      <a:gd name="connsiteX111" fmla="*/ 140494 w 504825"/>
                      <a:gd name="connsiteY111" fmla="*/ 283369 h 581025"/>
                      <a:gd name="connsiteX112" fmla="*/ 216694 w 504825"/>
                      <a:gd name="connsiteY112" fmla="*/ 283369 h 581025"/>
                      <a:gd name="connsiteX113" fmla="*/ 216694 w 504825"/>
                      <a:gd name="connsiteY113" fmla="*/ 302419 h 581025"/>
                      <a:gd name="connsiteX114" fmla="*/ 140494 w 504825"/>
                      <a:gd name="connsiteY114" fmla="*/ 302419 h 581025"/>
                      <a:gd name="connsiteX115" fmla="*/ 140494 w 504825"/>
                      <a:gd name="connsiteY115" fmla="*/ 378619 h 581025"/>
                      <a:gd name="connsiteX116" fmla="*/ 157639 w 504825"/>
                      <a:gd name="connsiteY116" fmla="*/ 378619 h 581025"/>
                      <a:gd name="connsiteX117" fmla="*/ 145256 w 504825"/>
                      <a:gd name="connsiteY117" fmla="*/ 397669 h 581025"/>
                      <a:gd name="connsiteX118" fmla="*/ 140494 w 504825"/>
                      <a:gd name="connsiteY118" fmla="*/ 397669 h 581025"/>
                      <a:gd name="connsiteX119" fmla="*/ 140494 w 504825"/>
                      <a:gd name="connsiteY119" fmla="*/ 407194 h 581025"/>
                      <a:gd name="connsiteX120" fmla="*/ 130969 w 504825"/>
                      <a:gd name="connsiteY120" fmla="*/ 454819 h 581025"/>
                      <a:gd name="connsiteX121" fmla="*/ 136684 w 504825"/>
                      <a:gd name="connsiteY121" fmla="*/ 492919 h 581025"/>
                      <a:gd name="connsiteX122" fmla="*/ 83344 w 504825"/>
                      <a:gd name="connsiteY122" fmla="*/ 492919 h 581025"/>
                      <a:gd name="connsiteX123" fmla="*/ 83344 w 504825"/>
                      <a:gd name="connsiteY123" fmla="*/ 559594 h 581025"/>
                      <a:gd name="connsiteX124" fmla="*/ 45244 w 504825"/>
                      <a:gd name="connsiteY124" fmla="*/ 454819 h 581025"/>
                      <a:gd name="connsiteX125" fmla="*/ 45244 w 504825"/>
                      <a:gd name="connsiteY125" fmla="*/ 416719 h 581025"/>
                      <a:gd name="connsiteX126" fmla="*/ 83344 w 504825"/>
                      <a:gd name="connsiteY126" fmla="*/ 416719 h 581025"/>
                      <a:gd name="connsiteX127" fmla="*/ 83344 w 504825"/>
                      <a:gd name="connsiteY127" fmla="*/ 454819 h 581025"/>
                      <a:gd name="connsiteX128" fmla="*/ 45244 w 504825"/>
                      <a:gd name="connsiteY128" fmla="*/ 454819 h 581025"/>
                      <a:gd name="connsiteX129" fmla="*/ 45244 w 504825"/>
                      <a:gd name="connsiteY129" fmla="*/ 359569 h 581025"/>
                      <a:gd name="connsiteX130" fmla="*/ 45244 w 504825"/>
                      <a:gd name="connsiteY130" fmla="*/ 321469 h 581025"/>
                      <a:gd name="connsiteX131" fmla="*/ 83344 w 504825"/>
                      <a:gd name="connsiteY131" fmla="*/ 321469 h 581025"/>
                      <a:gd name="connsiteX132" fmla="*/ 83344 w 504825"/>
                      <a:gd name="connsiteY132" fmla="*/ 359569 h 581025"/>
                      <a:gd name="connsiteX133" fmla="*/ 45244 w 504825"/>
                      <a:gd name="connsiteY133" fmla="*/ 359569 h 581025"/>
                      <a:gd name="connsiteX134" fmla="*/ 45244 w 504825"/>
                      <a:gd name="connsiteY134" fmla="*/ 264319 h 581025"/>
                      <a:gd name="connsiteX135" fmla="*/ 45244 w 504825"/>
                      <a:gd name="connsiteY135" fmla="*/ 226219 h 581025"/>
                      <a:gd name="connsiteX136" fmla="*/ 83344 w 504825"/>
                      <a:gd name="connsiteY136" fmla="*/ 226219 h 581025"/>
                      <a:gd name="connsiteX137" fmla="*/ 83344 w 504825"/>
                      <a:gd name="connsiteY137" fmla="*/ 264319 h 581025"/>
                      <a:gd name="connsiteX138" fmla="*/ 45244 w 504825"/>
                      <a:gd name="connsiteY138" fmla="*/ 264319 h 581025"/>
                      <a:gd name="connsiteX139" fmla="*/ 197644 w 504825"/>
                      <a:gd name="connsiteY139" fmla="*/ 226219 h 581025"/>
                      <a:gd name="connsiteX140" fmla="*/ 197644 w 504825"/>
                      <a:gd name="connsiteY140" fmla="*/ 264319 h 581025"/>
                      <a:gd name="connsiteX141" fmla="*/ 159544 w 504825"/>
                      <a:gd name="connsiteY141" fmla="*/ 264319 h 581025"/>
                      <a:gd name="connsiteX142" fmla="*/ 159544 w 504825"/>
                      <a:gd name="connsiteY142" fmla="*/ 226219 h 581025"/>
                      <a:gd name="connsiteX143" fmla="*/ 197644 w 504825"/>
                      <a:gd name="connsiteY143" fmla="*/ 226219 h 581025"/>
                      <a:gd name="connsiteX144" fmla="*/ 111919 w 504825"/>
                      <a:gd name="connsiteY144" fmla="*/ 559594 h 581025"/>
                      <a:gd name="connsiteX145" fmla="*/ 102394 w 504825"/>
                      <a:gd name="connsiteY145" fmla="*/ 559594 h 581025"/>
                      <a:gd name="connsiteX146" fmla="*/ 102394 w 504825"/>
                      <a:gd name="connsiteY146" fmla="*/ 511969 h 581025"/>
                      <a:gd name="connsiteX147" fmla="*/ 111919 w 504825"/>
                      <a:gd name="connsiteY147" fmla="*/ 511969 h 581025"/>
                      <a:gd name="connsiteX148" fmla="*/ 111919 w 504825"/>
                      <a:gd name="connsiteY148" fmla="*/ 559594 h 581025"/>
                      <a:gd name="connsiteX149" fmla="*/ 140494 w 504825"/>
                      <a:gd name="connsiteY149" fmla="*/ 559594 h 581025"/>
                      <a:gd name="connsiteX150" fmla="*/ 130969 w 504825"/>
                      <a:gd name="connsiteY150" fmla="*/ 559594 h 581025"/>
                      <a:gd name="connsiteX151" fmla="*/ 130969 w 504825"/>
                      <a:gd name="connsiteY151" fmla="*/ 511969 h 581025"/>
                      <a:gd name="connsiteX152" fmla="*/ 140494 w 504825"/>
                      <a:gd name="connsiteY152" fmla="*/ 511969 h 581025"/>
                      <a:gd name="connsiteX153" fmla="*/ 140494 w 504825"/>
                      <a:gd name="connsiteY153" fmla="*/ 559594 h 581025"/>
                      <a:gd name="connsiteX154" fmla="*/ 159544 w 504825"/>
                      <a:gd name="connsiteY154" fmla="*/ 559594 h 581025"/>
                      <a:gd name="connsiteX155" fmla="*/ 159544 w 504825"/>
                      <a:gd name="connsiteY155" fmla="*/ 533876 h 581025"/>
                      <a:gd name="connsiteX156" fmla="*/ 189071 w 504825"/>
                      <a:gd name="connsiteY156" fmla="*/ 559594 h 581025"/>
                      <a:gd name="connsiteX157" fmla="*/ 159544 w 504825"/>
                      <a:gd name="connsiteY157" fmla="*/ 559594 h 581025"/>
                      <a:gd name="connsiteX158" fmla="*/ 150019 w 504825"/>
                      <a:gd name="connsiteY158" fmla="*/ 454819 h 581025"/>
                      <a:gd name="connsiteX159" fmla="*/ 254794 w 504825"/>
                      <a:gd name="connsiteY159" fmla="*/ 350044 h 581025"/>
                      <a:gd name="connsiteX160" fmla="*/ 359569 w 504825"/>
                      <a:gd name="connsiteY160" fmla="*/ 454819 h 581025"/>
                      <a:gd name="connsiteX161" fmla="*/ 254794 w 504825"/>
                      <a:gd name="connsiteY161" fmla="*/ 559594 h 581025"/>
                      <a:gd name="connsiteX162" fmla="*/ 150019 w 504825"/>
                      <a:gd name="connsiteY162" fmla="*/ 454819 h 581025"/>
                      <a:gd name="connsiteX163" fmla="*/ 320516 w 504825"/>
                      <a:gd name="connsiteY163" fmla="*/ 559594 h 581025"/>
                      <a:gd name="connsiteX164" fmla="*/ 350044 w 504825"/>
                      <a:gd name="connsiteY164" fmla="*/ 533876 h 581025"/>
                      <a:gd name="connsiteX165" fmla="*/ 350044 w 504825"/>
                      <a:gd name="connsiteY165" fmla="*/ 559594 h 581025"/>
                      <a:gd name="connsiteX166" fmla="*/ 320516 w 504825"/>
                      <a:gd name="connsiteY166" fmla="*/ 559594 h 581025"/>
                      <a:gd name="connsiteX167" fmla="*/ 378619 w 504825"/>
                      <a:gd name="connsiteY167" fmla="*/ 559594 h 581025"/>
                      <a:gd name="connsiteX168" fmla="*/ 369094 w 504825"/>
                      <a:gd name="connsiteY168" fmla="*/ 559594 h 581025"/>
                      <a:gd name="connsiteX169" fmla="*/ 369094 w 504825"/>
                      <a:gd name="connsiteY169" fmla="*/ 511969 h 581025"/>
                      <a:gd name="connsiteX170" fmla="*/ 378619 w 504825"/>
                      <a:gd name="connsiteY170" fmla="*/ 511969 h 581025"/>
                      <a:gd name="connsiteX171" fmla="*/ 378619 w 504825"/>
                      <a:gd name="connsiteY171" fmla="*/ 559594 h 581025"/>
                      <a:gd name="connsiteX172" fmla="*/ 407194 w 504825"/>
                      <a:gd name="connsiteY172" fmla="*/ 559594 h 581025"/>
                      <a:gd name="connsiteX173" fmla="*/ 397669 w 504825"/>
                      <a:gd name="connsiteY173" fmla="*/ 559594 h 581025"/>
                      <a:gd name="connsiteX174" fmla="*/ 397669 w 504825"/>
                      <a:gd name="connsiteY174" fmla="*/ 511969 h 581025"/>
                      <a:gd name="connsiteX175" fmla="*/ 407194 w 504825"/>
                      <a:gd name="connsiteY175" fmla="*/ 511969 h 581025"/>
                      <a:gd name="connsiteX176" fmla="*/ 407194 w 504825"/>
                      <a:gd name="connsiteY176" fmla="*/ 559594 h 581025"/>
                      <a:gd name="connsiteX177" fmla="*/ 407194 w 504825"/>
                      <a:gd name="connsiteY177" fmla="*/ 207169 h 581025"/>
                      <a:gd name="connsiteX178" fmla="*/ 407194 w 504825"/>
                      <a:gd name="connsiteY178" fmla="*/ 283369 h 581025"/>
                      <a:gd name="connsiteX179" fmla="*/ 483394 w 504825"/>
                      <a:gd name="connsiteY179" fmla="*/ 283369 h 581025"/>
                      <a:gd name="connsiteX180" fmla="*/ 483394 w 504825"/>
                      <a:gd name="connsiteY180" fmla="*/ 302419 h 581025"/>
                      <a:gd name="connsiteX181" fmla="*/ 407194 w 504825"/>
                      <a:gd name="connsiteY181" fmla="*/ 302419 h 581025"/>
                      <a:gd name="connsiteX182" fmla="*/ 407194 w 504825"/>
                      <a:gd name="connsiteY182" fmla="*/ 378619 h 581025"/>
                      <a:gd name="connsiteX183" fmla="*/ 483394 w 504825"/>
                      <a:gd name="connsiteY183" fmla="*/ 378619 h 581025"/>
                      <a:gd name="connsiteX184" fmla="*/ 483394 w 504825"/>
                      <a:gd name="connsiteY184" fmla="*/ 397669 h 581025"/>
                      <a:gd name="connsiteX185" fmla="*/ 407194 w 504825"/>
                      <a:gd name="connsiteY185" fmla="*/ 397669 h 581025"/>
                      <a:gd name="connsiteX186" fmla="*/ 407194 w 504825"/>
                      <a:gd name="connsiteY186" fmla="*/ 473869 h 581025"/>
                      <a:gd name="connsiteX187" fmla="*/ 483394 w 504825"/>
                      <a:gd name="connsiteY187" fmla="*/ 473869 h 581025"/>
                      <a:gd name="connsiteX188" fmla="*/ 483394 w 504825"/>
                      <a:gd name="connsiteY188" fmla="*/ 559594 h 581025"/>
                      <a:gd name="connsiteX189" fmla="*/ 426244 w 504825"/>
                      <a:gd name="connsiteY189" fmla="*/ 559594 h 581025"/>
                      <a:gd name="connsiteX190" fmla="*/ 426244 w 504825"/>
                      <a:gd name="connsiteY190" fmla="*/ 492919 h 581025"/>
                      <a:gd name="connsiteX191" fmla="*/ 372904 w 504825"/>
                      <a:gd name="connsiteY191" fmla="*/ 492919 h 581025"/>
                      <a:gd name="connsiteX192" fmla="*/ 378619 w 504825"/>
                      <a:gd name="connsiteY192" fmla="*/ 454819 h 581025"/>
                      <a:gd name="connsiteX193" fmla="*/ 369094 w 504825"/>
                      <a:gd name="connsiteY193" fmla="*/ 407194 h 581025"/>
                      <a:gd name="connsiteX194" fmla="*/ 369094 w 504825"/>
                      <a:gd name="connsiteY194" fmla="*/ 397669 h 581025"/>
                      <a:gd name="connsiteX195" fmla="*/ 364331 w 504825"/>
                      <a:gd name="connsiteY195" fmla="*/ 397669 h 581025"/>
                      <a:gd name="connsiteX196" fmla="*/ 351949 w 504825"/>
                      <a:gd name="connsiteY196" fmla="*/ 378619 h 581025"/>
                      <a:gd name="connsiteX197" fmla="*/ 369094 w 504825"/>
                      <a:gd name="connsiteY197" fmla="*/ 378619 h 581025"/>
                      <a:gd name="connsiteX198" fmla="*/ 369094 w 504825"/>
                      <a:gd name="connsiteY198" fmla="*/ 302419 h 581025"/>
                      <a:gd name="connsiteX199" fmla="*/ 292894 w 504825"/>
                      <a:gd name="connsiteY199" fmla="*/ 302419 h 581025"/>
                      <a:gd name="connsiteX200" fmla="*/ 292894 w 504825"/>
                      <a:gd name="connsiteY200" fmla="*/ 283369 h 581025"/>
                      <a:gd name="connsiteX201" fmla="*/ 369094 w 504825"/>
                      <a:gd name="connsiteY201" fmla="*/ 283369 h 581025"/>
                      <a:gd name="connsiteX202" fmla="*/ 369094 w 504825"/>
                      <a:gd name="connsiteY202" fmla="*/ 207169 h 581025"/>
                      <a:gd name="connsiteX203" fmla="*/ 292894 w 504825"/>
                      <a:gd name="connsiteY203" fmla="*/ 207169 h 581025"/>
                      <a:gd name="connsiteX204" fmla="*/ 292894 w 504825"/>
                      <a:gd name="connsiteY204" fmla="*/ 188119 h 581025"/>
                      <a:gd name="connsiteX205" fmla="*/ 483394 w 504825"/>
                      <a:gd name="connsiteY205" fmla="*/ 188119 h 581025"/>
                      <a:gd name="connsiteX206" fmla="*/ 483394 w 504825"/>
                      <a:gd name="connsiteY206" fmla="*/ 207169 h 581025"/>
                      <a:gd name="connsiteX207" fmla="*/ 407194 w 504825"/>
                      <a:gd name="connsiteY207" fmla="*/ 207169 h 581025"/>
                      <a:gd name="connsiteX208" fmla="*/ 464344 w 504825"/>
                      <a:gd name="connsiteY208" fmla="*/ 226219 h 581025"/>
                      <a:gd name="connsiteX209" fmla="*/ 464344 w 504825"/>
                      <a:gd name="connsiteY209" fmla="*/ 264319 h 581025"/>
                      <a:gd name="connsiteX210" fmla="*/ 426244 w 504825"/>
                      <a:gd name="connsiteY210" fmla="*/ 264319 h 581025"/>
                      <a:gd name="connsiteX211" fmla="*/ 426244 w 504825"/>
                      <a:gd name="connsiteY211" fmla="*/ 226219 h 581025"/>
                      <a:gd name="connsiteX212" fmla="*/ 464344 w 504825"/>
                      <a:gd name="connsiteY212" fmla="*/ 226219 h 581025"/>
                      <a:gd name="connsiteX213" fmla="*/ 464344 w 504825"/>
                      <a:gd name="connsiteY213" fmla="*/ 321469 h 581025"/>
                      <a:gd name="connsiteX214" fmla="*/ 464344 w 504825"/>
                      <a:gd name="connsiteY214" fmla="*/ 359569 h 581025"/>
                      <a:gd name="connsiteX215" fmla="*/ 426244 w 504825"/>
                      <a:gd name="connsiteY215" fmla="*/ 359569 h 581025"/>
                      <a:gd name="connsiteX216" fmla="*/ 426244 w 504825"/>
                      <a:gd name="connsiteY216" fmla="*/ 321469 h 581025"/>
                      <a:gd name="connsiteX217" fmla="*/ 464344 w 504825"/>
                      <a:gd name="connsiteY217" fmla="*/ 321469 h 581025"/>
                      <a:gd name="connsiteX218" fmla="*/ 464344 w 504825"/>
                      <a:gd name="connsiteY218" fmla="*/ 416719 h 581025"/>
                      <a:gd name="connsiteX219" fmla="*/ 464344 w 504825"/>
                      <a:gd name="connsiteY219" fmla="*/ 454819 h 581025"/>
                      <a:gd name="connsiteX220" fmla="*/ 426244 w 504825"/>
                      <a:gd name="connsiteY220" fmla="*/ 454819 h 581025"/>
                      <a:gd name="connsiteX221" fmla="*/ 426244 w 504825"/>
                      <a:gd name="connsiteY221" fmla="*/ 416719 h 581025"/>
                      <a:gd name="connsiteX222" fmla="*/ 464344 w 504825"/>
                      <a:gd name="connsiteY222" fmla="*/ 416719 h 581025"/>
                      <a:gd name="connsiteX223" fmla="*/ 311944 w 504825"/>
                      <a:gd name="connsiteY223" fmla="*/ 264319 h 581025"/>
                      <a:gd name="connsiteX224" fmla="*/ 311944 w 504825"/>
                      <a:gd name="connsiteY224" fmla="*/ 226219 h 581025"/>
                      <a:gd name="connsiteX225" fmla="*/ 350044 w 504825"/>
                      <a:gd name="connsiteY225" fmla="*/ 226219 h 581025"/>
                      <a:gd name="connsiteX226" fmla="*/ 350044 w 504825"/>
                      <a:gd name="connsiteY226" fmla="*/ 264319 h 581025"/>
                      <a:gd name="connsiteX227" fmla="*/ 311944 w 504825"/>
                      <a:gd name="connsiteY227" fmla="*/ 264319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504825" h="581025">
                        <a:moveTo>
                          <a:pt x="502444" y="226219"/>
                        </a:moveTo>
                        <a:lnTo>
                          <a:pt x="502444" y="169069"/>
                        </a:lnTo>
                        <a:lnTo>
                          <a:pt x="378619" y="169069"/>
                        </a:lnTo>
                        <a:lnTo>
                          <a:pt x="378619" y="121444"/>
                        </a:lnTo>
                        <a:lnTo>
                          <a:pt x="359569" y="121444"/>
                        </a:lnTo>
                        <a:lnTo>
                          <a:pt x="359569" y="83344"/>
                        </a:lnTo>
                        <a:lnTo>
                          <a:pt x="378619" y="83344"/>
                        </a:lnTo>
                        <a:lnTo>
                          <a:pt x="378619" y="7144"/>
                        </a:lnTo>
                        <a:lnTo>
                          <a:pt x="130969" y="7144"/>
                        </a:lnTo>
                        <a:lnTo>
                          <a:pt x="130969" y="83344"/>
                        </a:lnTo>
                        <a:lnTo>
                          <a:pt x="150019" y="83344"/>
                        </a:lnTo>
                        <a:lnTo>
                          <a:pt x="150019" y="121444"/>
                        </a:lnTo>
                        <a:lnTo>
                          <a:pt x="130969" y="121444"/>
                        </a:lnTo>
                        <a:lnTo>
                          <a:pt x="130969" y="169069"/>
                        </a:lnTo>
                        <a:lnTo>
                          <a:pt x="7144" y="169069"/>
                        </a:lnTo>
                        <a:lnTo>
                          <a:pt x="7144" y="226219"/>
                        </a:lnTo>
                        <a:lnTo>
                          <a:pt x="26194" y="226219"/>
                        </a:lnTo>
                        <a:lnTo>
                          <a:pt x="26194" y="264319"/>
                        </a:lnTo>
                        <a:lnTo>
                          <a:pt x="7144" y="264319"/>
                        </a:lnTo>
                        <a:lnTo>
                          <a:pt x="7144" y="321469"/>
                        </a:lnTo>
                        <a:lnTo>
                          <a:pt x="26194" y="321469"/>
                        </a:lnTo>
                        <a:lnTo>
                          <a:pt x="26194" y="359569"/>
                        </a:lnTo>
                        <a:lnTo>
                          <a:pt x="7144" y="359569"/>
                        </a:lnTo>
                        <a:lnTo>
                          <a:pt x="7144" y="416719"/>
                        </a:lnTo>
                        <a:lnTo>
                          <a:pt x="26194" y="416719"/>
                        </a:lnTo>
                        <a:lnTo>
                          <a:pt x="26194" y="454819"/>
                        </a:lnTo>
                        <a:lnTo>
                          <a:pt x="7144" y="454819"/>
                        </a:lnTo>
                        <a:lnTo>
                          <a:pt x="7144" y="578644"/>
                        </a:lnTo>
                        <a:lnTo>
                          <a:pt x="502444" y="578644"/>
                        </a:lnTo>
                        <a:lnTo>
                          <a:pt x="502444" y="454819"/>
                        </a:lnTo>
                        <a:lnTo>
                          <a:pt x="483394" y="454819"/>
                        </a:lnTo>
                        <a:lnTo>
                          <a:pt x="483394" y="416719"/>
                        </a:lnTo>
                        <a:lnTo>
                          <a:pt x="502444" y="416719"/>
                        </a:lnTo>
                        <a:lnTo>
                          <a:pt x="502444" y="359569"/>
                        </a:lnTo>
                        <a:lnTo>
                          <a:pt x="483394" y="359569"/>
                        </a:lnTo>
                        <a:lnTo>
                          <a:pt x="483394" y="321469"/>
                        </a:lnTo>
                        <a:lnTo>
                          <a:pt x="502444" y="321469"/>
                        </a:lnTo>
                        <a:lnTo>
                          <a:pt x="502444" y="264319"/>
                        </a:lnTo>
                        <a:lnTo>
                          <a:pt x="483394" y="264319"/>
                        </a:lnTo>
                        <a:lnTo>
                          <a:pt x="483394" y="226219"/>
                        </a:lnTo>
                        <a:lnTo>
                          <a:pt x="502444" y="226219"/>
                        </a:lnTo>
                        <a:close/>
                        <a:moveTo>
                          <a:pt x="150019" y="140494"/>
                        </a:moveTo>
                        <a:lnTo>
                          <a:pt x="226219" y="140494"/>
                        </a:lnTo>
                        <a:lnTo>
                          <a:pt x="226219" y="64294"/>
                        </a:lnTo>
                        <a:lnTo>
                          <a:pt x="150019" y="64294"/>
                        </a:lnTo>
                        <a:lnTo>
                          <a:pt x="150019" y="26194"/>
                        </a:lnTo>
                        <a:lnTo>
                          <a:pt x="359569" y="26194"/>
                        </a:lnTo>
                        <a:lnTo>
                          <a:pt x="359569" y="64294"/>
                        </a:lnTo>
                        <a:lnTo>
                          <a:pt x="283369" y="64294"/>
                        </a:lnTo>
                        <a:lnTo>
                          <a:pt x="283369" y="140494"/>
                        </a:lnTo>
                        <a:lnTo>
                          <a:pt x="359569" y="140494"/>
                        </a:lnTo>
                        <a:lnTo>
                          <a:pt x="359569" y="169069"/>
                        </a:lnTo>
                        <a:lnTo>
                          <a:pt x="273844" y="169069"/>
                        </a:lnTo>
                        <a:lnTo>
                          <a:pt x="273844" y="226219"/>
                        </a:lnTo>
                        <a:lnTo>
                          <a:pt x="292894" y="226219"/>
                        </a:lnTo>
                        <a:lnTo>
                          <a:pt x="292894" y="264319"/>
                        </a:lnTo>
                        <a:lnTo>
                          <a:pt x="273844" y="264319"/>
                        </a:lnTo>
                        <a:lnTo>
                          <a:pt x="273844" y="321469"/>
                        </a:lnTo>
                        <a:lnTo>
                          <a:pt x="292894" y="321469"/>
                        </a:lnTo>
                        <a:lnTo>
                          <a:pt x="292894" y="336709"/>
                        </a:lnTo>
                        <a:cubicBezTo>
                          <a:pt x="280511" y="332899"/>
                          <a:pt x="268129" y="330994"/>
                          <a:pt x="254794" y="330994"/>
                        </a:cubicBezTo>
                        <a:cubicBezTo>
                          <a:pt x="241459" y="330994"/>
                          <a:pt x="229076" y="332899"/>
                          <a:pt x="216694" y="336709"/>
                        </a:cubicBezTo>
                        <a:lnTo>
                          <a:pt x="216694" y="321469"/>
                        </a:lnTo>
                        <a:lnTo>
                          <a:pt x="235744" y="321469"/>
                        </a:lnTo>
                        <a:lnTo>
                          <a:pt x="235744" y="264319"/>
                        </a:lnTo>
                        <a:lnTo>
                          <a:pt x="216694" y="264319"/>
                        </a:lnTo>
                        <a:lnTo>
                          <a:pt x="216694" y="226219"/>
                        </a:lnTo>
                        <a:lnTo>
                          <a:pt x="235744" y="226219"/>
                        </a:lnTo>
                        <a:lnTo>
                          <a:pt x="235744" y="169069"/>
                        </a:lnTo>
                        <a:lnTo>
                          <a:pt x="150019" y="169069"/>
                        </a:lnTo>
                        <a:lnTo>
                          <a:pt x="150019" y="140494"/>
                        </a:lnTo>
                        <a:close/>
                        <a:moveTo>
                          <a:pt x="169069" y="121444"/>
                        </a:moveTo>
                        <a:lnTo>
                          <a:pt x="169069" y="83344"/>
                        </a:lnTo>
                        <a:lnTo>
                          <a:pt x="207169" y="83344"/>
                        </a:lnTo>
                        <a:lnTo>
                          <a:pt x="207169" y="121444"/>
                        </a:lnTo>
                        <a:lnTo>
                          <a:pt x="169069" y="121444"/>
                        </a:lnTo>
                        <a:close/>
                        <a:moveTo>
                          <a:pt x="340519" y="83344"/>
                        </a:moveTo>
                        <a:lnTo>
                          <a:pt x="340519" y="121444"/>
                        </a:lnTo>
                        <a:lnTo>
                          <a:pt x="302419" y="121444"/>
                        </a:lnTo>
                        <a:lnTo>
                          <a:pt x="302419" y="83344"/>
                        </a:lnTo>
                        <a:lnTo>
                          <a:pt x="340519" y="83344"/>
                        </a:lnTo>
                        <a:close/>
                        <a:moveTo>
                          <a:pt x="350044" y="359569"/>
                        </a:moveTo>
                        <a:lnTo>
                          <a:pt x="333851" y="359569"/>
                        </a:lnTo>
                        <a:cubicBezTo>
                          <a:pt x="327184" y="353854"/>
                          <a:pt x="319564" y="349091"/>
                          <a:pt x="311944" y="345281"/>
                        </a:cubicBezTo>
                        <a:lnTo>
                          <a:pt x="311944" y="321469"/>
                        </a:lnTo>
                        <a:lnTo>
                          <a:pt x="350044" y="321469"/>
                        </a:lnTo>
                        <a:lnTo>
                          <a:pt x="350044" y="359569"/>
                        </a:lnTo>
                        <a:close/>
                        <a:moveTo>
                          <a:pt x="175736" y="359569"/>
                        </a:moveTo>
                        <a:lnTo>
                          <a:pt x="159544" y="359569"/>
                        </a:lnTo>
                        <a:lnTo>
                          <a:pt x="159544" y="321469"/>
                        </a:lnTo>
                        <a:lnTo>
                          <a:pt x="197644" y="321469"/>
                        </a:lnTo>
                        <a:lnTo>
                          <a:pt x="197644" y="345281"/>
                        </a:lnTo>
                        <a:cubicBezTo>
                          <a:pt x="190024" y="349091"/>
                          <a:pt x="182404" y="353854"/>
                          <a:pt x="175736" y="359569"/>
                        </a:cubicBezTo>
                        <a:close/>
                        <a:moveTo>
                          <a:pt x="83344" y="559594"/>
                        </a:moveTo>
                        <a:lnTo>
                          <a:pt x="26194" y="559594"/>
                        </a:lnTo>
                        <a:lnTo>
                          <a:pt x="26194" y="473869"/>
                        </a:lnTo>
                        <a:lnTo>
                          <a:pt x="102394" y="473869"/>
                        </a:lnTo>
                        <a:lnTo>
                          <a:pt x="102394" y="397669"/>
                        </a:lnTo>
                        <a:lnTo>
                          <a:pt x="26194" y="397669"/>
                        </a:lnTo>
                        <a:lnTo>
                          <a:pt x="26194" y="378619"/>
                        </a:lnTo>
                        <a:lnTo>
                          <a:pt x="102394" y="378619"/>
                        </a:lnTo>
                        <a:lnTo>
                          <a:pt x="102394" y="302419"/>
                        </a:lnTo>
                        <a:lnTo>
                          <a:pt x="26194" y="302419"/>
                        </a:lnTo>
                        <a:lnTo>
                          <a:pt x="26194" y="283369"/>
                        </a:lnTo>
                        <a:lnTo>
                          <a:pt x="102394" y="283369"/>
                        </a:lnTo>
                        <a:lnTo>
                          <a:pt x="102394" y="207169"/>
                        </a:lnTo>
                        <a:lnTo>
                          <a:pt x="26194" y="207169"/>
                        </a:lnTo>
                        <a:lnTo>
                          <a:pt x="26194" y="188119"/>
                        </a:lnTo>
                        <a:lnTo>
                          <a:pt x="216694" y="188119"/>
                        </a:lnTo>
                        <a:lnTo>
                          <a:pt x="216694" y="207169"/>
                        </a:lnTo>
                        <a:lnTo>
                          <a:pt x="140494" y="207169"/>
                        </a:lnTo>
                        <a:lnTo>
                          <a:pt x="140494" y="283369"/>
                        </a:lnTo>
                        <a:lnTo>
                          <a:pt x="216694" y="283369"/>
                        </a:lnTo>
                        <a:lnTo>
                          <a:pt x="216694" y="302419"/>
                        </a:lnTo>
                        <a:lnTo>
                          <a:pt x="140494" y="302419"/>
                        </a:lnTo>
                        <a:lnTo>
                          <a:pt x="140494" y="378619"/>
                        </a:lnTo>
                        <a:lnTo>
                          <a:pt x="157639" y="378619"/>
                        </a:lnTo>
                        <a:cubicBezTo>
                          <a:pt x="152876" y="384334"/>
                          <a:pt x="149066" y="391001"/>
                          <a:pt x="145256" y="397669"/>
                        </a:cubicBezTo>
                        <a:lnTo>
                          <a:pt x="140494" y="397669"/>
                        </a:lnTo>
                        <a:lnTo>
                          <a:pt x="140494" y="407194"/>
                        </a:lnTo>
                        <a:cubicBezTo>
                          <a:pt x="134779" y="421481"/>
                          <a:pt x="130969" y="437674"/>
                          <a:pt x="130969" y="454819"/>
                        </a:cubicBezTo>
                        <a:cubicBezTo>
                          <a:pt x="130969" y="468154"/>
                          <a:pt x="132874" y="480536"/>
                          <a:pt x="136684" y="492919"/>
                        </a:cubicBezTo>
                        <a:lnTo>
                          <a:pt x="83344" y="492919"/>
                        </a:lnTo>
                        <a:lnTo>
                          <a:pt x="83344" y="559594"/>
                        </a:lnTo>
                        <a:close/>
                        <a:moveTo>
                          <a:pt x="45244" y="454819"/>
                        </a:moveTo>
                        <a:lnTo>
                          <a:pt x="45244" y="416719"/>
                        </a:lnTo>
                        <a:lnTo>
                          <a:pt x="83344" y="416719"/>
                        </a:lnTo>
                        <a:lnTo>
                          <a:pt x="83344" y="454819"/>
                        </a:lnTo>
                        <a:lnTo>
                          <a:pt x="45244" y="454819"/>
                        </a:lnTo>
                        <a:close/>
                        <a:moveTo>
                          <a:pt x="45244" y="359569"/>
                        </a:moveTo>
                        <a:lnTo>
                          <a:pt x="45244" y="321469"/>
                        </a:lnTo>
                        <a:lnTo>
                          <a:pt x="83344" y="321469"/>
                        </a:lnTo>
                        <a:lnTo>
                          <a:pt x="83344" y="359569"/>
                        </a:lnTo>
                        <a:lnTo>
                          <a:pt x="45244" y="359569"/>
                        </a:lnTo>
                        <a:close/>
                        <a:moveTo>
                          <a:pt x="45244" y="264319"/>
                        </a:moveTo>
                        <a:lnTo>
                          <a:pt x="45244" y="226219"/>
                        </a:lnTo>
                        <a:lnTo>
                          <a:pt x="83344" y="226219"/>
                        </a:lnTo>
                        <a:lnTo>
                          <a:pt x="83344" y="264319"/>
                        </a:lnTo>
                        <a:lnTo>
                          <a:pt x="45244" y="264319"/>
                        </a:lnTo>
                        <a:close/>
                        <a:moveTo>
                          <a:pt x="197644" y="226219"/>
                        </a:moveTo>
                        <a:lnTo>
                          <a:pt x="197644" y="264319"/>
                        </a:lnTo>
                        <a:lnTo>
                          <a:pt x="159544" y="264319"/>
                        </a:lnTo>
                        <a:lnTo>
                          <a:pt x="159544" y="226219"/>
                        </a:lnTo>
                        <a:lnTo>
                          <a:pt x="197644" y="226219"/>
                        </a:lnTo>
                        <a:close/>
                        <a:moveTo>
                          <a:pt x="111919" y="559594"/>
                        </a:moveTo>
                        <a:lnTo>
                          <a:pt x="102394" y="559594"/>
                        </a:lnTo>
                        <a:lnTo>
                          <a:pt x="102394" y="511969"/>
                        </a:lnTo>
                        <a:lnTo>
                          <a:pt x="111919" y="511969"/>
                        </a:lnTo>
                        <a:lnTo>
                          <a:pt x="111919" y="559594"/>
                        </a:lnTo>
                        <a:close/>
                        <a:moveTo>
                          <a:pt x="140494" y="559594"/>
                        </a:moveTo>
                        <a:lnTo>
                          <a:pt x="130969" y="559594"/>
                        </a:lnTo>
                        <a:lnTo>
                          <a:pt x="130969" y="511969"/>
                        </a:lnTo>
                        <a:lnTo>
                          <a:pt x="140494" y="511969"/>
                        </a:lnTo>
                        <a:lnTo>
                          <a:pt x="140494" y="559594"/>
                        </a:lnTo>
                        <a:close/>
                        <a:moveTo>
                          <a:pt x="159544" y="559594"/>
                        </a:moveTo>
                        <a:lnTo>
                          <a:pt x="159544" y="533876"/>
                        </a:lnTo>
                        <a:cubicBezTo>
                          <a:pt x="168116" y="544354"/>
                          <a:pt x="177641" y="551974"/>
                          <a:pt x="189071" y="559594"/>
                        </a:cubicBezTo>
                        <a:lnTo>
                          <a:pt x="159544" y="559594"/>
                        </a:lnTo>
                        <a:close/>
                        <a:moveTo>
                          <a:pt x="150019" y="454819"/>
                        </a:moveTo>
                        <a:cubicBezTo>
                          <a:pt x="150019" y="396716"/>
                          <a:pt x="196691" y="350044"/>
                          <a:pt x="254794" y="350044"/>
                        </a:cubicBezTo>
                        <a:cubicBezTo>
                          <a:pt x="312896" y="350044"/>
                          <a:pt x="359569" y="396716"/>
                          <a:pt x="359569" y="454819"/>
                        </a:cubicBezTo>
                        <a:cubicBezTo>
                          <a:pt x="359569" y="512921"/>
                          <a:pt x="312896" y="559594"/>
                          <a:pt x="254794" y="559594"/>
                        </a:cubicBezTo>
                        <a:cubicBezTo>
                          <a:pt x="196691" y="559594"/>
                          <a:pt x="150019" y="512921"/>
                          <a:pt x="150019" y="454819"/>
                        </a:cubicBezTo>
                        <a:close/>
                        <a:moveTo>
                          <a:pt x="320516" y="559594"/>
                        </a:moveTo>
                        <a:cubicBezTo>
                          <a:pt x="331946" y="552926"/>
                          <a:pt x="341471" y="544354"/>
                          <a:pt x="350044" y="533876"/>
                        </a:cubicBezTo>
                        <a:lnTo>
                          <a:pt x="350044" y="559594"/>
                        </a:lnTo>
                        <a:lnTo>
                          <a:pt x="320516" y="559594"/>
                        </a:lnTo>
                        <a:close/>
                        <a:moveTo>
                          <a:pt x="378619" y="559594"/>
                        </a:moveTo>
                        <a:lnTo>
                          <a:pt x="369094" y="559594"/>
                        </a:lnTo>
                        <a:lnTo>
                          <a:pt x="369094" y="511969"/>
                        </a:lnTo>
                        <a:lnTo>
                          <a:pt x="378619" y="511969"/>
                        </a:lnTo>
                        <a:lnTo>
                          <a:pt x="378619" y="559594"/>
                        </a:lnTo>
                        <a:close/>
                        <a:moveTo>
                          <a:pt x="407194" y="559594"/>
                        </a:moveTo>
                        <a:lnTo>
                          <a:pt x="397669" y="559594"/>
                        </a:lnTo>
                        <a:lnTo>
                          <a:pt x="397669" y="511969"/>
                        </a:lnTo>
                        <a:lnTo>
                          <a:pt x="407194" y="511969"/>
                        </a:lnTo>
                        <a:lnTo>
                          <a:pt x="407194" y="559594"/>
                        </a:lnTo>
                        <a:close/>
                        <a:moveTo>
                          <a:pt x="407194" y="207169"/>
                        </a:moveTo>
                        <a:lnTo>
                          <a:pt x="407194" y="283369"/>
                        </a:lnTo>
                        <a:lnTo>
                          <a:pt x="483394" y="283369"/>
                        </a:lnTo>
                        <a:lnTo>
                          <a:pt x="483394" y="302419"/>
                        </a:lnTo>
                        <a:lnTo>
                          <a:pt x="407194" y="302419"/>
                        </a:lnTo>
                        <a:lnTo>
                          <a:pt x="407194" y="378619"/>
                        </a:lnTo>
                        <a:lnTo>
                          <a:pt x="483394" y="378619"/>
                        </a:lnTo>
                        <a:lnTo>
                          <a:pt x="483394" y="397669"/>
                        </a:lnTo>
                        <a:lnTo>
                          <a:pt x="407194" y="397669"/>
                        </a:lnTo>
                        <a:lnTo>
                          <a:pt x="407194" y="473869"/>
                        </a:lnTo>
                        <a:lnTo>
                          <a:pt x="483394" y="473869"/>
                        </a:lnTo>
                        <a:lnTo>
                          <a:pt x="483394" y="559594"/>
                        </a:lnTo>
                        <a:lnTo>
                          <a:pt x="426244" y="559594"/>
                        </a:lnTo>
                        <a:lnTo>
                          <a:pt x="426244" y="492919"/>
                        </a:lnTo>
                        <a:lnTo>
                          <a:pt x="372904" y="492919"/>
                        </a:lnTo>
                        <a:cubicBezTo>
                          <a:pt x="376714" y="480536"/>
                          <a:pt x="378619" y="468154"/>
                          <a:pt x="378619" y="454819"/>
                        </a:cubicBezTo>
                        <a:cubicBezTo>
                          <a:pt x="378619" y="437674"/>
                          <a:pt x="374809" y="421481"/>
                          <a:pt x="369094" y="407194"/>
                        </a:cubicBezTo>
                        <a:lnTo>
                          <a:pt x="369094" y="397669"/>
                        </a:lnTo>
                        <a:lnTo>
                          <a:pt x="364331" y="397669"/>
                        </a:lnTo>
                        <a:cubicBezTo>
                          <a:pt x="360521" y="391001"/>
                          <a:pt x="356711" y="384334"/>
                          <a:pt x="351949" y="378619"/>
                        </a:cubicBezTo>
                        <a:lnTo>
                          <a:pt x="369094" y="378619"/>
                        </a:lnTo>
                        <a:lnTo>
                          <a:pt x="369094" y="302419"/>
                        </a:lnTo>
                        <a:lnTo>
                          <a:pt x="292894" y="302419"/>
                        </a:lnTo>
                        <a:lnTo>
                          <a:pt x="292894" y="283369"/>
                        </a:lnTo>
                        <a:lnTo>
                          <a:pt x="369094" y="283369"/>
                        </a:lnTo>
                        <a:lnTo>
                          <a:pt x="369094" y="207169"/>
                        </a:lnTo>
                        <a:lnTo>
                          <a:pt x="292894" y="207169"/>
                        </a:lnTo>
                        <a:lnTo>
                          <a:pt x="292894" y="188119"/>
                        </a:lnTo>
                        <a:lnTo>
                          <a:pt x="483394" y="188119"/>
                        </a:lnTo>
                        <a:lnTo>
                          <a:pt x="483394" y="207169"/>
                        </a:lnTo>
                        <a:lnTo>
                          <a:pt x="407194" y="207169"/>
                        </a:lnTo>
                        <a:close/>
                        <a:moveTo>
                          <a:pt x="464344" y="226219"/>
                        </a:moveTo>
                        <a:lnTo>
                          <a:pt x="464344" y="264319"/>
                        </a:lnTo>
                        <a:lnTo>
                          <a:pt x="426244" y="264319"/>
                        </a:lnTo>
                        <a:lnTo>
                          <a:pt x="426244" y="226219"/>
                        </a:lnTo>
                        <a:lnTo>
                          <a:pt x="464344" y="226219"/>
                        </a:lnTo>
                        <a:close/>
                        <a:moveTo>
                          <a:pt x="464344" y="321469"/>
                        </a:moveTo>
                        <a:lnTo>
                          <a:pt x="464344" y="359569"/>
                        </a:lnTo>
                        <a:lnTo>
                          <a:pt x="426244" y="359569"/>
                        </a:lnTo>
                        <a:lnTo>
                          <a:pt x="426244" y="321469"/>
                        </a:lnTo>
                        <a:lnTo>
                          <a:pt x="464344" y="321469"/>
                        </a:lnTo>
                        <a:close/>
                        <a:moveTo>
                          <a:pt x="464344" y="416719"/>
                        </a:moveTo>
                        <a:lnTo>
                          <a:pt x="464344" y="454819"/>
                        </a:lnTo>
                        <a:lnTo>
                          <a:pt x="426244" y="454819"/>
                        </a:lnTo>
                        <a:lnTo>
                          <a:pt x="426244" y="416719"/>
                        </a:lnTo>
                        <a:lnTo>
                          <a:pt x="464344" y="416719"/>
                        </a:lnTo>
                        <a:close/>
                        <a:moveTo>
                          <a:pt x="311944" y="264319"/>
                        </a:moveTo>
                        <a:lnTo>
                          <a:pt x="311944" y="226219"/>
                        </a:lnTo>
                        <a:lnTo>
                          <a:pt x="350044" y="226219"/>
                        </a:lnTo>
                        <a:lnTo>
                          <a:pt x="350044" y="264319"/>
                        </a:lnTo>
                        <a:lnTo>
                          <a:pt x="311944" y="264319"/>
                        </a:lnTo>
                        <a:close/>
                      </a:path>
                    </a:pathLst>
                  </a:custGeom>
                  <a:solidFill>
                    <a:schemeClr val="bg1"/>
                  </a:solidFill>
                  <a:ln w="9525" cap="flat">
                    <a:noFill/>
                    <a:prstDash val="solid"/>
                    <a:miter/>
                  </a:ln>
                </p:spPr>
                <p:txBody>
                  <a:bodyPr rtlCol="0" anchor="ctr"/>
                  <a:lstStyle/>
                  <a:p>
                    <a:endParaRPr lang="en-US"/>
                  </a:p>
                </p:txBody>
              </p:sp>
              <p:sp>
                <p:nvSpPr>
                  <p:cNvPr id="26" name="Freeform: Shape 325">
                    <a:extLst>
                      <a:ext uri="{FF2B5EF4-FFF2-40B4-BE49-F238E27FC236}">
                        <a16:creationId xmlns:a16="http://schemas.microsoft.com/office/drawing/2014/main" id="{1FDB3BF1-CE39-9544-B71E-4C502C3E3B53}"/>
                      </a:ext>
                    </a:extLst>
                  </p:cNvPr>
                  <p:cNvSpPr/>
                  <p:nvPr/>
                </p:nvSpPr>
                <p:spPr>
                  <a:xfrm>
                    <a:off x="7281678" y="4732157"/>
                    <a:ext cx="180975" cy="104775"/>
                  </a:xfrm>
                  <a:custGeom>
                    <a:avLst/>
                    <a:gdLst>
                      <a:gd name="connsiteX0" fmla="*/ 92869 w 180975"/>
                      <a:gd name="connsiteY0" fmla="*/ 7144 h 104775"/>
                      <a:gd name="connsiteX1" fmla="*/ 7144 w 180975"/>
                      <a:gd name="connsiteY1" fmla="*/ 54769 h 104775"/>
                      <a:gd name="connsiteX2" fmla="*/ 92869 w 180975"/>
                      <a:gd name="connsiteY2" fmla="*/ 102394 h 104775"/>
                      <a:gd name="connsiteX3" fmla="*/ 178594 w 180975"/>
                      <a:gd name="connsiteY3" fmla="*/ 54769 h 104775"/>
                      <a:gd name="connsiteX4" fmla="*/ 92869 w 180975"/>
                      <a:gd name="connsiteY4" fmla="*/ 7144 h 104775"/>
                      <a:gd name="connsiteX5" fmla="*/ 92869 w 180975"/>
                      <a:gd name="connsiteY5" fmla="*/ 73819 h 104775"/>
                      <a:gd name="connsiteX6" fmla="*/ 73819 w 180975"/>
                      <a:gd name="connsiteY6" fmla="*/ 54769 h 104775"/>
                      <a:gd name="connsiteX7" fmla="*/ 92869 w 180975"/>
                      <a:gd name="connsiteY7" fmla="*/ 35719 h 104775"/>
                      <a:gd name="connsiteX8" fmla="*/ 111919 w 180975"/>
                      <a:gd name="connsiteY8" fmla="*/ 54769 h 104775"/>
                      <a:gd name="connsiteX9" fmla="*/ 92869 w 180975"/>
                      <a:gd name="connsiteY9" fmla="*/ 73819 h 104775"/>
                      <a:gd name="connsiteX10" fmla="*/ 30956 w 180975"/>
                      <a:gd name="connsiteY10" fmla="*/ 54769 h 104775"/>
                      <a:gd name="connsiteX11" fmla="*/ 62389 w 180975"/>
                      <a:gd name="connsiteY11" fmla="*/ 31909 h 104775"/>
                      <a:gd name="connsiteX12" fmla="*/ 54769 w 180975"/>
                      <a:gd name="connsiteY12" fmla="*/ 54769 h 104775"/>
                      <a:gd name="connsiteX13" fmla="*/ 62389 w 180975"/>
                      <a:gd name="connsiteY13" fmla="*/ 76676 h 104775"/>
                      <a:gd name="connsiteX14" fmla="*/ 30956 w 180975"/>
                      <a:gd name="connsiteY14" fmla="*/ 54769 h 104775"/>
                      <a:gd name="connsiteX15" fmla="*/ 123349 w 180975"/>
                      <a:gd name="connsiteY15" fmla="*/ 76676 h 104775"/>
                      <a:gd name="connsiteX16" fmla="*/ 130969 w 180975"/>
                      <a:gd name="connsiteY16" fmla="*/ 54769 h 104775"/>
                      <a:gd name="connsiteX17" fmla="*/ 123349 w 180975"/>
                      <a:gd name="connsiteY17" fmla="*/ 32861 h 104775"/>
                      <a:gd name="connsiteX18" fmla="*/ 154781 w 180975"/>
                      <a:gd name="connsiteY18" fmla="*/ 54769 h 104775"/>
                      <a:gd name="connsiteX19" fmla="*/ 123349 w 180975"/>
                      <a:gd name="connsiteY19" fmla="*/ 7667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0975" h="104775">
                        <a:moveTo>
                          <a:pt x="92869" y="7144"/>
                        </a:moveTo>
                        <a:cubicBezTo>
                          <a:pt x="35719" y="7144"/>
                          <a:pt x="7144" y="54769"/>
                          <a:pt x="7144" y="54769"/>
                        </a:cubicBezTo>
                        <a:cubicBezTo>
                          <a:pt x="7144" y="54769"/>
                          <a:pt x="35719" y="102394"/>
                          <a:pt x="92869" y="102394"/>
                        </a:cubicBezTo>
                        <a:cubicBezTo>
                          <a:pt x="150019" y="102394"/>
                          <a:pt x="178594" y="54769"/>
                          <a:pt x="178594" y="54769"/>
                        </a:cubicBezTo>
                        <a:cubicBezTo>
                          <a:pt x="178594" y="54769"/>
                          <a:pt x="150019" y="7144"/>
                          <a:pt x="92869" y="7144"/>
                        </a:cubicBezTo>
                        <a:close/>
                        <a:moveTo>
                          <a:pt x="92869" y="73819"/>
                        </a:moveTo>
                        <a:cubicBezTo>
                          <a:pt x="82391" y="73819"/>
                          <a:pt x="73819" y="65246"/>
                          <a:pt x="73819" y="54769"/>
                        </a:cubicBezTo>
                        <a:cubicBezTo>
                          <a:pt x="73819" y="44291"/>
                          <a:pt x="82391" y="35719"/>
                          <a:pt x="92869" y="35719"/>
                        </a:cubicBezTo>
                        <a:cubicBezTo>
                          <a:pt x="103346" y="35719"/>
                          <a:pt x="111919" y="44291"/>
                          <a:pt x="111919" y="54769"/>
                        </a:cubicBezTo>
                        <a:cubicBezTo>
                          <a:pt x="111919" y="65246"/>
                          <a:pt x="103346" y="73819"/>
                          <a:pt x="92869" y="73819"/>
                        </a:cubicBezTo>
                        <a:close/>
                        <a:moveTo>
                          <a:pt x="30956" y="54769"/>
                        </a:moveTo>
                        <a:cubicBezTo>
                          <a:pt x="37624" y="47149"/>
                          <a:pt x="48101" y="38576"/>
                          <a:pt x="62389" y="31909"/>
                        </a:cubicBezTo>
                        <a:cubicBezTo>
                          <a:pt x="57626" y="38576"/>
                          <a:pt x="54769" y="46196"/>
                          <a:pt x="54769" y="54769"/>
                        </a:cubicBezTo>
                        <a:cubicBezTo>
                          <a:pt x="54769" y="63341"/>
                          <a:pt x="57626" y="70961"/>
                          <a:pt x="62389" y="76676"/>
                        </a:cubicBezTo>
                        <a:cubicBezTo>
                          <a:pt x="48101" y="70961"/>
                          <a:pt x="37624" y="61436"/>
                          <a:pt x="30956" y="54769"/>
                        </a:cubicBezTo>
                        <a:close/>
                        <a:moveTo>
                          <a:pt x="123349" y="76676"/>
                        </a:moveTo>
                        <a:cubicBezTo>
                          <a:pt x="128111" y="70009"/>
                          <a:pt x="130969" y="62389"/>
                          <a:pt x="130969" y="54769"/>
                        </a:cubicBezTo>
                        <a:cubicBezTo>
                          <a:pt x="130969" y="47149"/>
                          <a:pt x="128111" y="38576"/>
                          <a:pt x="123349" y="32861"/>
                        </a:cubicBezTo>
                        <a:cubicBezTo>
                          <a:pt x="137636" y="38576"/>
                          <a:pt x="148114" y="48101"/>
                          <a:pt x="154781" y="54769"/>
                        </a:cubicBezTo>
                        <a:cubicBezTo>
                          <a:pt x="148114" y="61436"/>
                          <a:pt x="137636" y="70961"/>
                          <a:pt x="123349" y="76676"/>
                        </a:cubicBezTo>
                        <a:close/>
                      </a:path>
                    </a:pathLst>
                  </a:custGeom>
                  <a:solidFill>
                    <a:schemeClr val="bg1"/>
                  </a:solidFill>
                  <a:ln w="9525" cap="flat">
                    <a:noFill/>
                    <a:prstDash val="solid"/>
                    <a:miter/>
                  </a:ln>
                </p:spPr>
                <p:txBody>
                  <a:bodyPr rtlCol="0" anchor="ctr"/>
                  <a:lstStyle/>
                  <a:p>
                    <a:endParaRPr lang="en-US"/>
                  </a:p>
                </p:txBody>
              </p:sp>
            </p:grpSp>
          </p:grpSp>
          <p:grpSp>
            <p:nvGrpSpPr>
              <p:cNvPr id="47" name="Group 46">
                <a:extLst>
                  <a:ext uri="{FF2B5EF4-FFF2-40B4-BE49-F238E27FC236}">
                    <a16:creationId xmlns:a16="http://schemas.microsoft.com/office/drawing/2014/main" id="{6F57EBF6-352B-2F40-974F-5CD1C0E44C56}"/>
                  </a:ext>
                </a:extLst>
              </p:cNvPr>
              <p:cNvGrpSpPr/>
              <p:nvPr/>
            </p:nvGrpSpPr>
            <p:grpSpPr>
              <a:xfrm>
                <a:off x="6359631" y="2003010"/>
                <a:ext cx="1362272" cy="939924"/>
                <a:chOff x="6359631" y="2003010"/>
                <a:chExt cx="1362272" cy="939924"/>
              </a:xfrm>
            </p:grpSpPr>
            <p:sp>
              <p:nvSpPr>
                <p:cNvPr id="10" name="Rounded Rectangle 9">
                  <a:extLst>
                    <a:ext uri="{FF2B5EF4-FFF2-40B4-BE49-F238E27FC236}">
                      <a16:creationId xmlns:a16="http://schemas.microsoft.com/office/drawing/2014/main" id="{FB9045F8-4C63-AD4B-979C-82CA064D681C}"/>
                    </a:ext>
                  </a:extLst>
                </p:cNvPr>
                <p:cNvSpPr/>
                <p:nvPr/>
              </p:nvSpPr>
              <p:spPr>
                <a:xfrm>
                  <a:off x="6359631" y="2003010"/>
                  <a:ext cx="1362272" cy="939924"/>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 name="Group 7">
                  <a:extLst>
                    <a:ext uri="{FF2B5EF4-FFF2-40B4-BE49-F238E27FC236}">
                      <a16:creationId xmlns:a16="http://schemas.microsoft.com/office/drawing/2014/main" id="{4077E5C4-FF15-1F45-8707-A19037C987EE}"/>
                    </a:ext>
                  </a:extLst>
                </p:cNvPr>
                <p:cNvGrpSpPr/>
                <p:nvPr/>
              </p:nvGrpSpPr>
              <p:grpSpPr>
                <a:xfrm>
                  <a:off x="6471564" y="2080468"/>
                  <a:ext cx="1127032" cy="772468"/>
                  <a:chOff x="6337120" y="2114900"/>
                  <a:chExt cx="1446321" cy="991309"/>
                </a:xfrm>
              </p:grpSpPr>
              <p:grpSp>
                <p:nvGrpSpPr>
                  <p:cNvPr id="29" name="Group 28">
                    <a:extLst>
                      <a:ext uri="{FF2B5EF4-FFF2-40B4-BE49-F238E27FC236}">
                        <a16:creationId xmlns:a16="http://schemas.microsoft.com/office/drawing/2014/main" id="{48B39900-5CE6-504E-9A6D-492633BBE540}"/>
                      </a:ext>
                    </a:extLst>
                  </p:cNvPr>
                  <p:cNvGrpSpPr/>
                  <p:nvPr/>
                </p:nvGrpSpPr>
                <p:grpSpPr>
                  <a:xfrm>
                    <a:off x="6789797" y="2114900"/>
                    <a:ext cx="574781" cy="633237"/>
                    <a:chOff x="9429748" y="1371600"/>
                    <a:chExt cx="652096" cy="718415"/>
                  </a:xfrm>
                </p:grpSpPr>
                <p:sp>
                  <p:nvSpPr>
                    <p:cNvPr id="30" name="Cylinder 256">
                      <a:extLst>
                        <a:ext uri="{FF2B5EF4-FFF2-40B4-BE49-F238E27FC236}">
                          <a16:creationId xmlns:a16="http://schemas.microsoft.com/office/drawing/2014/main" id="{1A01FDDE-6ACD-F644-95C9-DF54893B750E}"/>
                        </a:ext>
                      </a:extLst>
                    </p:cNvPr>
                    <p:cNvSpPr/>
                    <p:nvPr/>
                  </p:nvSpPr>
                  <p:spPr>
                    <a:xfrm>
                      <a:off x="9429748" y="1371600"/>
                      <a:ext cx="652096" cy="718415"/>
                    </a:xfrm>
                    <a:prstGeom prst="can">
                      <a:avLst>
                        <a:gd name="adj" fmla="val 10393"/>
                      </a:avLst>
                    </a:prstGeom>
                    <a:solidFill>
                      <a:schemeClr val="accent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31" name="Text Placeholder 2">
                      <a:extLst>
                        <a:ext uri="{FF2B5EF4-FFF2-40B4-BE49-F238E27FC236}">
                          <a16:creationId xmlns:a16="http://schemas.microsoft.com/office/drawing/2014/main" id="{4F8129B0-B434-5F4D-9BC7-FBC37A9E8765}"/>
                        </a:ext>
                      </a:extLst>
                    </p:cNvPr>
                    <p:cNvSpPr txBox="1">
                      <a:spLocks/>
                    </p:cNvSpPr>
                    <p:nvPr/>
                  </p:nvSpPr>
                  <p:spPr>
                    <a:xfrm>
                      <a:off x="9458418" y="1911174"/>
                      <a:ext cx="572958" cy="138837"/>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bg2">
                              <a:lumMod val="50000"/>
                            </a:schemeClr>
                          </a:solidFill>
                          <a:latin typeface="+mn-lt"/>
                          <a:ea typeface="+mn-ea"/>
                          <a:cs typeface="+mn-cs"/>
                        </a:defRPr>
                      </a:lvl1pPr>
                      <a:lvl2pPr marL="365760" indent="-182880" algn="l" defTabSz="914400" rtl="0" eaLnBrk="1" latinLnBrk="0" hangingPunct="1">
                        <a:lnSpc>
                          <a:spcPct val="100000"/>
                        </a:lnSpc>
                        <a:spcBef>
                          <a:spcPts val="600"/>
                        </a:spcBef>
                        <a:buFont typeface="Calibri" panose="020F0502020204030204" pitchFamily="34" charset="0"/>
                        <a:buChar char="–"/>
                        <a:defRPr sz="1800" kern="1200">
                          <a:solidFill>
                            <a:schemeClr val="tx2"/>
                          </a:solidFill>
                          <a:latin typeface="+mn-lt"/>
                          <a:ea typeface="+mn-ea"/>
                          <a:cs typeface="+mn-cs"/>
                        </a:defRPr>
                      </a:lvl2pPr>
                      <a:lvl3pPr marL="548640" indent="-182880" algn="l" defTabSz="914400" rtl="0" eaLnBrk="1" latinLnBrk="0" hangingPunct="1">
                        <a:lnSpc>
                          <a:spcPct val="100000"/>
                        </a:lnSpc>
                        <a:spcBef>
                          <a:spcPts val="600"/>
                        </a:spcBef>
                        <a:buFont typeface="Wingdings" panose="05000000000000000000" pitchFamily="2" charset="2"/>
                        <a:buChar char="§"/>
                        <a:defRPr sz="1600" kern="1200">
                          <a:solidFill>
                            <a:schemeClr val="tx2"/>
                          </a:solidFill>
                          <a:latin typeface="+mn-lt"/>
                          <a:ea typeface="+mn-ea"/>
                          <a:cs typeface="+mn-cs"/>
                        </a:defRPr>
                      </a:lvl3pPr>
                      <a:lvl4pPr marL="731520" indent="-182880" algn="l" defTabSz="914400" rtl="0" eaLnBrk="1" latinLnBrk="0" hangingPunct="1">
                        <a:lnSpc>
                          <a:spcPct val="100000"/>
                        </a:lnSpc>
                        <a:spcBef>
                          <a:spcPts val="600"/>
                        </a:spcBef>
                        <a:buFont typeface="Courier New" panose="02070309020205020404" pitchFamily="49" charset="0"/>
                        <a:buChar char="o"/>
                        <a:defRPr sz="1400" kern="1200">
                          <a:solidFill>
                            <a:schemeClr val="tx2"/>
                          </a:solidFill>
                          <a:latin typeface="+mn-lt"/>
                          <a:ea typeface="+mn-ea"/>
                          <a:cs typeface="+mn-cs"/>
                        </a:defRPr>
                      </a:lvl4pPr>
                      <a:lvl5pPr marL="914400" indent="-182880" algn="l" defTabSz="914400" rtl="0" eaLnBrk="1" latinLnBrk="0" hangingPunct="1">
                        <a:lnSpc>
                          <a:spcPct val="100000"/>
                        </a:lnSpc>
                        <a:spcBef>
                          <a:spcPts val="600"/>
                        </a:spcBef>
                        <a:buFont typeface="Wingdings" panose="05000000000000000000" pitchFamily="2" charset="2"/>
                        <a:buChar char="v"/>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600" b="1" dirty="0">
                          <a:solidFill>
                            <a:schemeClr val="bg1"/>
                          </a:solidFill>
                        </a:rPr>
                        <a:t>HLR</a:t>
                      </a:r>
                    </a:p>
                  </p:txBody>
                </p:sp>
                <p:grpSp>
                  <p:nvGrpSpPr>
                    <p:cNvPr id="32" name="Group 31">
                      <a:extLst>
                        <a:ext uri="{FF2B5EF4-FFF2-40B4-BE49-F238E27FC236}">
                          <a16:creationId xmlns:a16="http://schemas.microsoft.com/office/drawing/2014/main" id="{D79868C2-4632-0D4A-9808-A5512CC04000}"/>
                        </a:ext>
                      </a:extLst>
                    </p:cNvPr>
                    <p:cNvGrpSpPr/>
                    <p:nvPr/>
                  </p:nvGrpSpPr>
                  <p:grpSpPr>
                    <a:xfrm>
                      <a:off x="9597073" y="1519305"/>
                      <a:ext cx="295646" cy="340270"/>
                      <a:chOff x="3416724" y="1681586"/>
                      <a:chExt cx="295646" cy="340270"/>
                    </a:xfrm>
                    <a:solidFill>
                      <a:schemeClr val="bg1">
                        <a:lumMod val="50000"/>
                      </a:schemeClr>
                    </a:solidFill>
                  </p:grpSpPr>
                  <p:sp>
                    <p:nvSpPr>
                      <p:cNvPr id="33" name="Freeform: Shape 259">
                        <a:extLst>
                          <a:ext uri="{FF2B5EF4-FFF2-40B4-BE49-F238E27FC236}">
                            <a16:creationId xmlns:a16="http://schemas.microsoft.com/office/drawing/2014/main" id="{A00B4BBC-0A5E-C848-96A5-7402C8173AB0}"/>
                          </a:ext>
                        </a:extLst>
                      </p:cNvPr>
                      <p:cNvSpPr/>
                      <p:nvPr/>
                    </p:nvSpPr>
                    <p:spPr>
                      <a:xfrm>
                        <a:off x="3416724" y="1681586"/>
                        <a:ext cx="295646" cy="340270"/>
                      </a:xfrm>
                      <a:custGeom>
                        <a:avLst/>
                        <a:gdLst>
                          <a:gd name="connsiteX0" fmla="*/ 502444 w 504825"/>
                          <a:gd name="connsiteY0" fmla="*/ 226219 h 581025"/>
                          <a:gd name="connsiteX1" fmla="*/ 502444 w 504825"/>
                          <a:gd name="connsiteY1" fmla="*/ 169069 h 581025"/>
                          <a:gd name="connsiteX2" fmla="*/ 378619 w 504825"/>
                          <a:gd name="connsiteY2" fmla="*/ 169069 h 581025"/>
                          <a:gd name="connsiteX3" fmla="*/ 378619 w 504825"/>
                          <a:gd name="connsiteY3" fmla="*/ 121444 h 581025"/>
                          <a:gd name="connsiteX4" fmla="*/ 359569 w 504825"/>
                          <a:gd name="connsiteY4" fmla="*/ 121444 h 581025"/>
                          <a:gd name="connsiteX5" fmla="*/ 359569 w 504825"/>
                          <a:gd name="connsiteY5" fmla="*/ 83344 h 581025"/>
                          <a:gd name="connsiteX6" fmla="*/ 378619 w 504825"/>
                          <a:gd name="connsiteY6" fmla="*/ 83344 h 581025"/>
                          <a:gd name="connsiteX7" fmla="*/ 378619 w 504825"/>
                          <a:gd name="connsiteY7" fmla="*/ 7144 h 581025"/>
                          <a:gd name="connsiteX8" fmla="*/ 130969 w 504825"/>
                          <a:gd name="connsiteY8" fmla="*/ 7144 h 581025"/>
                          <a:gd name="connsiteX9" fmla="*/ 130969 w 504825"/>
                          <a:gd name="connsiteY9" fmla="*/ 83344 h 581025"/>
                          <a:gd name="connsiteX10" fmla="*/ 150019 w 504825"/>
                          <a:gd name="connsiteY10" fmla="*/ 83344 h 581025"/>
                          <a:gd name="connsiteX11" fmla="*/ 150019 w 504825"/>
                          <a:gd name="connsiteY11" fmla="*/ 121444 h 581025"/>
                          <a:gd name="connsiteX12" fmla="*/ 130969 w 504825"/>
                          <a:gd name="connsiteY12" fmla="*/ 121444 h 581025"/>
                          <a:gd name="connsiteX13" fmla="*/ 130969 w 504825"/>
                          <a:gd name="connsiteY13" fmla="*/ 169069 h 581025"/>
                          <a:gd name="connsiteX14" fmla="*/ 7144 w 504825"/>
                          <a:gd name="connsiteY14" fmla="*/ 169069 h 581025"/>
                          <a:gd name="connsiteX15" fmla="*/ 7144 w 504825"/>
                          <a:gd name="connsiteY15" fmla="*/ 226219 h 581025"/>
                          <a:gd name="connsiteX16" fmla="*/ 26194 w 504825"/>
                          <a:gd name="connsiteY16" fmla="*/ 226219 h 581025"/>
                          <a:gd name="connsiteX17" fmla="*/ 26194 w 504825"/>
                          <a:gd name="connsiteY17" fmla="*/ 264319 h 581025"/>
                          <a:gd name="connsiteX18" fmla="*/ 7144 w 504825"/>
                          <a:gd name="connsiteY18" fmla="*/ 264319 h 581025"/>
                          <a:gd name="connsiteX19" fmla="*/ 7144 w 504825"/>
                          <a:gd name="connsiteY19" fmla="*/ 321469 h 581025"/>
                          <a:gd name="connsiteX20" fmla="*/ 26194 w 504825"/>
                          <a:gd name="connsiteY20" fmla="*/ 321469 h 581025"/>
                          <a:gd name="connsiteX21" fmla="*/ 26194 w 504825"/>
                          <a:gd name="connsiteY21" fmla="*/ 359569 h 581025"/>
                          <a:gd name="connsiteX22" fmla="*/ 7144 w 504825"/>
                          <a:gd name="connsiteY22" fmla="*/ 359569 h 581025"/>
                          <a:gd name="connsiteX23" fmla="*/ 7144 w 504825"/>
                          <a:gd name="connsiteY23" fmla="*/ 416719 h 581025"/>
                          <a:gd name="connsiteX24" fmla="*/ 26194 w 504825"/>
                          <a:gd name="connsiteY24" fmla="*/ 416719 h 581025"/>
                          <a:gd name="connsiteX25" fmla="*/ 26194 w 504825"/>
                          <a:gd name="connsiteY25" fmla="*/ 454819 h 581025"/>
                          <a:gd name="connsiteX26" fmla="*/ 7144 w 504825"/>
                          <a:gd name="connsiteY26" fmla="*/ 454819 h 581025"/>
                          <a:gd name="connsiteX27" fmla="*/ 7144 w 504825"/>
                          <a:gd name="connsiteY27" fmla="*/ 578644 h 581025"/>
                          <a:gd name="connsiteX28" fmla="*/ 502444 w 504825"/>
                          <a:gd name="connsiteY28" fmla="*/ 578644 h 581025"/>
                          <a:gd name="connsiteX29" fmla="*/ 502444 w 504825"/>
                          <a:gd name="connsiteY29" fmla="*/ 454819 h 581025"/>
                          <a:gd name="connsiteX30" fmla="*/ 483394 w 504825"/>
                          <a:gd name="connsiteY30" fmla="*/ 454819 h 581025"/>
                          <a:gd name="connsiteX31" fmla="*/ 483394 w 504825"/>
                          <a:gd name="connsiteY31" fmla="*/ 416719 h 581025"/>
                          <a:gd name="connsiteX32" fmla="*/ 502444 w 504825"/>
                          <a:gd name="connsiteY32" fmla="*/ 416719 h 581025"/>
                          <a:gd name="connsiteX33" fmla="*/ 502444 w 504825"/>
                          <a:gd name="connsiteY33" fmla="*/ 359569 h 581025"/>
                          <a:gd name="connsiteX34" fmla="*/ 483394 w 504825"/>
                          <a:gd name="connsiteY34" fmla="*/ 359569 h 581025"/>
                          <a:gd name="connsiteX35" fmla="*/ 483394 w 504825"/>
                          <a:gd name="connsiteY35" fmla="*/ 321469 h 581025"/>
                          <a:gd name="connsiteX36" fmla="*/ 502444 w 504825"/>
                          <a:gd name="connsiteY36" fmla="*/ 321469 h 581025"/>
                          <a:gd name="connsiteX37" fmla="*/ 502444 w 504825"/>
                          <a:gd name="connsiteY37" fmla="*/ 264319 h 581025"/>
                          <a:gd name="connsiteX38" fmla="*/ 483394 w 504825"/>
                          <a:gd name="connsiteY38" fmla="*/ 264319 h 581025"/>
                          <a:gd name="connsiteX39" fmla="*/ 483394 w 504825"/>
                          <a:gd name="connsiteY39" fmla="*/ 226219 h 581025"/>
                          <a:gd name="connsiteX40" fmla="*/ 502444 w 504825"/>
                          <a:gd name="connsiteY40" fmla="*/ 226219 h 581025"/>
                          <a:gd name="connsiteX41" fmla="*/ 150019 w 504825"/>
                          <a:gd name="connsiteY41" fmla="*/ 140494 h 581025"/>
                          <a:gd name="connsiteX42" fmla="*/ 226219 w 504825"/>
                          <a:gd name="connsiteY42" fmla="*/ 140494 h 581025"/>
                          <a:gd name="connsiteX43" fmla="*/ 226219 w 504825"/>
                          <a:gd name="connsiteY43" fmla="*/ 64294 h 581025"/>
                          <a:gd name="connsiteX44" fmla="*/ 150019 w 504825"/>
                          <a:gd name="connsiteY44" fmla="*/ 64294 h 581025"/>
                          <a:gd name="connsiteX45" fmla="*/ 150019 w 504825"/>
                          <a:gd name="connsiteY45" fmla="*/ 26194 h 581025"/>
                          <a:gd name="connsiteX46" fmla="*/ 359569 w 504825"/>
                          <a:gd name="connsiteY46" fmla="*/ 26194 h 581025"/>
                          <a:gd name="connsiteX47" fmla="*/ 359569 w 504825"/>
                          <a:gd name="connsiteY47" fmla="*/ 64294 h 581025"/>
                          <a:gd name="connsiteX48" fmla="*/ 283369 w 504825"/>
                          <a:gd name="connsiteY48" fmla="*/ 64294 h 581025"/>
                          <a:gd name="connsiteX49" fmla="*/ 283369 w 504825"/>
                          <a:gd name="connsiteY49" fmla="*/ 140494 h 581025"/>
                          <a:gd name="connsiteX50" fmla="*/ 359569 w 504825"/>
                          <a:gd name="connsiteY50" fmla="*/ 140494 h 581025"/>
                          <a:gd name="connsiteX51" fmla="*/ 359569 w 504825"/>
                          <a:gd name="connsiteY51" fmla="*/ 169069 h 581025"/>
                          <a:gd name="connsiteX52" fmla="*/ 273844 w 504825"/>
                          <a:gd name="connsiteY52" fmla="*/ 169069 h 581025"/>
                          <a:gd name="connsiteX53" fmla="*/ 273844 w 504825"/>
                          <a:gd name="connsiteY53" fmla="*/ 226219 h 581025"/>
                          <a:gd name="connsiteX54" fmla="*/ 292894 w 504825"/>
                          <a:gd name="connsiteY54" fmla="*/ 226219 h 581025"/>
                          <a:gd name="connsiteX55" fmla="*/ 292894 w 504825"/>
                          <a:gd name="connsiteY55" fmla="*/ 264319 h 581025"/>
                          <a:gd name="connsiteX56" fmla="*/ 273844 w 504825"/>
                          <a:gd name="connsiteY56" fmla="*/ 264319 h 581025"/>
                          <a:gd name="connsiteX57" fmla="*/ 273844 w 504825"/>
                          <a:gd name="connsiteY57" fmla="*/ 321469 h 581025"/>
                          <a:gd name="connsiteX58" fmla="*/ 292894 w 504825"/>
                          <a:gd name="connsiteY58" fmla="*/ 321469 h 581025"/>
                          <a:gd name="connsiteX59" fmla="*/ 292894 w 504825"/>
                          <a:gd name="connsiteY59" fmla="*/ 336709 h 581025"/>
                          <a:gd name="connsiteX60" fmla="*/ 254794 w 504825"/>
                          <a:gd name="connsiteY60" fmla="*/ 330994 h 581025"/>
                          <a:gd name="connsiteX61" fmla="*/ 216694 w 504825"/>
                          <a:gd name="connsiteY61" fmla="*/ 336709 h 581025"/>
                          <a:gd name="connsiteX62" fmla="*/ 216694 w 504825"/>
                          <a:gd name="connsiteY62" fmla="*/ 321469 h 581025"/>
                          <a:gd name="connsiteX63" fmla="*/ 235744 w 504825"/>
                          <a:gd name="connsiteY63" fmla="*/ 321469 h 581025"/>
                          <a:gd name="connsiteX64" fmla="*/ 235744 w 504825"/>
                          <a:gd name="connsiteY64" fmla="*/ 264319 h 581025"/>
                          <a:gd name="connsiteX65" fmla="*/ 216694 w 504825"/>
                          <a:gd name="connsiteY65" fmla="*/ 264319 h 581025"/>
                          <a:gd name="connsiteX66" fmla="*/ 216694 w 504825"/>
                          <a:gd name="connsiteY66" fmla="*/ 226219 h 581025"/>
                          <a:gd name="connsiteX67" fmla="*/ 235744 w 504825"/>
                          <a:gd name="connsiteY67" fmla="*/ 226219 h 581025"/>
                          <a:gd name="connsiteX68" fmla="*/ 235744 w 504825"/>
                          <a:gd name="connsiteY68" fmla="*/ 169069 h 581025"/>
                          <a:gd name="connsiteX69" fmla="*/ 150019 w 504825"/>
                          <a:gd name="connsiteY69" fmla="*/ 169069 h 581025"/>
                          <a:gd name="connsiteX70" fmla="*/ 150019 w 504825"/>
                          <a:gd name="connsiteY70" fmla="*/ 140494 h 581025"/>
                          <a:gd name="connsiteX71" fmla="*/ 169069 w 504825"/>
                          <a:gd name="connsiteY71" fmla="*/ 121444 h 581025"/>
                          <a:gd name="connsiteX72" fmla="*/ 169069 w 504825"/>
                          <a:gd name="connsiteY72" fmla="*/ 83344 h 581025"/>
                          <a:gd name="connsiteX73" fmla="*/ 207169 w 504825"/>
                          <a:gd name="connsiteY73" fmla="*/ 83344 h 581025"/>
                          <a:gd name="connsiteX74" fmla="*/ 207169 w 504825"/>
                          <a:gd name="connsiteY74" fmla="*/ 121444 h 581025"/>
                          <a:gd name="connsiteX75" fmla="*/ 169069 w 504825"/>
                          <a:gd name="connsiteY75" fmla="*/ 121444 h 581025"/>
                          <a:gd name="connsiteX76" fmla="*/ 340519 w 504825"/>
                          <a:gd name="connsiteY76" fmla="*/ 83344 h 581025"/>
                          <a:gd name="connsiteX77" fmla="*/ 340519 w 504825"/>
                          <a:gd name="connsiteY77" fmla="*/ 121444 h 581025"/>
                          <a:gd name="connsiteX78" fmla="*/ 302419 w 504825"/>
                          <a:gd name="connsiteY78" fmla="*/ 121444 h 581025"/>
                          <a:gd name="connsiteX79" fmla="*/ 302419 w 504825"/>
                          <a:gd name="connsiteY79" fmla="*/ 83344 h 581025"/>
                          <a:gd name="connsiteX80" fmla="*/ 340519 w 504825"/>
                          <a:gd name="connsiteY80" fmla="*/ 83344 h 581025"/>
                          <a:gd name="connsiteX81" fmla="*/ 350044 w 504825"/>
                          <a:gd name="connsiteY81" fmla="*/ 359569 h 581025"/>
                          <a:gd name="connsiteX82" fmla="*/ 333851 w 504825"/>
                          <a:gd name="connsiteY82" fmla="*/ 359569 h 581025"/>
                          <a:gd name="connsiteX83" fmla="*/ 311944 w 504825"/>
                          <a:gd name="connsiteY83" fmla="*/ 345281 h 581025"/>
                          <a:gd name="connsiteX84" fmla="*/ 311944 w 504825"/>
                          <a:gd name="connsiteY84" fmla="*/ 321469 h 581025"/>
                          <a:gd name="connsiteX85" fmla="*/ 350044 w 504825"/>
                          <a:gd name="connsiteY85" fmla="*/ 321469 h 581025"/>
                          <a:gd name="connsiteX86" fmla="*/ 350044 w 504825"/>
                          <a:gd name="connsiteY86" fmla="*/ 359569 h 581025"/>
                          <a:gd name="connsiteX87" fmla="*/ 175736 w 504825"/>
                          <a:gd name="connsiteY87" fmla="*/ 359569 h 581025"/>
                          <a:gd name="connsiteX88" fmla="*/ 159544 w 504825"/>
                          <a:gd name="connsiteY88" fmla="*/ 359569 h 581025"/>
                          <a:gd name="connsiteX89" fmla="*/ 159544 w 504825"/>
                          <a:gd name="connsiteY89" fmla="*/ 321469 h 581025"/>
                          <a:gd name="connsiteX90" fmla="*/ 197644 w 504825"/>
                          <a:gd name="connsiteY90" fmla="*/ 321469 h 581025"/>
                          <a:gd name="connsiteX91" fmla="*/ 197644 w 504825"/>
                          <a:gd name="connsiteY91" fmla="*/ 345281 h 581025"/>
                          <a:gd name="connsiteX92" fmla="*/ 175736 w 504825"/>
                          <a:gd name="connsiteY92" fmla="*/ 359569 h 581025"/>
                          <a:gd name="connsiteX93" fmla="*/ 83344 w 504825"/>
                          <a:gd name="connsiteY93" fmla="*/ 559594 h 581025"/>
                          <a:gd name="connsiteX94" fmla="*/ 26194 w 504825"/>
                          <a:gd name="connsiteY94" fmla="*/ 559594 h 581025"/>
                          <a:gd name="connsiteX95" fmla="*/ 26194 w 504825"/>
                          <a:gd name="connsiteY95" fmla="*/ 473869 h 581025"/>
                          <a:gd name="connsiteX96" fmla="*/ 102394 w 504825"/>
                          <a:gd name="connsiteY96" fmla="*/ 473869 h 581025"/>
                          <a:gd name="connsiteX97" fmla="*/ 102394 w 504825"/>
                          <a:gd name="connsiteY97" fmla="*/ 397669 h 581025"/>
                          <a:gd name="connsiteX98" fmla="*/ 26194 w 504825"/>
                          <a:gd name="connsiteY98" fmla="*/ 397669 h 581025"/>
                          <a:gd name="connsiteX99" fmla="*/ 26194 w 504825"/>
                          <a:gd name="connsiteY99" fmla="*/ 378619 h 581025"/>
                          <a:gd name="connsiteX100" fmla="*/ 102394 w 504825"/>
                          <a:gd name="connsiteY100" fmla="*/ 378619 h 581025"/>
                          <a:gd name="connsiteX101" fmla="*/ 102394 w 504825"/>
                          <a:gd name="connsiteY101" fmla="*/ 302419 h 581025"/>
                          <a:gd name="connsiteX102" fmla="*/ 26194 w 504825"/>
                          <a:gd name="connsiteY102" fmla="*/ 302419 h 581025"/>
                          <a:gd name="connsiteX103" fmla="*/ 26194 w 504825"/>
                          <a:gd name="connsiteY103" fmla="*/ 283369 h 581025"/>
                          <a:gd name="connsiteX104" fmla="*/ 102394 w 504825"/>
                          <a:gd name="connsiteY104" fmla="*/ 283369 h 581025"/>
                          <a:gd name="connsiteX105" fmla="*/ 102394 w 504825"/>
                          <a:gd name="connsiteY105" fmla="*/ 207169 h 581025"/>
                          <a:gd name="connsiteX106" fmla="*/ 26194 w 504825"/>
                          <a:gd name="connsiteY106" fmla="*/ 207169 h 581025"/>
                          <a:gd name="connsiteX107" fmla="*/ 26194 w 504825"/>
                          <a:gd name="connsiteY107" fmla="*/ 188119 h 581025"/>
                          <a:gd name="connsiteX108" fmla="*/ 216694 w 504825"/>
                          <a:gd name="connsiteY108" fmla="*/ 188119 h 581025"/>
                          <a:gd name="connsiteX109" fmla="*/ 216694 w 504825"/>
                          <a:gd name="connsiteY109" fmla="*/ 207169 h 581025"/>
                          <a:gd name="connsiteX110" fmla="*/ 140494 w 504825"/>
                          <a:gd name="connsiteY110" fmla="*/ 207169 h 581025"/>
                          <a:gd name="connsiteX111" fmla="*/ 140494 w 504825"/>
                          <a:gd name="connsiteY111" fmla="*/ 283369 h 581025"/>
                          <a:gd name="connsiteX112" fmla="*/ 216694 w 504825"/>
                          <a:gd name="connsiteY112" fmla="*/ 283369 h 581025"/>
                          <a:gd name="connsiteX113" fmla="*/ 216694 w 504825"/>
                          <a:gd name="connsiteY113" fmla="*/ 302419 h 581025"/>
                          <a:gd name="connsiteX114" fmla="*/ 140494 w 504825"/>
                          <a:gd name="connsiteY114" fmla="*/ 302419 h 581025"/>
                          <a:gd name="connsiteX115" fmla="*/ 140494 w 504825"/>
                          <a:gd name="connsiteY115" fmla="*/ 378619 h 581025"/>
                          <a:gd name="connsiteX116" fmla="*/ 157639 w 504825"/>
                          <a:gd name="connsiteY116" fmla="*/ 378619 h 581025"/>
                          <a:gd name="connsiteX117" fmla="*/ 145256 w 504825"/>
                          <a:gd name="connsiteY117" fmla="*/ 397669 h 581025"/>
                          <a:gd name="connsiteX118" fmla="*/ 140494 w 504825"/>
                          <a:gd name="connsiteY118" fmla="*/ 397669 h 581025"/>
                          <a:gd name="connsiteX119" fmla="*/ 140494 w 504825"/>
                          <a:gd name="connsiteY119" fmla="*/ 407194 h 581025"/>
                          <a:gd name="connsiteX120" fmla="*/ 130969 w 504825"/>
                          <a:gd name="connsiteY120" fmla="*/ 454819 h 581025"/>
                          <a:gd name="connsiteX121" fmla="*/ 136684 w 504825"/>
                          <a:gd name="connsiteY121" fmla="*/ 492919 h 581025"/>
                          <a:gd name="connsiteX122" fmla="*/ 83344 w 504825"/>
                          <a:gd name="connsiteY122" fmla="*/ 492919 h 581025"/>
                          <a:gd name="connsiteX123" fmla="*/ 83344 w 504825"/>
                          <a:gd name="connsiteY123" fmla="*/ 559594 h 581025"/>
                          <a:gd name="connsiteX124" fmla="*/ 45244 w 504825"/>
                          <a:gd name="connsiteY124" fmla="*/ 454819 h 581025"/>
                          <a:gd name="connsiteX125" fmla="*/ 45244 w 504825"/>
                          <a:gd name="connsiteY125" fmla="*/ 416719 h 581025"/>
                          <a:gd name="connsiteX126" fmla="*/ 83344 w 504825"/>
                          <a:gd name="connsiteY126" fmla="*/ 416719 h 581025"/>
                          <a:gd name="connsiteX127" fmla="*/ 83344 w 504825"/>
                          <a:gd name="connsiteY127" fmla="*/ 454819 h 581025"/>
                          <a:gd name="connsiteX128" fmla="*/ 45244 w 504825"/>
                          <a:gd name="connsiteY128" fmla="*/ 454819 h 581025"/>
                          <a:gd name="connsiteX129" fmla="*/ 45244 w 504825"/>
                          <a:gd name="connsiteY129" fmla="*/ 359569 h 581025"/>
                          <a:gd name="connsiteX130" fmla="*/ 45244 w 504825"/>
                          <a:gd name="connsiteY130" fmla="*/ 321469 h 581025"/>
                          <a:gd name="connsiteX131" fmla="*/ 83344 w 504825"/>
                          <a:gd name="connsiteY131" fmla="*/ 321469 h 581025"/>
                          <a:gd name="connsiteX132" fmla="*/ 83344 w 504825"/>
                          <a:gd name="connsiteY132" fmla="*/ 359569 h 581025"/>
                          <a:gd name="connsiteX133" fmla="*/ 45244 w 504825"/>
                          <a:gd name="connsiteY133" fmla="*/ 359569 h 581025"/>
                          <a:gd name="connsiteX134" fmla="*/ 45244 w 504825"/>
                          <a:gd name="connsiteY134" fmla="*/ 264319 h 581025"/>
                          <a:gd name="connsiteX135" fmla="*/ 45244 w 504825"/>
                          <a:gd name="connsiteY135" fmla="*/ 226219 h 581025"/>
                          <a:gd name="connsiteX136" fmla="*/ 83344 w 504825"/>
                          <a:gd name="connsiteY136" fmla="*/ 226219 h 581025"/>
                          <a:gd name="connsiteX137" fmla="*/ 83344 w 504825"/>
                          <a:gd name="connsiteY137" fmla="*/ 264319 h 581025"/>
                          <a:gd name="connsiteX138" fmla="*/ 45244 w 504825"/>
                          <a:gd name="connsiteY138" fmla="*/ 264319 h 581025"/>
                          <a:gd name="connsiteX139" fmla="*/ 197644 w 504825"/>
                          <a:gd name="connsiteY139" fmla="*/ 226219 h 581025"/>
                          <a:gd name="connsiteX140" fmla="*/ 197644 w 504825"/>
                          <a:gd name="connsiteY140" fmla="*/ 264319 h 581025"/>
                          <a:gd name="connsiteX141" fmla="*/ 159544 w 504825"/>
                          <a:gd name="connsiteY141" fmla="*/ 264319 h 581025"/>
                          <a:gd name="connsiteX142" fmla="*/ 159544 w 504825"/>
                          <a:gd name="connsiteY142" fmla="*/ 226219 h 581025"/>
                          <a:gd name="connsiteX143" fmla="*/ 197644 w 504825"/>
                          <a:gd name="connsiteY143" fmla="*/ 226219 h 581025"/>
                          <a:gd name="connsiteX144" fmla="*/ 111919 w 504825"/>
                          <a:gd name="connsiteY144" fmla="*/ 559594 h 581025"/>
                          <a:gd name="connsiteX145" fmla="*/ 102394 w 504825"/>
                          <a:gd name="connsiteY145" fmla="*/ 559594 h 581025"/>
                          <a:gd name="connsiteX146" fmla="*/ 102394 w 504825"/>
                          <a:gd name="connsiteY146" fmla="*/ 511969 h 581025"/>
                          <a:gd name="connsiteX147" fmla="*/ 111919 w 504825"/>
                          <a:gd name="connsiteY147" fmla="*/ 511969 h 581025"/>
                          <a:gd name="connsiteX148" fmla="*/ 111919 w 504825"/>
                          <a:gd name="connsiteY148" fmla="*/ 559594 h 581025"/>
                          <a:gd name="connsiteX149" fmla="*/ 140494 w 504825"/>
                          <a:gd name="connsiteY149" fmla="*/ 559594 h 581025"/>
                          <a:gd name="connsiteX150" fmla="*/ 130969 w 504825"/>
                          <a:gd name="connsiteY150" fmla="*/ 559594 h 581025"/>
                          <a:gd name="connsiteX151" fmla="*/ 130969 w 504825"/>
                          <a:gd name="connsiteY151" fmla="*/ 511969 h 581025"/>
                          <a:gd name="connsiteX152" fmla="*/ 140494 w 504825"/>
                          <a:gd name="connsiteY152" fmla="*/ 511969 h 581025"/>
                          <a:gd name="connsiteX153" fmla="*/ 140494 w 504825"/>
                          <a:gd name="connsiteY153" fmla="*/ 559594 h 581025"/>
                          <a:gd name="connsiteX154" fmla="*/ 159544 w 504825"/>
                          <a:gd name="connsiteY154" fmla="*/ 559594 h 581025"/>
                          <a:gd name="connsiteX155" fmla="*/ 159544 w 504825"/>
                          <a:gd name="connsiteY155" fmla="*/ 533876 h 581025"/>
                          <a:gd name="connsiteX156" fmla="*/ 189071 w 504825"/>
                          <a:gd name="connsiteY156" fmla="*/ 559594 h 581025"/>
                          <a:gd name="connsiteX157" fmla="*/ 159544 w 504825"/>
                          <a:gd name="connsiteY157" fmla="*/ 559594 h 581025"/>
                          <a:gd name="connsiteX158" fmla="*/ 150019 w 504825"/>
                          <a:gd name="connsiteY158" fmla="*/ 454819 h 581025"/>
                          <a:gd name="connsiteX159" fmla="*/ 254794 w 504825"/>
                          <a:gd name="connsiteY159" fmla="*/ 350044 h 581025"/>
                          <a:gd name="connsiteX160" fmla="*/ 359569 w 504825"/>
                          <a:gd name="connsiteY160" fmla="*/ 454819 h 581025"/>
                          <a:gd name="connsiteX161" fmla="*/ 254794 w 504825"/>
                          <a:gd name="connsiteY161" fmla="*/ 559594 h 581025"/>
                          <a:gd name="connsiteX162" fmla="*/ 150019 w 504825"/>
                          <a:gd name="connsiteY162" fmla="*/ 454819 h 581025"/>
                          <a:gd name="connsiteX163" fmla="*/ 320516 w 504825"/>
                          <a:gd name="connsiteY163" fmla="*/ 559594 h 581025"/>
                          <a:gd name="connsiteX164" fmla="*/ 350044 w 504825"/>
                          <a:gd name="connsiteY164" fmla="*/ 533876 h 581025"/>
                          <a:gd name="connsiteX165" fmla="*/ 350044 w 504825"/>
                          <a:gd name="connsiteY165" fmla="*/ 559594 h 581025"/>
                          <a:gd name="connsiteX166" fmla="*/ 320516 w 504825"/>
                          <a:gd name="connsiteY166" fmla="*/ 559594 h 581025"/>
                          <a:gd name="connsiteX167" fmla="*/ 378619 w 504825"/>
                          <a:gd name="connsiteY167" fmla="*/ 559594 h 581025"/>
                          <a:gd name="connsiteX168" fmla="*/ 369094 w 504825"/>
                          <a:gd name="connsiteY168" fmla="*/ 559594 h 581025"/>
                          <a:gd name="connsiteX169" fmla="*/ 369094 w 504825"/>
                          <a:gd name="connsiteY169" fmla="*/ 511969 h 581025"/>
                          <a:gd name="connsiteX170" fmla="*/ 378619 w 504825"/>
                          <a:gd name="connsiteY170" fmla="*/ 511969 h 581025"/>
                          <a:gd name="connsiteX171" fmla="*/ 378619 w 504825"/>
                          <a:gd name="connsiteY171" fmla="*/ 559594 h 581025"/>
                          <a:gd name="connsiteX172" fmla="*/ 407194 w 504825"/>
                          <a:gd name="connsiteY172" fmla="*/ 559594 h 581025"/>
                          <a:gd name="connsiteX173" fmla="*/ 397669 w 504825"/>
                          <a:gd name="connsiteY173" fmla="*/ 559594 h 581025"/>
                          <a:gd name="connsiteX174" fmla="*/ 397669 w 504825"/>
                          <a:gd name="connsiteY174" fmla="*/ 511969 h 581025"/>
                          <a:gd name="connsiteX175" fmla="*/ 407194 w 504825"/>
                          <a:gd name="connsiteY175" fmla="*/ 511969 h 581025"/>
                          <a:gd name="connsiteX176" fmla="*/ 407194 w 504825"/>
                          <a:gd name="connsiteY176" fmla="*/ 559594 h 581025"/>
                          <a:gd name="connsiteX177" fmla="*/ 407194 w 504825"/>
                          <a:gd name="connsiteY177" fmla="*/ 207169 h 581025"/>
                          <a:gd name="connsiteX178" fmla="*/ 407194 w 504825"/>
                          <a:gd name="connsiteY178" fmla="*/ 283369 h 581025"/>
                          <a:gd name="connsiteX179" fmla="*/ 483394 w 504825"/>
                          <a:gd name="connsiteY179" fmla="*/ 283369 h 581025"/>
                          <a:gd name="connsiteX180" fmla="*/ 483394 w 504825"/>
                          <a:gd name="connsiteY180" fmla="*/ 302419 h 581025"/>
                          <a:gd name="connsiteX181" fmla="*/ 407194 w 504825"/>
                          <a:gd name="connsiteY181" fmla="*/ 302419 h 581025"/>
                          <a:gd name="connsiteX182" fmla="*/ 407194 w 504825"/>
                          <a:gd name="connsiteY182" fmla="*/ 378619 h 581025"/>
                          <a:gd name="connsiteX183" fmla="*/ 483394 w 504825"/>
                          <a:gd name="connsiteY183" fmla="*/ 378619 h 581025"/>
                          <a:gd name="connsiteX184" fmla="*/ 483394 w 504825"/>
                          <a:gd name="connsiteY184" fmla="*/ 397669 h 581025"/>
                          <a:gd name="connsiteX185" fmla="*/ 407194 w 504825"/>
                          <a:gd name="connsiteY185" fmla="*/ 397669 h 581025"/>
                          <a:gd name="connsiteX186" fmla="*/ 407194 w 504825"/>
                          <a:gd name="connsiteY186" fmla="*/ 473869 h 581025"/>
                          <a:gd name="connsiteX187" fmla="*/ 483394 w 504825"/>
                          <a:gd name="connsiteY187" fmla="*/ 473869 h 581025"/>
                          <a:gd name="connsiteX188" fmla="*/ 483394 w 504825"/>
                          <a:gd name="connsiteY188" fmla="*/ 559594 h 581025"/>
                          <a:gd name="connsiteX189" fmla="*/ 426244 w 504825"/>
                          <a:gd name="connsiteY189" fmla="*/ 559594 h 581025"/>
                          <a:gd name="connsiteX190" fmla="*/ 426244 w 504825"/>
                          <a:gd name="connsiteY190" fmla="*/ 492919 h 581025"/>
                          <a:gd name="connsiteX191" fmla="*/ 372904 w 504825"/>
                          <a:gd name="connsiteY191" fmla="*/ 492919 h 581025"/>
                          <a:gd name="connsiteX192" fmla="*/ 378619 w 504825"/>
                          <a:gd name="connsiteY192" fmla="*/ 454819 h 581025"/>
                          <a:gd name="connsiteX193" fmla="*/ 369094 w 504825"/>
                          <a:gd name="connsiteY193" fmla="*/ 407194 h 581025"/>
                          <a:gd name="connsiteX194" fmla="*/ 369094 w 504825"/>
                          <a:gd name="connsiteY194" fmla="*/ 397669 h 581025"/>
                          <a:gd name="connsiteX195" fmla="*/ 364331 w 504825"/>
                          <a:gd name="connsiteY195" fmla="*/ 397669 h 581025"/>
                          <a:gd name="connsiteX196" fmla="*/ 351949 w 504825"/>
                          <a:gd name="connsiteY196" fmla="*/ 378619 h 581025"/>
                          <a:gd name="connsiteX197" fmla="*/ 369094 w 504825"/>
                          <a:gd name="connsiteY197" fmla="*/ 378619 h 581025"/>
                          <a:gd name="connsiteX198" fmla="*/ 369094 w 504825"/>
                          <a:gd name="connsiteY198" fmla="*/ 302419 h 581025"/>
                          <a:gd name="connsiteX199" fmla="*/ 292894 w 504825"/>
                          <a:gd name="connsiteY199" fmla="*/ 302419 h 581025"/>
                          <a:gd name="connsiteX200" fmla="*/ 292894 w 504825"/>
                          <a:gd name="connsiteY200" fmla="*/ 283369 h 581025"/>
                          <a:gd name="connsiteX201" fmla="*/ 369094 w 504825"/>
                          <a:gd name="connsiteY201" fmla="*/ 283369 h 581025"/>
                          <a:gd name="connsiteX202" fmla="*/ 369094 w 504825"/>
                          <a:gd name="connsiteY202" fmla="*/ 207169 h 581025"/>
                          <a:gd name="connsiteX203" fmla="*/ 292894 w 504825"/>
                          <a:gd name="connsiteY203" fmla="*/ 207169 h 581025"/>
                          <a:gd name="connsiteX204" fmla="*/ 292894 w 504825"/>
                          <a:gd name="connsiteY204" fmla="*/ 188119 h 581025"/>
                          <a:gd name="connsiteX205" fmla="*/ 483394 w 504825"/>
                          <a:gd name="connsiteY205" fmla="*/ 188119 h 581025"/>
                          <a:gd name="connsiteX206" fmla="*/ 483394 w 504825"/>
                          <a:gd name="connsiteY206" fmla="*/ 207169 h 581025"/>
                          <a:gd name="connsiteX207" fmla="*/ 407194 w 504825"/>
                          <a:gd name="connsiteY207" fmla="*/ 207169 h 581025"/>
                          <a:gd name="connsiteX208" fmla="*/ 464344 w 504825"/>
                          <a:gd name="connsiteY208" fmla="*/ 226219 h 581025"/>
                          <a:gd name="connsiteX209" fmla="*/ 464344 w 504825"/>
                          <a:gd name="connsiteY209" fmla="*/ 264319 h 581025"/>
                          <a:gd name="connsiteX210" fmla="*/ 426244 w 504825"/>
                          <a:gd name="connsiteY210" fmla="*/ 264319 h 581025"/>
                          <a:gd name="connsiteX211" fmla="*/ 426244 w 504825"/>
                          <a:gd name="connsiteY211" fmla="*/ 226219 h 581025"/>
                          <a:gd name="connsiteX212" fmla="*/ 464344 w 504825"/>
                          <a:gd name="connsiteY212" fmla="*/ 226219 h 581025"/>
                          <a:gd name="connsiteX213" fmla="*/ 464344 w 504825"/>
                          <a:gd name="connsiteY213" fmla="*/ 321469 h 581025"/>
                          <a:gd name="connsiteX214" fmla="*/ 464344 w 504825"/>
                          <a:gd name="connsiteY214" fmla="*/ 359569 h 581025"/>
                          <a:gd name="connsiteX215" fmla="*/ 426244 w 504825"/>
                          <a:gd name="connsiteY215" fmla="*/ 359569 h 581025"/>
                          <a:gd name="connsiteX216" fmla="*/ 426244 w 504825"/>
                          <a:gd name="connsiteY216" fmla="*/ 321469 h 581025"/>
                          <a:gd name="connsiteX217" fmla="*/ 464344 w 504825"/>
                          <a:gd name="connsiteY217" fmla="*/ 321469 h 581025"/>
                          <a:gd name="connsiteX218" fmla="*/ 464344 w 504825"/>
                          <a:gd name="connsiteY218" fmla="*/ 416719 h 581025"/>
                          <a:gd name="connsiteX219" fmla="*/ 464344 w 504825"/>
                          <a:gd name="connsiteY219" fmla="*/ 454819 h 581025"/>
                          <a:gd name="connsiteX220" fmla="*/ 426244 w 504825"/>
                          <a:gd name="connsiteY220" fmla="*/ 454819 h 581025"/>
                          <a:gd name="connsiteX221" fmla="*/ 426244 w 504825"/>
                          <a:gd name="connsiteY221" fmla="*/ 416719 h 581025"/>
                          <a:gd name="connsiteX222" fmla="*/ 464344 w 504825"/>
                          <a:gd name="connsiteY222" fmla="*/ 416719 h 581025"/>
                          <a:gd name="connsiteX223" fmla="*/ 311944 w 504825"/>
                          <a:gd name="connsiteY223" fmla="*/ 264319 h 581025"/>
                          <a:gd name="connsiteX224" fmla="*/ 311944 w 504825"/>
                          <a:gd name="connsiteY224" fmla="*/ 226219 h 581025"/>
                          <a:gd name="connsiteX225" fmla="*/ 350044 w 504825"/>
                          <a:gd name="connsiteY225" fmla="*/ 226219 h 581025"/>
                          <a:gd name="connsiteX226" fmla="*/ 350044 w 504825"/>
                          <a:gd name="connsiteY226" fmla="*/ 264319 h 581025"/>
                          <a:gd name="connsiteX227" fmla="*/ 311944 w 504825"/>
                          <a:gd name="connsiteY227" fmla="*/ 264319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504825" h="581025">
                            <a:moveTo>
                              <a:pt x="502444" y="226219"/>
                            </a:moveTo>
                            <a:lnTo>
                              <a:pt x="502444" y="169069"/>
                            </a:lnTo>
                            <a:lnTo>
                              <a:pt x="378619" y="169069"/>
                            </a:lnTo>
                            <a:lnTo>
                              <a:pt x="378619" y="121444"/>
                            </a:lnTo>
                            <a:lnTo>
                              <a:pt x="359569" y="121444"/>
                            </a:lnTo>
                            <a:lnTo>
                              <a:pt x="359569" y="83344"/>
                            </a:lnTo>
                            <a:lnTo>
                              <a:pt x="378619" y="83344"/>
                            </a:lnTo>
                            <a:lnTo>
                              <a:pt x="378619" y="7144"/>
                            </a:lnTo>
                            <a:lnTo>
                              <a:pt x="130969" y="7144"/>
                            </a:lnTo>
                            <a:lnTo>
                              <a:pt x="130969" y="83344"/>
                            </a:lnTo>
                            <a:lnTo>
                              <a:pt x="150019" y="83344"/>
                            </a:lnTo>
                            <a:lnTo>
                              <a:pt x="150019" y="121444"/>
                            </a:lnTo>
                            <a:lnTo>
                              <a:pt x="130969" y="121444"/>
                            </a:lnTo>
                            <a:lnTo>
                              <a:pt x="130969" y="169069"/>
                            </a:lnTo>
                            <a:lnTo>
                              <a:pt x="7144" y="169069"/>
                            </a:lnTo>
                            <a:lnTo>
                              <a:pt x="7144" y="226219"/>
                            </a:lnTo>
                            <a:lnTo>
                              <a:pt x="26194" y="226219"/>
                            </a:lnTo>
                            <a:lnTo>
                              <a:pt x="26194" y="264319"/>
                            </a:lnTo>
                            <a:lnTo>
                              <a:pt x="7144" y="264319"/>
                            </a:lnTo>
                            <a:lnTo>
                              <a:pt x="7144" y="321469"/>
                            </a:lnTo>
                            <a:lnTo>
                              <a:pt x="26194" y="321469"/>
                            </a:lnTo>
                            <a:lnTo>
                              <a:pt x="26194" y="359569"/>
                            </a:lnTo>
                            <a:lnTo>
                              <a:pt x="7144" y="359569"/>
                            </a:lnTo>
                            <a:lnTo>
                              <a:pt x="7144" y="416719"/>
                            </a:lnTo>
                            <a:lnTo>
                              <a:pt x="26194" y="416719"/>
                            </a:lnTo>
                            <a:lnTo>
                              <a:pt x="26194" y="454819"/>
                            </a:lnTo>
                            <a:lnTo>
                              <a:pt x="7144" y="454819"/>
                            </a:lnTo>
                            <a:lnTo>
                              <a:pt x="7144" y="578644"/>
                            </a:lnTo>
                            <a:lnTo>
                              <a:pt x="502444" y="578644"/>
                            </a:lnTo>
                            <a:lnTo>
                              <a:pt x="502444" y="454819"/>
                            </a:lnTo>
                            <a:lnTo>
                              <a:pt x="483394" y="454819"/>
                            </a:lnTo>
                            <a:lnTo>
                              <a:pt x="483394" y="416719"/>
                            </a:lnTo>
                            <a:lnTo>
                              <a:pt x="502444" y="416719"/>
                            </a:lnTo>
                            <a:lnTo>
                              <a:pt x="502444" y="359569"/>
                            </a:lnTo>
                            <a:lnTo>
                              <a:pt x="483394" y="359569"/>
                            </a:lnTo>
                            <a:lnTo>
                              <a:pt x="483394" y="321469"/>
                            </a:lnTo>
                            <a:lnTo>
                              <a:pt x="502444" y="321469"/>
                            </a:lnTo>
                            <a:lnTo>
                              <a:pt x="502444" y="264319"/>
                            </a:lnTo>
                            <a:lnTo>
                              <a:pt x="483394" y="264319"/>
                            </a:lnTo>
                            <a:lnTo>
                              <a:pt x="483394" y="226219"/>
                            </a:lnTo>
                            <a:lnTo>
                              <a:pt x="502444" y="226219"/>
                            </a:lnTo>
                            <a:close/>
                            <a:moveTo>
                              <a:pt x="150019" y="140494"/>
                            </a:moveTo>
                            <a:lnTo>
                              <a:pt x="226219" y="140494"/>
                            </a:lnTo>
                            <a:lnTo>
                              <a:pt x="226219" y="64294"/>
                            </a:lnTo>
                            <a:lnTo>
                              <a:pt x="150019" y="64294"/>
                            </a:lnTo>
                            <a:lnTo>
                              <a:pt x="150019" y="26194"/>
                            </a:lnTo>
                            <a:lnTo>
                              <a:pt x="359569" y="26194"/>
                            </a:lnTo>
                            <a:lnTo>
                              <a:pt x="359569" y="64294"/>
                            </a:lnTo>
                            <a:lnTo>
                              <a:pt x="283369" y="64294"/>
                            </a:lnTo>
                            <a:lnTo>
                              <a:pt x="283369" y="140494"/>
                            </a:lnTo>
                            <a:lnTo>
                              <a:pt x="359569" y="140494"/>
                            </a:lnTo>
                            <a:lnTo>
                              <a:pt x="359569" y="169069"/>
                            </a:lnTo>
                            <a:lnTo>
                              <a:pt x="273844" y="169069"/>
                            </a:lnTo>
                            <a:lnTo>
                              <a:pt x="273844" y="226219"/>
                            </a:lnTo>
                            <a:lnTo>
                              <a:pt x="292894" y="226219"/>
                            </a:lnTo>
                            <a:lnTo>
                              <a:pt x="292894" y="264319"/>
                            </a:lnTo>
                            <a:lnTo>
                              <a:pt x="273844" y="264319"/>
                            </a:lnTo>
                            <a:lnTo>
                              <a:pt x="273844" y="321469"/>
                            </a:lnTo>
                            <a:lnTo>
                              <a:pt x="292894" y="321469"/>
                            </a:lnTo>
                            <a:lnTo>
                              <a:pt x="292894" y="336709"/>
                            </a:lnTo>
                            <a:cubicBezTo>
                              <a:pt x="280511" y="332899"/>
                              <a:pt x="268129" y="330994"/>
                              <a:pt x="254794" y="330994"/>
                            </a:cubicBezTo>
                            <a:cubicBezTo>
                              <a:pt x="241459" y="330994"/>
                              <a:pt x="229076" y="332899"/>
                              <a:pt x="216694" y="336709"/>
                            </a:cubicBezTo>
                            <a:lnTo>
                              <a:pt x="216694" y="321469"/>
                            </a:lnTo>
                            <a:lnTo>
                              <a:pt x="235744" y="321469"/>
                            </a:lnTo>
                            <a:lnTo>
                              <a:pt x="235744" y="264319"/>
                            </a:lnTo>
                            <a:lnTo>
                              <a:pt x="216694" y="264319"/>
                            </a:lnTo>
                            <a:lnTo>
                              <a:pt x="216694" y="226219"/>
                            </a:lnTo>
                            <a:lnTo>
                              <a:pt x="235744" y="226219"/>
                            </a:lnTo>
                            <a:lnTo>
                              <a:pt x="235744" y="169069"/>
                            </a:lnTo>
                            <a:lnTo>
                              <a:pt x="150019" y="169069"/>
                            </a:lnTo>
                            <a:lnTo>
                              <a:pt x="150019" y="140494"/>
                            </a:lnTo>
                            <a:close/>
                            <a:moveTo>
                              <a:pt x="169069" y="121444"/>
                            </a:moveTo>
                            <a:lnTo>
                              <a:pt x="169069" y="83344"/>
                            </a:lnTo>
                            <a:lnTo>
                              <a:pt x="207169" y="83344"/>
                            </a:lnTo>
                            <a:lnTo>
                              <a:pt x="207169" y="121444"/>
                            </a:lnTo>
                            <a:lnTo>
                              <a:pt x="169069" y="121444"/>
                            </a:lnTo>
                            <a:close/>
                            <a:moveTo>
                              <a:pt x="340519" y="83344"/>
                            </a:moveTo>
                            <a:lnTo>
                              <a:pt x="340519" y="121444"/>
                            </a:lnTo>
                            <a:lnTo>
                              <a:pt x="302419" y="121444"/>
                            </a:lnTo>
                            <a:lnTo>
                              <a:pt x="302419" y="83344"/>
                            </a:lnTo>
                            <a:lnTo>
                              <a:pt x="340519" y="83344"/>
                            </a:lnTo>
                            <a:close/>
                            <a:moveTo>
                              <a:pt x="350044" y="359569"/>
                            </a:moveTo>
                            <a:lnTo>
                              <a:pt x="333851" y="359569"/>
                            </a:lnTo>
                            <a:cubicBezTo>
                              <a:pt x="327184" y="353854"/>
                              <a:pt x="319564" y="349091"/>
                              <a:pt x="311944" y="345281"/>
                            </a:cubicBezTo>
                            <a:lnTo>
                              <a:pt x="311944" y="321469"/>
                            </a:lnTo>
                            <a:lnTo>
                              <a:pt x="350044" y="321469"/>
                            </a:lnTo>
                            <a:lnTo>
                              <a:pt x="350044" y="359569"/>
                            </a:lnTo>
                            <a:close/>
                            <a:moveTo>
                              <a:pt x="175736" y="359569"/>
                            </a:moveTo>
                            <a:lnTo>
                              <a:pt x="159544" y="359569"/>
                            </a:lnTo>
                            <a:lnTo>
                              <a:pt x="159544" y="321469"/>
                            </a:lnTo>
                            <a:lnTo>
                              <a:pt x="197644" y="321469"/>
                            </a:lnTo>
                            <a:lnTo>
                              <a:pt x="197644" y="345281"/>
                            </a:lnTo>
                            <a:cubicBezTo>
                              <a:pt x="190024" y="349091"/>
                              <a:pt x="182404" y="353854"/>
                              <a:pt x="175736" y="359569"/>
                            </a:cubicBezTo>
                            <a:close/>
                            <a:moveTo>
                              <a:pt x="83344" y="559594"/>
                            </a:moveTo>
                            <a:lnTo>
                              <a:pt x="26194" y="559594"/>
                            </a:lnTo>
                            <a:lnTo>
                              <a:pt x="26194" y="473869"/>
                            </a:lnTo>
                            <a:lnTo>
                              <a:pt x="102394" y="473869"/>
                            </a:lnTo>
                            <a:lnTo>
                              <a:pt x="102394" y="397669"/>
                            </a:lnTo>
                            <a:lnTo>
                              <a:pt x="26194" y="397669"/>
                            </a:lnTo>
                            <a:lnTo>
                              <a:pt x="26194" y="378619"/>
                            </a:lnTo>
                            <a:lnTo>
                              <a:pt x="102394" y="378619"/>
                            </a:lnTo>
                            <a:lnTo>
                              <a:pt x="102394" y="302419"/>
                            </a:lnTo>
                            <a:lnTo>
                              <a:pt x="26194" y="302419"/>
                            </a:lnTo>
                            <a:lnTo>
                              <a:pt x="26194" y="283369"/>
                            </a:lnTo>
                            <a:lnTo>
                              <a:pt x="102394" y="283369"/>
                            </a:lnTo>
                            <a:lnTo>
                              <a:pt x="102394" y="207169"/>
                            </a:lnTo>
                            <a:lnTo>
                              <a:pt x="26194" y="207169"/>
                            </a:lnTo>
                            <a:lnTo>
                              <a:pt x="26194" y="188119"/>
                            </a:lnTo>
                            <a:lnTo>
                              <a:pt x="216694" y="188119"/>
                            </a:lnTo>
                            <a:lnTo>
                              <a:pt x="216694" y="207169"/>
                            </a:lnTo>
                            <a:lnTo>
                              <a:pt x="140494" y="207169"/>
                            </a:lnTo>
                            <a:lnTo>
                              <a:pt x="140494" y="283369"/>
                            </a:lnTo>
                            <a:lnTo>
                              <a:pt x="216694" y="283369"/>
                            </a:lnTo>
                            <a:lnTo>
                              <a:pt x="216694" y="302419"/>
                            </a:lnTo>
                            <a:lnTo>
                              <a:pt x="140494" y="302419"/>
                            </a:lnTo>
                            <a:lnTo>
                              <a:pt x="140494" y="378619"/>
                            </a:lnTo>
                            <a:lnTo>
                              <a:pt x="157639" y="378619"/>
                            </a:lnTo>
                            <a:cubicBezTo>
                              <a:pt x="152876" y="384334"/>
                              <a:pt x="149066" y="391001"/>
                              <a:pt x="145256" y="397669"/>
                            </a:cubicBezTo>
                            <a:lnTo>
                              <a:pt x="140494" y="397669"/>
                            </a:lnTo>
                            <a:lnTo>
                              <a:pt x="140494" y="407194"/>
                            </a:lnTo>
                            <a:cubicBezTo>
                              <a:pt x="134779" y="421481"/>
                              <a:pt x="130969" y="437674"/>
                              <a:pt x="130969" y="454819"/>
                            </a:cubicBezTo>
                            <a:cubicBezTo>
                              <a:pt x="130969" y="468154"/>
                              <a:pt x="132874" y="480536"/>
                              <a:pt x="136684" y="492919"/>
                            </a:cubicBezTo>
                            <a:lnTo>
                              <a:pt x="83344" y="492919"/>
                            </a:lnTo>
                            <a:lnTo>
                              <a:pt x="83344" y="559594"/>
                            </a:lnTo>
                            <a:close/>
                            <a:moveTo>
                              <a:pt x="45244" y="454819"/>
                            </a:moveTo>
                            <a:lnTo>
                              <a:pt x="45244" y="416719"/>
                            </a:lnTo>
                            <a:lnTo>
                              <a:pt x="83344" y="416719"/>
                            </a:lnTo>
                            <a:lnTo>
                              <a:pt x="83344" y="454819"/>
                            </a:lnTo>
                            <a:lnTo>
                              <a:pt x="45244" y="454819"/>
                            </a:lnTo>
                            <a:close/>
                            <a:moveTo>
                              <a:pt x="45244" y="359569"/>
                            </a:moveTo>
                            <a:lnTo>
                              <a:pt x="45244" y="321469"/>
                            </a:lnTo>
                            <a:lnTo>
                              <a:pt x="83344" y="321469"/>
                            </a:lnTo>
                            <a:lnTo>
                              <a:pt x="83344" y="359569"/>
                            </a:lnTo>
                            <a:lnTo>
                              <a:pt x="45244" y="359569"/>
                            </a:lnTo>
                            <a:close/>
                            <a:moveTo>
                              <a:pt x="45244" y="264319"/>
                            </a:moveTo>
                            <a:lnTo>
                              <a:pt x="45244" y="226219"/>
                            </a:lnTo>
                            <a:lnTo>
                              <a:pt x="83344" y="226219"/>
                            </a:lnTo>
                            <a:lnTo>
                              <a:pt x="83344" y="264319"/>
                            </a:lnTo>
                            <a:lnTo>
                              <a:pt x="45244" y="264319"/>
                            </a:lnTo>
                            <a:close/>
                            <a:moveTo>
                              <a:pt x="197644" y="226219"/>
                            </a:moveTo>
                            <a:lnTo>
                              <a:pt x="197644" y="264319"/>
                            </a:lnTo>
                            <a:lnTo>
                              <a:pt x="159544" y="264319"/>
                            </a:lnTo>
                            <a:lnTo>
                              <a:pt x="159544" y="226219"/>
                            </a:lnTo>
                            <a:lnTo>
                              <a:pt x="197644" y="226219"/>
                            </a:lnTo>
                            <a:close/>
                            <a:moveTo>
                              <a:pt x="111919" y="559594"/>
                            </a:moveTo>
                            <a:lnTo>
                              <a:pt x="102394" y="559594"/>
                            </a:lnTo>
                            <a:lnTo>
                              <a:pt x="102394" y="511969"/>
                            </a:lnTo>
                            <a:lnTo>
                              <a:pt x="111919" y="511969"/>
                            </a:lnTo>
                            <a:lnTo>
                              <a:pt x="111919" y="559594"/>
                            </a:lnTo>
                            <a:close/>
                            <a:moveTo>
                              <a:pt x="140494" y="559594"/>
                            </a:moveTo>
                            <a:lnTo>
                              <a:pt x="130969" y="559594"/>
                            </a:lnTo>
                            <a:lnTo>
                              <a:pt x="130969" y="511969"/>
                            </a:lnTo>
                            <a:lnTo>
                              <a:pt x="140494" y="511969"/>
                            </a:lnTo>
                            <a:lnTo>
                              <a:pt x="140494" y="559594"/>
                            </a:lnTo>
                            <a:close/>
                            <a:moveTo>
                              <a:pt x="159544" y="559594"/>
                            </a:moveTo>
                            <a:lnTo>
                              <a:pt x="159544" y="533876"/>
                            </a:lnTo>
                            <a:cubicBezTo>
                              <a:pt x="168116" y="544354"/>
                              <a:pt x="177641" y="551974"/>
                              <a:pt x="189071" y="559594"/>
                            </a:cubicBezTo>
                            <a:lnTo>
                              <a:pt x="159544" y="559594"/>
                            </a:lnTo>
                            <a:close/>
                            <a:moveTo>
                              <a:pt x="150019" y="454819"/>
                            </a:moveTo>
                            <a:cubicBezTo>
                              <a:pt x="150019" y="396716"/>
                              <a:pt x="196691" y="350044"/>
                              <a:pt x="254794" y="350044"/>
                            </a:cubicBezTo>
                            <a:cubicBezTo>
                              <a:pt x="312896" y="350044"/>
                              <a:pt x="359569" y="396716"/>
                              <a:pt x="359569" y="454819"/>
                            </a:cubicBezTo>
                            <a:cubicBezTo>
                              <a:pt x="359569" y="512921"/>
                              <a:pt x="312896" y="559594"/>
                              <a:pt x="254794" y="559594"/>
                            </a:cubicBezTo>
                            <a:cubicBezTo>
                              <a:pt x="196691" y="559594"/>
                              <a:pt x="150019" y="512921"/>
                              <a:pt x="150019" y="454819"/>
                            </a:cubicBezTo>
                            <a:close/>
                            <a:moveTo>
                              <a:pt x="320516" y="559594"/>
                            </a:moveTo>
                            <a:cubicBezTo>
                              <a:pt x="331946" y="552926"/>
                              <a:pt x="341471" y="544354"/>
                              <a:pt x="350044" y="533876"/>
                            </a:cubicBezTo>
                            <a:lnTo>
                              <a:pt x="350044" y="559594"/>
                            </a:lnTo>
                            <a:lnTo>
                              <a:pt x="320516" y="559594"/>
                            </a:lnTo>
                            <a:close/>
                            <a:moveTo>
                              <a:pt x="378619" y="559594"/>
                            </a:moveTo>
                            <a:lnTo>
                              <a:pt x="369094" y="559594"/>
                            </a:lnTo>
                            <a:lnTo>
                              <a:pt x="369094" y="511969"/>
                            </a:lnTo>
                            <a:lnTo>
                              <a:pt x="378619" y="511969"/>
                            </a:lnTo>
                            <a:lnTo>
                              <a:pt x="378619" y="559594"/>
                            </a:lnTo>
                            <a:close/>
                            <a:moveTo>
                              <a:pt x="407194" y="559594"/>
                            </a:moveTo>
                            <a:lnTo>
                              <a:pt x="397669" y="559594"/>
                            </a:lnTo>
                            <a:lnTo>
                              <a:pt x="397669" y="511969"/>
                            </a:lnTo>
                            <a:lnTo>
                              <a:pt x="407194" y="511969"/>
                            </a:lnTo>
                            <a:lnTo>
                              <a:pt x="407194" y="559594"/>
                            </a:lnTo>
                            <a:close/>
                            <a:moveTo>
                              <a:pt x="407194" y="207169"/>
                            </a:moveTo>
                            <a:lnTo>
                              <a:pt x="407194" y="283369"/>
                            </a:lnTo>
                            <a:lnTo>
                              <a:pt x="483394" y="283369"/>
                            </a:lnTo>
                            <a:lnTo>
                              <a:pt x="483394" y="302419"/>
                            </a:lnTo>
                            <a:lnTo>
                              <a:pt x="407194" y="302419"/>
                            </a:lnTo>
                            <a:lnTo>
                              <a:pt x="407194" y="378619"/>
                            </a:lnTo>
                            <a:lnTo>
                              <a:pt x="483394" y="378619"/>
                            </a:lnTo>
                            <a:lnTo>
                              <a:pt x="483394" y="397669"/>
                            </a:lnTo>
                            <a:lnTo>
                              <a:pt x="407194" y="397669"/>
                            </a:lnTo>
                            <a:lnTo>
                              <a:pt x="407194" y="473869"/>
                            </a:lnTo>
                            <a:lnTo>
                              <a:pt x="483394" y="473869"/>
                            </a:lnTo>
                            <a:lnTo>
                              <a:pt x="483394" y="559594"/>
                            </a:lnTo>
                            <a:lnTo>
                              <a:pt x="426244" y="559594"/>
                            </a:lnTo>
                            <a:lnTo>
                              <a:pt x="426244" y="492919"/>
                            </a:lnTo>
                            <a:lnTo>
                              <a:pt x="372904" y="492919"/>
                            </a:lnTo>
                            <a:cubicBezTo>
                              <a:pt x="376714" y="480536"/>
                              <a:pt x="378619" y="468154"/>
                              <a:pt x="378619" y="454819"/>
                            </a:cubicBezTo>
                            <a:cubicBezTo>
                              <a:pt x="378619" y="437674"/>
                              <a:pt x="374809" y="421481"/>
                              <a:pt x="369094" y="407194"/>
                            </a:cubicBezTo>
                            <a:lnTo>
                              <a:pt x="369094" y="397669"/>
                            </a:lnTo>
                            <a:lnTo>
                              <a:pt x="364331" y="397669"/>
                            </a:lnTo>
                            <a:cubicBezTo>
                              <a:pt x="360521" y="391001"/>
                              <a:pt x="356711" y="384334"/>
                              <a:pt x="351949" y="378619"/>
                            </a:cubicBezTo>
                            <a:lnTo>
                              <a:pt x="369094" y="378619"/>
                            </a:lnTo>
                            <a:lnTo>
                              <a:pt x="369094" y="302419"/>
                            </a:lnTo>
                            <a:lnTo>
                              <a:pt x="292894" y="302419"/>
                            </a:lnTo>
                            <a:lnTo>
                              <a:pt x="292894" y="283369"/>
                            </a:lnTo>
                            <a:lnTo>
                              <a:pt x="369094" y="283369"/>
                            </a:lnTo>
                            <a:lnTo>
                              <a:pt x="369094" y="207169"/>
                            </a:lnTo>
                            <a:lnTo>
                              <a:pt x="292894" y="207169"/>
                            </a:lnTo>
                            <a:lnTo>
                              <a:pt x="292894" y="188119"/>
                            </a:lnTo>
                            <a:lnTo>
                              <a:pt x="483394" y="188119"/>
                            </a:lnTo>
                            <a:lnTo>
                              <a:pt x="483394" y="207169"/>
                            </a:lnTo>
                            <a:lnTo>
                              <a:pt x="407194" y="207169"/>
                            </a:lnTo>
                            <a:close/>
                            <a:moveTo>
                              <a:pt x="464344" y="226219"/>
                            </a:moveTo>
                            <a:lnTo>
                              <a:pt x="464344" y="264319"/>
                            </a:lnTo>
                            <a:lnTo>
                              <a:pt x="426244" y="264319"/>
                            </a:lnTo>
                            <a:lnTo>
                              <a:pt x="426244" y="226219"/>
                            </a:lnTo>
                            <a:lnTo>
                              <a:pt x="464344" y="226219"/>
                            </a:lnTo>
                            <a:close/>
                            <a:moveTo>
                              <a:pt x="464344" y="321469"/>
                            </a:moveTo>
                            <a:lnTo>
                              <a:pt x="464344" y="359569"/>
                            </a:lnTo>
                            <a:lnTo>
                              <a:pt x="426244" y="359569"/>
                            </a:lnTo>
                            <a:lnTo>
                              <a:pt x="426244" y="321469"/>
                            </a:lnTo>
                            <a:lnTo>
                              <a:pt x="464344" y="321469"/>
                            </a:lnTo>
                            <a:close/>
                            <a:moveTo>
                              <a:pt x="464344" y="416719"/>
                            </a:moveTo>
                            <a:lnTo>
                              <a:pt x="464344" y="454819"/>
                            </a:lnTo>
                            <a:lnTo>
                              <a:pt x="426244" y="454819"/>
                            </a:lnTo>
                            <a:lnTo>
                              <a:pt x="426244" y="416719"/>
                            </a:lnTo>
                            <a:lnTo>
                              <a:pt x="464344" y="416719"/>
                            </a:lnTo>
                            <a:close/>
                            <a:moveTo>
                              <a:pt x="311944" y="264319"/>
                            </a:moveTo>
                            <a:lnTo>
                              <a:pt x="311944" y="226219"/>
                            </a:lnTo>
                            <a:lnTo>
                              <a:pt x="350044" y="226219"/>
                            </a:lnTo>
                            <a:lnTo>
                              <a:pt x="350044" y="264319"/>
                            </a:lnTo>
                            <a:lnTo>
                              <a:pt x="311944" y="264319"/>
                            </a:lnTo>
                            <a:close/>
                          </a:path>
                        </a:pathLst>
                      </a:custGeom>
                      <a:solidFill>
                        <a:schemeClr val="bg1"/>
                      </a:solidFill>
                      <a:ln w="9525" cap="flat">
                        <a:noFill/>
                        <a:prstDash val="solid"/>
                        <a:miter/>
                      </a:ln>
                    </p:spPr>
                    <p:txBody>
                      <a:bodyPr rtlCol="0" anchor="ctr"/>
                      <a:lstStyle/>
                      <a:p>
                        <a:endParaRPr lang="en-US" sz="600"/>
                      </a:p>
                    </p:txBody>
                  </p:sp>
                  <p:sp>
                    <p:nvSpPr>
                      <p:cNvPr id="34" name="Freeform: Shape 260">
                        <a:extLst>
                          <a:ext uri="{FF2B5EF4-FFF2-40B4-BE49-F238E27FC236}">
                            <a16:creationId xmlns:a16="http://schemas.microsoft.com/office/drawing/2014/main" id="{3D20969F-6ECB-374F-A77C-361C6D46209E}"/>
                          </a:ext>
                        </a:extLst>
                      </p:cNvPr>
                      <p:cNvSpPr/>
                      <p:nvPr/>
                    </p:nvSpPr>
                    <p:spPr>
                      <a:xfrm>
                        <a:off x="3511554" y="1915870"/>
                        <a:ext cx="105986" cy="61360"/>
                      </a:xfrm>
                      <a:custGeom>
                        <a:avLst/>
                        <a:gdLst>
                          <a:gd name="connsiteX0" fmla="*/ 92869 w 180975"/>
                          <a:gd name="connsiteY0" fmla="*/ 7144 h 104775"/>
                          <a:gd name="connsiteX1" fmla="*/ 7144 w 180975"/>
                          <a:gd name="connsiteY1" fmla="*/ 54769 h 104775"/>
                          <a:gd name="connsiteX2" fmla="*/ 92869 w 180975"/>
                          <a:gd name="connsiteY2" fmla="*/ 102394 h 104775"/>
                          <a:gd name="connsiteX3" fmla="*/ 178594 w 180975"/>
                          <a:gd name="connsiteY3" fmla="*/ 54769 h 104775"/>
                          <a:gd name="connsiteX4" fmla="*/ 92869 w 180975"/>
                          <a:gd name="connsiteY4" fmla="*/ 7144 h 104775"/>
                          <a:gd name="connsiteX5" fmla="*/ 92869 w 180975"/>
                          <a:gd name="connsiteY5" fmla="*/ 73819 h 104775"/>
                          <a:gd name="connsiteX6" fmla="*/ 73819 w 180975"/>
                          <a:gd name="connsiteY6" fmla="*/ 54769 h 104775"/>
                          <a:gd name="connsiteX7" fmla="*/ 92869 w 180975"/>
                          <a:gd name="connsiteY7" fmla="*/ 35719 h 104775"/>
                          <a:gd name="connsiteX8" fmla="*/ 111919 w 180975"/>
                          <a:gd name="connsiteY8" fmla="*/ 54769 h 104775"/>
                          <a:gd name="connsiteX9" fmla="*/ 92869 w 180975"/>
                          <a:gd name="connsiteY9" fmla="*/ 73819 h 104775"/>
                          <a:gd name="connsiteX10" fmla="*/ 30956 w 180975"/>
                          <a:gd name="connsiteY10" fmla="*/ 54769 h 104775"/>
                          <a:gd name="connsiteX11" fmla="*/ 62389 w 180975"/>
                          <a:gd name="connsiteY11" fmla="*/ 31909 h 104775"/>
                          <a:gd name="connsiteX12" fmla="*/ 54769 w 180975"/>
                          <a:gd name="connsiteY12" fmla="*/ 54769 h 104775"/>
                          <a:gd name="connsiteX13" fmla="*/ 62389 w 180975"/>
                          <a:gd name="connsiteY13" fmla="*/ 76676 h 104775"/>
                          <a:gd name="connsiteX14" fmla="*/ 30956 w 180975"/>
                          <a:gd name="connsiteY14" fmla="*/ 54769 h 104775"/>
                          <a:gd name="connsiteX15" fmla="*/ 123349 w 180975"/>
                          <a:gd name="connsiteY15" fmla="*/ 76676 h 104775"/>
                          <a:gd name="connsiteX16" fmla="*/ 130969 w 180975"/>
                          <a:gd name="connsiteY16" fmla="*/ 54769 h 104775"/>
                          <a:gd name="connsiteX17" fmla="*/ 123349 w 180975"/>
                          <a:gd name="connsiteY17" fmla="*/ 32861 h 104775"/>
                          <a:gd name="connsiteX18" fmla="*/ 154781 w 180975"/>
                          <a:gd name="connsiteY18" fmla="*/ 54769 h 104775"/>
                          <a:gd name="connsiteX19" fmla="*/ 123349 w 180975"/>
                          <a:gd name="connsiteY19" fmla="*/ 7667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0975" h="104775">
                            <a:moveTo>
                              <a:pt x="92869" y="7144"/>
                            </a:moveTo>
                            <a:cubicBezTo>
                              <a:pt x="35719" y="7144"/>
                              <a:pt x="7144" y="54769"/>
                              <a:pt x="7144" y="54769"/>
                            </a:cubicBezTo>
                            <a:cubicBezTo>
                              <a:pt x="7144" y="54769"/>
                              <a:pt x="35719" y="102394"/>
                              <a:pt x="92869" y="102394"/>
                            </a:cubicBezTo>
                            <a:cubicBezTo>
                              <a:pt x="150019" y="102394"/>
                              <a:pt x="178594" y="54769"/>
                              <a:pt x="178594" y="54769"/>
                            </a:cubicBezTo>
                            <a:cubicBezTo>
                              <a:pt x="178594" y="54769"/>
                              <a:pt x="150019" y="7144"/>
                              <a:pt x="92869" y="7144"/>
                            </a:cubicBezTo>
                            <a:close/>
                            <a:moveTo>
                              <a:pt x="92869" y="73819"/>
                            </a:moveTo>
                            <a:cubicBezTo>
                              <a:pt x="82391" y="73819"/>
                              <a:pt x="73819" y="65246"/>
                              <a:pt x="73819" y="54769"/>
                            </a:cubicBezTo>
                            <a:cubicBezTo>
                              <a:pt x="73819" y="44291"/>
                              <a:pt x="82391" y="35719"/>
                              <a:pt x="92869" y="35719"/>
                            </a:cubicBezTo>
                            <a:cubicBezTo>
                              <a:pt x="103346" y="35719"/>
                              <a:pt x="111919" y="44291"/>
                              <a:pt x="111919" y="54769"/>
                            </a:cubicBezTo>
                            <a:cubicBezTo>
                              <a:pt x="111919" y="65246"/>
                              <a:pt x="103346" y="73819"/>
                              <a:pt x="92869" y="73819"/>
                            </a:cubicBezTo>
                            <a:close/>
                            <a:moveTo>
                              <a:pt x="30956" y="54769"/>
                            </a:moveTo>
                            <a:cubicBezTo>
                              <a:pt x="37624" y="47149"/>
                              <a:pt x="48101" y="38576"/>
                              <a:pt x="62389" y="31909"/>
                            </a:cubicBezTo>
                            <a:cubicBezTo>
                              <a:pt x="57626" y="38576"/>
                              <a:pt x="54769" y="46196"/>
                              <a:pt x="54769" y="54769"/>
                            </a:cubicBezTo>
                            <a:cubicBezTo>
                              <a:pt x="54769" y="63341"/>
                              <a:pt x="57626" y="70961"/>
                              <a:pt x="62389" y="76676"/>
                            </a:cubicBezTo>
                            <a:cubicBezTo>
                              <a:pt x="48101" y="70961"/>
                              <a:pt x="37624" y="61436"/>
                              <a:pt x="30956" y="54769"/>
                            </a:cubicBezTo>
                            <a:close/>
                            <a:moveTo>
                              <a:pt x="123349" y="76676"/>
                            </a:moveTo>
                            <a:cubicBezTo>
                              <a:pt x="128111" y="70009"/>
                              <a:pt x="130969" y="62389"/>
                              <a:pt x="130969" y="54769"/>
                            </a:cubicBezTo>
                            <a:cubicBezTo>
                              <a:pt x="130969" y="47149"/>
                              <a:pt x="128111" y="38576"/>
                              <a:pt x="123349" y="32861"/>
                            </a:cubicBezTo>
                            <a:cubicBezTo>
                              <a:pt x="137636" y="38576"/>
                              <a:pt x="148114" y="48101"/>
                              <a:pt x="154781" y="54769"/>
                            </a:cubicBezTo>
                            <a:cubicBezTo>
                              <a:pt x="148114" y="61436"/>
                              <a:pt x="137636" y="70961"/>
                              <a:pt x="123349" y="76676"/>
                            </a:cubicBezTo>
                            <a:close/>
                          </a:path>
                        </a:pathLst>
                      </a:custGeom>
                      <a:solidFill>
                        <a:schemeClr val="bg1"/>
                      </a:solidFill>
                      <a:ln w="9525" cap="flat">
                        <a:noFill/>
                        <a:prstDash val="solid"/>
                        <a:miter/>
                      </a:ln>
                    </p:spPr>
                    <p:txBody>
                      <a:bodyPr rtlCol="0" anchor="ctr"/>
                      <a:lstStyle/>
                      <a:p>
                        <a:endParaRPr lang="en-US" sz="600"/>
                      </a:p>
                    </p:txBody>
                  </p:sp>
                </p:grpSp>
              </p:grpSp>
              <p:grpSp>
                <p:nvGrpSpPr>
                  <p:cNvPr id="35" name="Group 34">
                    <a:extLst>
                      <a:ext uri="{FF2B5EF4-FFF2-40B4-BE49-F238E27FC236}">
                        <a16:creationId xmlns:a16="http://schemas.microsoft.com/office/drawing/2014/main" id="{4E6421C6-A402-1244-B8AB-3B1FC0BEE990}"/>
                      </a:ext>
                    </a:extLst>
                  </p:cNvPr>
                  <p:cNvGrpSpPr/>
                  <p:nvPr/>
                </p:nvGrpSpPr>
                <p:grpSpPr>
                  <a:xfrm>
                    <a:off x="6337120" y="2476517"/>
                    <a:ext cx="579312" cy="629692"/>
                    <a:chOff x="2285999" y="1543491"/>
                    <a:chExt cx="652096" cy="708805"/>
                  </a:xfrm>
                </p:grpSpPr>
                <p:grpSp>
                  <p:nvGrpSpPr>
                    <p:cNvPr id="36" name="Group 35">
                      <a:extLst>
                        <a:ext uri="{FF2B5EF4-FFF2-40B4-BE49-F238E27FC236}">
                          <a16:creationId xmlns:a16="http://schemas.microsoft.com/office/drawing/2014/main" id="{7AE337BE-8703-F14E-8894-9769EFA73581}"/>
                        </a:ext>
                      </a:extLst>
                    </p:cNvPr>
                    <p:cNvGrpSpPr/>
                    <p:nvPr/>
                  </p:nvGrpSpPr>
                  <p:grpSpPr>
                    <a:xfrm>
                      <a:off x="2285999" y="1543491"/>
                      <a:ext cx="652096" cy="708805"/>
                      <a:chOff x="2133600" y="3572924"/>
                      <a:chExt cx="731520" cy="795136"/>
                    </a:xfrm>
                  </p:grpSpPr>
                  <p:sp>
                    <p:nvSpPr>
                      <p:cNvPr id="40" name="Cylinder 326">
                        <a:extLst>
                          <a:ext uri="{FF2B5EF4-FFF2-40B4-BE49-F238E27FC236}">
                            <a16:creationId xmlns:a16="http://schemas.microsoft.com/office/drawing/2014/main" id="{FFCAF7D7-EF18-0A4F-B1E9-0B877E7D54AE}"/>
                          </a:ext>
                        </a:extLst>
                      </p:cNvPr>
                      <p:cNvSpPr/>
                      <p:nvPr/>
                    </p:nvSpPr>
                    <p:spPr>
                      <a:xfrm>
                        <a:off x="2133600" y="3572924"/>
                        <a:ext cx="731520" cy="795136"/>
                      </a:xfrm>
                      <a:prstGeom prst="can">
                        <a:avLst>
                          <a:gd name="adj" fmla="val 6011"/>
                        </a:avLst>
                      </a:prstGeom>
                      <a:solidFill>
                        <a:schemeClr val="accent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p>
                    </p:txBody>
                  </p:sp>
                  <p:sp>
                    <p:nvSpPr>
                      <p:cNvPr id="41" name="Text Placeholder 2">
                        <a:extLst>
                          <a:ext uri="{FF2B5EF4-FFF2-40B4-BE49-F238E27FC236}">
                            <a16:creationId xmlns:a16="http://schemas.microsoft.com/office/drawing/2014/main" id="{85BE62AE-49E7-7E4E-9AE6-64439D05510D}"/>
                          </a:ext>
                        </a:extLst>
                      </p:cNvPr>
                      <p:cNvSpPr txBox="1">
                        <a:spLocks/>
                      </p:cNvSpPr>
                      <p:nvPr/>
                    </p:nvSpPr>
                    <p:spPr>
                      <a:xfrm>
                        <a:off x="2177990" y="4138196"/>
                        <a:ext cx="642742" cy="149623"/>
                      </a:xfrm>
                      <a:prstGeom prst="rect">
                        <a:avLst/>
                      </a:prstGeom>
                    </p:spPr>
                    <p:txBody>
                      <a:bodyPr vert="horz" wrap="square" lIns="0" tIns="0" rIns="0" bIns="0" rtlCol="0">
                        <a:spAutoFit/>
                      </a:bodyPr>
                      <a:lstStyle>
                        <a:defPPr>
                          <a:defRPr lang="en-US"/>
                        </a:defPPr>
                        <a:lvl1pPr indent="0" algn="ctr">
                          <a:lnSpc>
                            <a:spcPct val="100000"/>
                          </a:lnSpc>
                          <a:spcBef>
                            <a:spcPts val="600"/>
                          </a:spcBef>
                          <a:buFont typeface="Arial" panose="020B0604020202020204" pitchFamily="34" charset="0"/>
                          <a:buNone/>
                          <a:defRPr sz="700" b="1">
                            <a:solidFill>
                              <a:schemeClr val="bg1">
                                <a:lumMod val="50000"/>
                              </a:schemeClr>
                            </a:solidFill>
                          </a:defRPr>
                        </a:lvl1pPr>
                        <a:lvl2pPr marL="365760" indent="-182880">
                          <a:lnSpc>
                            <a:spcPct val="100000"/>
                          </a:lnSpc>
                          <a:spcBef>
                            <a:spcPts val="600"/>
                          </a:spcBef>
                          <a:buFont typeface="Calibri" panose="020F0502020204030204" pitchFamily="34" charset="0"/>
                          <a:buChar char="–"/>
                          <a:defRPr>
                            <a:solidFill>
                              <a:schemeClr val="tx2"/>
                            </a:solidFill>
                          </a:defRPr>
                        </a:lvl2pPr>
                        <a:lvl3pPr marL="548640" indent="-182880">
                          <a:lnSpc>
                            <a:spcPct val="100000"/>
                          </a:lnSpc>
                          <a:spcBef>
                            <a:spcPts val="600"/>
                          </a:spcBef>
                          <a:buFont typeface="Wingdings" panose="05000000000000000000" pitchFamily="2" charset="2"/>
                          <a:buChar char="§"/>
                          <a:defRPr sz="1600">
                            <a:solidFill>
                              <a:schemeClr val="tx2"/>
                            </a:solidFill>
                          </a:defRPr>
                        </a:lvl3pPr>
                        <a:lvl4pPr marL="731520" indent="-182880">
                          <a:lnSpc>
                            <a:spcPct val="100000"/>
                          </a:lnSpc>
                          <a:spcBef>
                            <a:spcPts val="600"/>
                          </a:spcBef>
                          <a:buFont typeface="Courier New" panose="02070309020205020404" pitchFamily="49" charset="0"/>
                          <a:buChar char="o"/>
                          <a:defRPr sz="1400">
                            <a:solidFill>
                              <a:schemeClr val="tx2"/>
                            </a:solidFill>
                          </a:defRPr>
                        </a:lvl4pPr>
                        <a:lvl5pPr marL="914400" indent="-182880">
                          <a:lnSpc>
                            <a:spcPct val="100000"/>
                          </a:lnSpc>
                          <a:spcBef>
                            <a:spcPts val="600"/>
                          </a:spcBef>
                          <a:buFont typeface="Wingdings" panose="05000000000000000000" pitchFamily="2" charset="2"/>
                          <a:buChar char="v"/>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sz="600" dirty="0">
                            <a:solidFill>
                              <a:schemeClr val="bg1"/>
                            </a:solidFill>
                          </a:rPr>
                          <a:t>HSS</a:t>
                        </a:r>
                      </a:p>
                    </p:txBody>
                  </p:sp>
                </p:grpSp>
                <p:grpSp>
                  <p:nvGrpSpPr>
                    <p:cNvPr id="37" name="Group 36">
                      <a:extLst>
                        <a:ext uri="{FF2B5EF4-FFF2-40B4-BE49-F238E27FC236}">
                          <a16:creationId xmlns:a16="http://schemas.microsoft.com/office/drawing/2014/main" id="{BFD8C513-5663-5E41-8AA7-A3E4FA50096D}"/>
                        </a:ext>
                      </a:extLst>
                    </p:cNvPr>
                    <p:cNvGrpSpPr/>
                    <p:nvPr/>
                  </p:nvGrpSpPr>
                  <p:grpSpPr>
                    <a:xfrm>
                      <a:off x="2461842" y="1681586"/>
                      <a:ext cx="295646" cy="340270"/>
                      <a:chOff x="7119753" y="4332107"/>
                      <a:chExt cx="504825" cy="581025"/>
                    </a:xfrm>
                    <a:solidFill>
                      <a:schemeClr val="bg1">
                        <a:lumMod val="65000"/>
                      </a:schemeClr>
                    </a:solidFill>
                  </p:grpSpPr>
                  <p:sp>
                    <p:nvSpPr>
                      <p:cNvPr id="38" name="Freeform: Shape 323">
                        <a:extLst>
                          <a:ext uri="{FF2B5EF4-FFF2-40B4-BE49-F238E27FC236}">
                            <a16:creationId xmlns:a16="http://schemas.microsoft.com/office/drawing/2014/main" id="{7D9E916C-7FEA-AB40-8C51-5F7BFCB42852}"/>
                          </a:ext>
                        </a:extLst>
                      </p:cNvPr>
                      <p:cNvSpPr/>
                      <p:nvPr/>
                    </p:nvSpPr>
                    <p:spPr>
                      <a:xfrm>
                        <a:off x="7119753" y="4332107"/>
                        <a:ext cx="504825" cy="581025"/>
                      </a:xfrm>
                      <a:custGeom>
                        <a:avLst/>
                        <a:gdLst>
                          <a:gd name="connsiteX0" fmla="*/ 502444 w 504825"/>
                          <a:gd name="connsiteY0" fmla="*/ 226219 h 581025"/>
                          <a:gd name="connsiteX1" fmla="*/ 502444 w 504825"/>
                          <a:gd name="connsiteY1" fmla="*/ 169069 h 581025"/>
                          <a:gd name="connsiteX2" fmla="*/ 378619 w 504825"/>
                          <a:gd name="connsiteY2" fmla="*/ 169069 h 581025"/>
                          <a:gd name="connsiteX3" fmla="*/ 378619 w 504825"/>
                          <a:gd name="connsiteY3" fmla="*/ 121444 h 581025"/>
                          <a:gd name="connsiteX4" fmla="*/ 359569 w 504825"/>
                          <a:gd name="connsiteY4" fmla="*/ 121444 h 581025"/>
                          <a:gd name="connsiteX5" fmla="*/ 359569 w 504825"/>
                          <a:gd name="connsiteY5" fmla="*/ 83344 h 581025"/>
                          <a:gd name="connsiteX6" fmla="*/ 378619 w 504825"/>
                          <a:gd name="connsiteY6" fmla="*/ 83344 h 581025"/>
                          <a:gd name="connsiteX7" fmla="*/ 378619 w 504825"/>
                          <a:gd name="connsiteY7" fmla="*/ 7144 h 581025"/>
                          <a:gd name="connsiteX8" fmla="*/ 130969 w 504825"/>
                          <a:gd name="connsiteY8" fmla="*/ 7144 h 581025"/>
                          <a:gd name="connsiteX9" fmla="*/ 130969 w 504825"/>
                          <a:gd name="connsiteY9" fmla="*/ 83344 h 581025"/>
                          <a:gd name="connsiteX10" fmla="*/ 150019 w 504825"/>
                          <a:gd name="connsiteY10" fmla="*/ 83344 h 581025"/>
                          <a:gd name="connsiteX11" fmla="*/ 150019 w 504825"/>
                          <a:gd name="connsiteY11" fmla="*/ 121444 h 581025"/>
                          <a:gd name="connsiteX12" fmla="*/ 130969 w 504825"/>
                          <a:gd name="connsiteY12" fmla="*/ 121444 h 581025"/>
                          <a:gd name="connsiteX13" fmla="*/ 130969 w 504825"/>
                          <a:gd name="connsiteY13" fmla="*/ 169069 h 581025"/>
                          <a:gd name="connsiteX14" fmla="*/ 7144 w 504825"/>
                          <a:gd name="connsiteY14" fmla="*/ 169069 h 581025"/>
                          <a:gd name="connsiteX15" fmla="*/ 7144 w 504825"/>
                          <a:gd name="connsiteY15" fmla="*/ 226219 h 581025"/>
                          <a:gd name="connsiteX16" fmla="*/ 26194 w 504825"/>
                          <a:gd name="connsiteY16" fmla="*/ 226219 h 581025"/>
                          <a:gd name="connsiteX17" fmla="*/ 26194 w 504825"/>
                          <a:gd name="connsiteY17" fmla="*/ 264319 h 581025"/>
                          <a:gd name="connsiteX18" fmla="*/ 7144 w 504825"/>
                          <a:gd name="connsiteY18" fmla="*/ 264319 h 581025"/>
                          <a:gd name="connsiteX19" fmla="*/ 7144 w 504825"/>
                          <a:gd name="connsiteY19" fmla="*/ 321469 h 581025"/>
                          <a:gd name="connsiteX20" fmla="*/ 26194 w 504825"/>
                          <a:gd name="connsiteY20" fmla="*/ 321469 h 581025"/>
                          <a:gd name="connsiteX21" fmla="*/ 26194 w 504825"/>
                          <a:gd name="connsiteY21" fmla="*/ 359569 h 581025"/>
                          <a:gd name="connsiteX22" fmla="*/ 7144 w 504825"/>
                          <a:gd name="connsiteY22" fmla="*/ 359569 h 581025"/>
                          <a:gd name="connsiteX23" fmla="*/ 7144 w 504825"/>
                          <a:gd name="connsiteY23" fmla="*/ 416719 h 581025"/>
                          <a:gd name="connsiteX24" fmla="*/ 26194 w 504825"/>
                          <a:gd name="connsiteY24" fmla="*/ 416719 h 581025"/>
                          <a:gd name="connsiteX25" fmla="*/ 26194 w 504825"/>
                          <a:gd name="connsiteY25" fmla="*/ 454819 h 581025"/>
                          <a:gd name="connsiteX26" fmla="*/ 7144 w 504825"/>
                          <a:gd name="connsiteY26" fmla="*/ 454819 h 581025"/>
                          <a:gd name="connsiteX27" fmla="*/ 7144 w 504825"/>
                          <a:gd name="connsiteY27" fmla="*/ 578644 h 581025"/>
                          <a:gd name="connsiteX28" fmla="*/ 502444 w 504825"/>
                          <a:gd name="connsiteY28" fmla="*/ 578644 h 581025"/>
                          <a:gd name="connsiteX29" fmla="*/ 502444 w 504825"/>
                          <a:gd name="connsiteY29" fmla="*/ 454819 h 581025"/>
                          <a:gd name="connsiteX30" fmla="*/ 483394 w 504825"/>
                          <a:gd name="connsiteY30" fmla="*/ 454819 h 581025"/>
                          <a:gd name="connsiteX31" fmla="*/ 483394 w 504825"/>
                          <a:gd name="connsiteY31" fmla="*/ 416719 h 581025"/>
                          <a:gd name="connsiteX32" fmla="*/ 502444 w 504825"/>
                          <a:gd name="connsiteY32" fmla="*/ 416719 h 581025"/>
                          <a:gd name="connsiteX33" fmla="*/ 502444 w 504825"/>
                          <a:gd name="connsiteY33" fmla="*/ 359569 h 581025"/>
                          <a:gd name="connsiteX34" fmla="*/ 483394 w 504825"/>
                          <a:gd name="connsiteY34" fmla="*/ 359569 h 581025"/>
                          <a:gd name="connsiteX35" fmla="*/ 483394 w 504825"/>
                          <a:gd name="connsiteY35" fmla="*/ 321469 h 581025"/>
                          <a:gd name="connsiteX36" fmla="*/ 502444 w 504825"/>
                          <a:gd name="connsiteY36" fmla="*/ 321469 h 581025"/>
                          <a:gd name="connsiteX37" fmla="*/ 502444 w 504825"/>
                          <a:gd name="connsiteY37" fmla="*/ 264319 h 581025"/>
                          <a:gd name="connsiteX38" fmla="*/ 483394 w 504825"/>
                          <a:gd name="connsiteY38" fmla="*/ 264319 h 581025"/>
                          <a:gd name="connsiteX39" fmla="*/ 483394 w 504825"/>
                          <a:gd name="connsiteY39" fmla="*/ 226219 h 581025"/>
                          <a:gd name="connsiteX40" fmla="*/ 502444 w 504825"/>
                          <a:gd name="connsiteY40" fmla="*/ 226219 h 581025"/>
                          <a:gd name="connsiteX41" fmla="*/ 150019 w 504825"/>
                          <a:gd name="connsiteY41" fmla="*/ 140494 h 581025"/>
                          <a:gd name="connsiteX42" fmla="*/ 226219 w 504825"/>
                          <a:gd name="connsiteY42" fmla="*/ 140494 h 581025"/>
                          <a:gd name="connsiteX43" fmla="*/ 226219 w 504825"/>
                          <a:gd name="connsiteY43" fmla="*/ 64294 h 581025"/>
                          <a:gd name="connsiteX44" fmla="*/ 150019 w 504825"/>
                          <a:gd name="connsiteY44" fmla="*/ 64294 h 581025"/>
                          <a:gd name="connsiteX45" fmla="*/ 150019 w 504825"/>
                          <a:gd name="connsiteY45" fmla="*/ 26194 h 581025"/>
                          <a:gd name="connsiteX46" fmla="*/ 359569 w 504825"/>
                          <a:gd name="connsiteY46" fmla="*/ 26194 h 581025"/>
                          <a:gd name="connsiteX47" fmla="*/ 359569 w 504825"/>
                          <a:gd name="connsiteY47" fmla="*/ 64294 h 581025"/>
                          <a:gd name="connsiteX48" fmla="*/ 283369 w 504825"/>
                          <a:gd name="connsiteY48" fmla="*/ 64294 h 581025"/>
                          <a:gd name="connsiteX49" fmla="*/ 283369 w 504825"/>
                          <a:gd name="connsiteY49" fmla="*/ 140494 h 581025"/>
                          <a:gd name="connsiteX50" fmla="*/ 359569 w 504825"/>
                          <a:gd name="connsiteY50" fmla="*/ 140494 h 581025"/>
                          <a:gd name="connsiteX51" fmla="*/ 359569 w 504825"/>
                          <a:gd name="connsiteY51" fmla="*/ 169069 h 581025"/>
                          <a:gd name="connsiteX52" fmla="*/ 273844 w 504825"/>
                          <a:gd name="connsiteY52" fmla="*/ 169069 h 581025"/>
                          <a:gd name="connsiteX53" fmla="*/ 273844 w 504825"/>
                          <a:gd name="connsiteY53" fmla="*/ 226219 h 581025"/>
                          <a:gd name="connsiteX54" fmla="*/ 292894 w 504825"/>
                          <a:gd name="connsiteY54" fmla="*/ 226219 h 581025"/>
                          <a:gd name="connsiteX55" fmla="*/ 292894 w 504825"/>
                          <a:gd name="connsiteY55" fmla="*/ 264319 h 581025"/>
                          <a:gd name="connsiteX56" fmla="*/ 273844 w 504825"/>
                          <a:gd name="connsiteY56" fmla="*/ 264319 h 581025"/>
                          <a:gd name="connsiteX57" fmla="*/ 273844 w 504825"/>
                          <a:gd name="connsiteY57" fmla="*/ 321469 h 581025"/>
                          <a:gd name="connsiteX58" fmla="*/ 292894 w 504825"/>
                          <a:gd name="connsiteY58" fmla="*/ 321469 h 581025"/>
                          <a:gd name="connsiteX59" fmla="*/ 292894 w 504825"/>
                          <a:gd name="connsiteY59" fmla="*/ 336709 h 581025"/>
                          <a:gd name="connsiteX60" fmla="*/ 254794 w 504825"/>
                          <a:gd name="connsiteY60" fmla="*/ 330994 h 581025"/>
                          <a:gd name="connsiteX61" fmla="*/ 216694 w 504825"/>
                          <a:gd name="connsiteY61" fmla="*/ 336709 h 581025"/>
                          <a:gd name="connsiteX62" fmla="*/ 216694 w 504825"/>
                          <a:gd name="connsiteY62" fmla="*/ 321469 h 581025"/>
                          <a:gd name="connsiteX63" fmla="*/ 235744 w 504825"/>
                          <a:gd name="connsiteY63" fmla="*/ 321469 h 581025"/>
                          <a:gd name="connsiteX64" fmla="*/ 235744 w 504825"/>
                          <a:gd name="connsiteY64" fmla="*/ 264319 h 581025"/>
                          <a:gd name="connsiteX65" fmla="*/ 216694 w 504825"/>
                          <a:gd name="connsiteY65" fmla="*/ 264319 h 581025"/>
                          <a:gd name="connsiteX66" fmla="*/ 216694 w 504825"/>
                          <a:gd name="connsiteY66" fmla="*/ 226219 h 581025"/>
                          <a:gd name="connsiteX67" fmla="*/ 235744 w 504825"/>
                          <a:gd name="connsiteY67" fmla="*/ 226219 h 581025"/>
                          <a:gd name="connsiteX68" fmla="*/ 235744 w 504825"/>
                          <a:gd name="connsiteY68" fmla="*/ 169069 h 581025"/>
                          <a:gd name="connsiteX69" fmla="*/ 150019 w 504825"/>
                          <a:gd name="connsiteY69" fmla="*/ 169069 h 581025"/>
                          <a:gd name="connsiteX70" fmla="*/ 150019 w 504825"/>
                          <a:gd name="connsiteY70" fmla="*/ 140494 h 581025"/>
                          <a:gd name="connsiteX71" fmla="*/ 169069 w 504825"/>
                          <a:gd name="connsiteY71" fmla="*/ 121444 h 581025"/>
                          <a:gd name="connsiteX72" fmla="*/ 169069 w 504825"/>
                          <a:gd name="connsiteY72" fmla="*/ 83344 h 581025"/>
                          <a:gd name="connsiteX73" fmla="*/ 207169 w 504825"/>
                          <a:gd name="connsiteY73" fmla="*/ 83344 h 581025"/>
                          <a:gd name="connsiteX74" fmla="*/ 207169 w 504825"/>
                          <a:gd name="connsiteY74" fmla="*/ 121444 h 581025"/>
                          <a:gd name="connsiteX75" fmla="*/ 169069 w 504825"/>
                          <a:gd name="connsiteY75" fmla="*/ 121444 h 581025"/>
                          <a:gd name="connsiteX76" fmla="*/ 340519 w 504825"/>
                          <a:gd name="connsiteY76" fmla="*/ 83344 h 581025"/>
                          <a:gd name="connsiteX77" fmla="*/ 340519 w 504825"/>
                          <a:gd name="connsiteY77" fmla="*/ 121444 h 581025"/>
                          <a:gd name="connsiteX78" fmla="*/ 302419 w 504825"/>
                          <a:gd name="connsiteY78" fmla="*/ 121444 h 581025"/>
                          <a:gd name="connsiteX79" fmla="*/ 302419 w 504825"/>
                          <a:gd name="connsiteY79" fmla="*/ 83344 h 581025"/>
                          <a:gd name="connsiteX80" fmla="*/ 340519 w 504825"/>
                          <a:gd name="connsiteY80" fmla="*/ 83344 h 581025"/>
                          <a:gd name="connsiteX81" fmla="*/ 350044 w 504825"/>
                          <a:gd name="connsiteY81" fmla="*/ 359569 h 581025"/>
                          <a:gd name="connsiteX82" fmla="*/ 333851 w 504825"/>
                          <a:gd name="connsiteY82" fmla="*/ 359569 h 581025"/>
                          <a:gd name="connsiteX83" fmla="*/ 311944 w 504825"/>
                          <a:gd name="connsiteY83" fmla="*/ 345281 h 581025"/>
                          <a:gd name="connsiteX84" fmla="*/ 311944 w 504825"/>
                          <a:gd name="connsiteY84" fmla="*/ 321469 h 581025"/>
                          <a:gd name="connsiteX85" fmla="*/ 350044 w 504825"/>
                          <a:gd name="connsiteY85" fmla="*/ 321469 h 581025"/>
                          <a:gd name="connsiteX86" fmla="*/ 350044 w 504825"/>
                          <a:gd name="connsiteY86" fmla="*/ 359569 h 581025"/>
                          <a:gd name="connsiteX87" fmla="*/ 175736 w 504825"/>
                          <a:gd name="connsiteY87" fmla="*/ 359569 h 581025"/>
                          <a:gd name="connsiteX88" fmla="*/ 159544 w 504825"/>
                          <a:gd name="connsiteY88" fmla="*/ 359569 h 581025"/>
                          <a:gd name="connsiteX89" fmla="*/ 159544 w 504825"/>
                          <a:gd name="connsiteY89" fmla="*/ 321469 h 581025"/>
                          <a:gd name="connsiteX90" fmla="*/ 197644 w 504825"/>
                          <a:gd name="connsiteY90" fmla="*/ 321469 h 581025"/>
                          <a:gd name="connsiteX91" fmla="*/ 197644 w 504825"/>
                          <a:gd name="connsiteY91" fmla="*/ 345281 h 581025"/>
                          <a:gd name="connsiteX92" fmla="*/ 175736 w 504825"/>
                          <a:gd name="connsiteY92" fmla="*/ 359569 h 581025"/>
                          <a:gd name="connsiteX93" fmla="*/ 83344 w 504825"/>
                          <a:gd name="connsiteY93" fmla="*/ 559594 h 581025"/>
                          <a:gd name="connsiteX94" fmla="*/ 26194 w 504825"/>
                          <a:gd name="connsiteY94" fmla="*/ 559594 h 581025"/>
                          <a:gd name="connsiteX95" fmla="*/ 26194 w 504825"/>
                          <a:gd name="connsiteY95" fmla="*/ 473869 h 581025"/>
                          <a:gd name="connsiteX96" fmla="*/ 102394 w 504825"/>
                          <a:gd name="connsiteY96" fmla="*/ 473869 h 581025"/>
                          <a:gd name="connsiteX97" fmla="*/ 102394 w 504825"/>
                          <a:gd name="connsiteY97" fmla="*/ 397669 h 581025"/>
                          <a:gd name="connsiteX98" fmla="*/ 26194 w 504825"/>
                          <a:gd name="connsiteY98" fmla="*/ 397669 h 581025"/>
                          <a:gd name="connsiteX99" fmla="*/ 26194 w 504825"/>
                          <a:gd name="connsiteY99" fmla="*/ 378619 h 581025"/>
                          <a:gd name="connsiteX100" fmla="*/ 102394 w 504825"/>
                          <a:gd name="connsiteY100" fmla="*/ 378619 h 581025"/>
                          <a:gd name="connsiteX101" fmla="*/ 102394 w 504825"/>
                          <a:gd name="connsiteY101" fmla="*/ 302419 h 581025"/>
                          <a:gd name="connsiteX102" fmla="*/ 26194 w 504825"/>
                          <a:gd name="connsiteY102" fmla="*/ 302419 h 581025"/>
                          <a:gd name="connsiteX103" fmla="*/ 26194 w 504825"/>
                          <a:gd name="connsiteY103" fmla="*/ 283369 h 581025"/>
                          <a:gd name="connsiteX104" fmla="*/ 102394 w 504825"/>
                          <a:gd name="connsiteY104" fmla="*/ 283369 h 581025"/>
                          <a:gd name="connsiteX105" fmla="*/ 102394 w 504825"/>
                          <a:gd name="connsiteY105" fmla="*/ 207169 h 581025"/>
                          <a:gd name="connsiteX106" fmla="*/ 26194 w 504825"/>
                          <a:gd name="connsiteY106" fmla="*/ 207169 h 581025"/>
                          <a:gd name="connsiteX107" fmla="*/ 26194 w 504825"/>
                          <a:gd name="connsiteY107" fmla="*/ 188119 h 581025"/>
                          <a:gd name="connsiteX108" fmla="*/ 216694 w 504825"/>
                          <a:gd name="connsiteY108" fmla="*/ 188119 h 581025"/>
                          <a:gd name="connsiteX109" fmla="*/ 216694 w 504825"/>
                          <a:gd name="connsiteY109" fmla="*/ 207169 h 581025"/>
                          <a:gd name="connsiteX110" fmla="*/ 140494 w 504825"/>
                          <a:gd name="connsiteY110" fmla="*/ 207169 h 581025"/>
                          <a:gd name="connsiteX111" fmla="*/ 140494 w 504825"/>
                          <a:gd name="connsiteY111" fmla="*/ 283369 h 581025"/>
                          <a:gd name="connsiteX112" fmla="*/ 216694 w 504825"/>
                          <a:gd name="connsiteY112" fmla="*/ 283369 h 581025"/>
                          <a:gd name="connsiteX113" fmla="*/ 216694 w 504825"/>
                          <a:gd name="connsiteY113" fmla="*/ 302419 h 581025"/>
                          <a:gd name="connsiteX114" fmla="*/ 140494 w 504825"/>
                          <a:gd name="connsiteY114" fmla="*/ 302419 h 581025"/>
                          <a:gd name="connsiteX115" fmla="*/ 140494 w 504825"/>
                          <a:gd name="connsiteY115" fmla="*/ 378619 h 581025"/>
                          <a:gd name="connsiteX116" fmla="*/ 157639 w 504825"/>
                          <a:gd name="connsiteY116" fmla="*/ 378619 h 581025"/>
                          <a:gd name="connsiteX117" fmla="*/ 145256 w 504825"/>
                          <a:gd name="connsiteY117" fmla="*/ 397669 h 581025"/>
                          <a:gd name="connsiteX118" fmla="*/ 140494 w 504825"/>
                          <a:gd name="connsiteY118" fmla="*/ 397669 h 581025"/>
                          <a:gd name="connsiteX119" fmla="*/ 140494 w 504825"/>
                          <a:gd name="connsiteY119" fmla="*/ 407194 h 581025"/>
                          <a:gd name="connsiteX120" fmla="*/ 130969 w 504825"/>
                          <a:gd name="connsiteY120" fmla="*/ 454819 h 581025"/>
                          <a:gd name="connsiteX121" fmla="*/ 136684 w 504825"/>
                          <a:gd name="connsiteY121" fmla="*/ 492919 h 581025"/>
                          <a:gd name="connsiteX122" fmla="*/ 83344 w 504825"/>
                          <a:gd name="connsiteY122" fmla="*/ 492919 h 581025"/>
                          <a:gd name="connsiteX123" fmla="*/ 83344 w 504825"/>
                          <a:gd name="connsiteY123" fmla="*/ 559594 h 581025"/>
                          <a:gd name="connsiteX124" fmla="*/ 45244 w 504825"/>
                          <a:gd name="connsiteY124" fmla="*/ 454819 h 581025"/>
                          <a:gd name="connsiteX125" fmla="*/ 45244 w 504825"/>
                          <a:gd name="connsiteY125" fmla="*/ 416719 h 581025"/>
                          <a:gd name="connsiteX126" fmla="*/ 83344 w 504825"/>
                          <a:gd name="connsiteY126" fmla="*/ 416719 h 581025"/>
                          <a:gd name="connsiteX127" fmla="*/ 83344 w 504825"/>
                          <a:gd name="connsiteY127" fmla="*/ 454819 h 581025"/>
                          <a:gd name="connsiteX128" fmla="*/ 45244 w 504825"/>
                          <a:gd name="connsiteY128" fmla="*/ 454819 h 581025"/>
                          <a:gd name="connsiteX129" fmla="*/ 45244 w 504825"/>
                          <a:gd name="connsiteY129" fmla="*/ 359569 h 581025"/>
                          <a:gd name="connsiteX130" fmla="*/ 45244 w 504825"/>
                          <a:gd name="connsiteY130" fmla="*/ 321469 h 581025"/>
                          <a:gd name="connsiteX131" fmla="*/ 83344 w 504825"/>
                          <a:gd name="connsiteY131" fmla="*/ 321469 h 581025"/>
                          <a:gd name="connsiteX132" fmla="*/ 83344 w 504825"/>
                          <a:gd name="connsiteY132" fmla="*/ 359569 h 581025"/>
                          <a:gd name="connsiteX133" fmla="*/ 45244 w 504825"/>
                          <a:gd name="connsiteY133" fmla="*/ 359569 h 581025"/>
                          <a:gd name="connsiteX134" fmla="*/ 45244 w 504825"/>
                          <a:gd name="connsiteY134" fmla="*/ 264319 h 581025"/>
                          <a:gd name="connsiteX135" fmla="*/ 45244 w 504825"/>
                          <a:gd name="connsiteY135" fmla="*/ 226219 h 581025"/>
                          <a:gd name="connsiteX136" fmla="*/ 83344 w 504825"/>
                          <a:gd name="connsiteY136" fmla="*/ 226219 h 581025"/>
                          <a:gd name="connsiteX137" fmla="*/ 83344 w 504825"/>
                          <a:gd name="connsiteY137" fmla="*/ 264319 h 581025"/>
                          <a:gd name="connsiteX138" fmla="*/ 45244 w 504825"/>
                          <a:gd name="connsiteY138" fmla="*/ 264319 h 581025"/>
                          <a:gd name="connsiteX139" fmla="*/ 197644 w 504825"/>
                          <a:gd name="connsiteY139" fmla="*/ 226219 h 581025"/>
                          <a:gd name="connsiteX140" fmla="*/ 197644 w 504825"/>
                          <a:gd name="connsiteY140" fmla="*/ 264319 h 581025"/>
                          <a:gd name="connsiteX141" fmla="*/ 159544 w 504825"/>
                          <a:gd name="connsiteY141" fmla="*/ 264319 h 581025"/>
                          <a:gd name="connsiteX142" fmla="*/ 159544 w 504825"/>
                          <a:gd name="connsiteY142" fmla="*/ 226219 h 581025"/>
                          <a:gd name="connsiteX143" fmla="*/ 197644 w 504825"/>
                          <a:gd name="connsiteY143" fmla="*/ 226219 h 581025"/>
                          <a:gd name="connsiteX144" fmla="*/ 111919 w 504825"/>
                          <a:gd name="connsiteY144" fmla="*/ 559594 h 581025"/>
                          <a:gd name="connsiteX145" fmla="*/ 102394 w 504825"/>
                          <a:gd name="connsiteY145" fmla="*/ 559594 h 581025"/>
                          <a:gd name="connsiteX146" fmla="*/ 102394 w 504825"/>
                          <a:gd name="connsiteY146" fmla="*/ 511969 h 581025"/>
                          <a:gd name="connsiteX147" fmla="*/ 111919 w 504825"/>
                          <a:gd name="connsiteY147" fmla="*/ 511969 h 581025"/>
                          <a:gd name="connsiteX148" fmla="*/ 111919 w 504825"/>
                          <a:gd name="connsiteY148" fmla="*/ 559594 h 581025"/>
                          <a:gd name="connsiteX149" fmla="*/ 140494 w 504825"/>
                          <a:gd name="connsiteY149" fmla="*/ 559594 h 581025"/>
                          <a:gd name="connsiteX150" fmla="*/ 130969 w 504825"/>
                          <a:gd name="connsiteY150" fmla="*/ 559594 h 581025"/>
                          <a:gd name="connsiteX151" fmla="*/ 130969 w 504825"/>
                          <a:gd name="connsiteY151" fmla="*/ 511969 h 581025"/>
                          <a:gd name="connsiteX152" fmla="*/ 140494 w 504825"/>
                          <a:gd name="connsiteY152" fmla="*/ 511969 h 581025"/>
                          <a:gd name="connsiteX153" fmla="*/ 140494 w 504825"/>
                          <a:gd name="connsiteY153" fmla="*/ 559594 h 581025"/>
                          <a:gd name="connsiteX154" fmla="*/ 159544 w 504825"/>
                          <a:gd name="connsiteY154" fmla="*/ 559594 h 581025"/>
                          <a:gd name="connsiteX155" fmla="*/ 159544 w 504825"/>
                          <a:gd name="connsiteY155" fmla="*/ 533876 h 581025"/>
                          <a:gd name="connsiteX156" fmla="*/ 189071 w 504825"/>
                          <a:gd name="connsiteY156" fmla="*/ 559594 h 581025"/>
                          <a:gd name="connsiteX157" fmla="*/ 159544 w 504825"/>
                          <a:gd name="connsiteY157" fmla="*/ 559594 h 581025"/>
                          <a:gd name="connsiteX158" fmla="*/ 150019 w 504825"/>
                          <a:gd name="connsiteY158" fmla="*/ 454819 h 581025"/>
                          <a:gd name="connsiteX159" fmla="*/ 254794 w 504825"/>
                          <a:gd name="connsiteY159" fmla="*/ 350044 h 581025"/>
                          <a:gd name="connsiteX160" fmla="*/ 359569 w 504825"/>
                          <a:gd name="connsiteY160" fmla="*/ 454819 h 581025"/>
                          <a:gd name="connsiteX161" fmla="*/ 254794 w 504825"/>
                          <a:gd name="connsiteY161" fmla="*/ 559594 h 581025"/>
                          <a:gd name="connsiteX162" fmla="*/ 150019 w 504825"/>
                          <a:gd name="connsiteY162" fmla="*/ 454819 h 581025"/>
                          <a:gd name="connsiteX163" fmla="*/ 320516 w 504825"/>
                          <a:gd name="connsiteY163" fmla="*/ 559594 h 581025"/>
                          <a:gd name="connsiteX164" fmla="*/ 350044 w 504825"/>
                          <a:gd name="connsiteY164" fmla="*/ 533876 h 581025"/>
                          <a:gd name="connsiteX165" fmla="*/ 350044 w 504825"/>
                          <a:gd name="connsiteY165" fmla="*/ 559594 h 581025"/>
                          <a:gd name="connsiteX166" fmla="*/ 320516 w 504825"/>
                          <a:gd name="connsiteY166" fmla="*/ 559594 h 581025"/>
                          <a:gd name="connsiteX167" fmla="*/ 378619 w 504825"/>
                          <a:gd name="connsiteY167" fmla="*/ 559594 h 581025"/>
                          <a:gd name="connsiteX168" fmla="*/ 369094 w 504825"/>
                          <a:gd name="connsiteY168" fmla="*/ 559594 h 581025"/>
                          <a:gd name="connsiteX169" fmla="*/ 369094 w 504825"/>
                          <a:gd name="connsiteY169" fmla="*/ 511969 h 581025"/>
                          <a:gd name="connsiteX170" fmla="*/ 378619 w 504825"/>
                          <a:gd name="connsiteY170" fmla="*/ 511969 h 581025"/>
                          <a:gd name="connsiteX171" fmla="*/ 378619 w 504825"/>
                          <a:gd name="connsiteY171" fmla="*/ 559594 h 581025"/>
                          <a:gd name="connsiteX172" fmla="*/ 407194 w 504825"/>
                          <a:gd name="connsiteY172" fmla="*/ 559594 h 581025"/>
                          <a:gd name="connsiteX173" fmla="*/ 397669 w 504825"/>
                          <a:gd name="connsiteY173" fmla="*/ 559594 h 581025"/>
                          <a:gd name="connsiteX174" fmla="*/ 397669 w 504825"/>
                          <a:gd name="connsiteY174" fmla="*/ 511969 h 581025"/>
                          <a:gd name="connsiteX175" fmla="*/ 407194 w 504825"/>
                          <a:gd name="connsiteY175" fmla="*/ 511969 h 581025"/>
                          <a:gd name="connsiteX176" fmla="*/ 407194 w 504825"/>
                          <a:gd name="connsiteY176" fmla="*/ 559594 h 581025"/>
                          <a:gd name="connsiteX177" fmla="*/ 407194 w 504825"/>
                          <a:gd name="connsiteY177" fmla="*/ 207169 h 581025"/>
                          <a:gd name="connsiteX178" fmla="*/ 407194 w 504825"/>
                          <a:gd name="connsiteY178" fmla="*/ 283369 h 581025"/>
                          <a:gd name="connsiteX179" fmla="*/ 483394 w 504825"/>
                          <a:gd name="connsiteY179" fmla="*/ 283369 h 581025"/>
                          <a:gd name="connsiteX180" fmla="*/ 483394 w 504825"/>
                          <a:gd name="connsiteY180" fmla="*/ 302419 h 581025"/>
                          <a:gd name="connsiteX181" fmla="*/ 407194 w 504825"/>
                          <a:gd name="connsiteY181" fmla="*/ 302419 h 581025"/>
                          <a:gd name="connsiteX182" fmla="*/ 407194 w 504825"/>
                          <a:gd name="connsiteY182" fmla="*/ 378619 h 581025"/>
                          <a:gd name="connsiteX183" fmla="*/ 483394 w 504825"/>
                          <a:gd name="connsiteY183" fmla="*/ 378619 h 581025"/>
                          <a:gd name="connsiteX184" fmla="*/ 483394 w 504825"/>
                          <a:gd name="connsiteY184" fmla="*/ 397669 h 581025"/>
                          <a:gd name="connsiteX185" fmla="*/ 407194 w 504825"/>
                          <a:gd name="connsiteY185" fmla="*/ 397669 h 581025"/>
                          <a:gd name="connsiteX186" fmla="*/ 407194 w 504825"/>
                          <a:gd name="connsiteY186" fmla="*/ 473869 h 581025"/>
                          <a:gd name="connsiteX187" fmla="*/ 483394 w 504825"/>
                          <a:gd name="connsiteY187" fmla="*/ 473869 h 581025"/>
                          <a:gd name="connsiteX188" fmla="*/ 483394 w 504825"/>
                          <a:gd name="connsiteY188" fmla="*/ 559594 h 581025"/>
                          <a:gd name="connsiteX189" fmla="*/ 426244 w 504825"/>
                          <a:gd name="connsiteY189" fmla="*/ 559594 h 581025"/>
                          <a:gd name="connsiteX190" fmla="*/ 426244 w 504825"/>
                          <a:gd name="connsiteY190" fmla="*/ 492919 h 581025"/>
                          <a:gd name="connsiteX191" fmla="*/ 372904 w 504825"/>
                          <a:gd name="connsiteY191" fmla="*/ 492919 h 581025"/>
                          <a:gd name="connsiteX192" fmla="*/ 378619 w 504825"/>
                          <a:gd name="connsiteY192" fmla="*/ 454819 h 581025"/>
                          <a:gd name="connsiteX193" fmla="*/ 369094 w 504825"/>
                          <a:gd name="connsiteY193" fmla="*/ 407194 h 581025"/>
                          <a:gd name="connsiteX194" fmla="*/ 369094 w 504825"/>
                          <a:gd name="connsiteY194" fmla="*/ 397669 h 581025"/>
                          <a:gd name="connsiteX195" fmla="*/ 364331 w 504825"/>
                          <a:gd name="connsiteY195" fmla="*/ 397669 h 581025"/>
                          <a:gd name="connsiteX196" fmla="*/ 351949 w 504825"/>
                          <a:gd name="connsiteY196" fmla="*/ 378619 h 581025"/>
                          <a:gd name="connsiteX197" fmla="*/ 369094 w 504825"/>
                          <a:gd name="connsiteY197" fmla="*/ 378619 h 581025"/>
                          <a:gd name="connsiteX198" fmla="*/ 369094 w 504825"/>
                          <a:gd name="connsiteY198" fmla="*/ 302419 h 581025"/>
                          <a:gd name="connsiteX199" fmla="*/ 292894 w 504825"/>
                          <a:gd name="connsiteY199" fmla="*/ 302419 h 581025"/>
                          <a:gd name="connsiteX200" fmla="*/ 292894 w 504825"/>
                          <a:gd name="connsiteY200" fmla="*/ 283369 h 581025"/>
                          <a:gd name="connsiteX201" fmla="*/ 369094 w 504825"/>
                          <a:gd name="connsiteY201" fmla="*/ 283369 h 581025"/>
                          <a:gd name="connsiteX202" fmla="*/ 369094 w 504825"/>
                          <a:gd name="connsiteY202" fmla="*/ 207169 h 581025"/>
                          <a:gd name="connsiteX203" fmla="*/ 292894 w 504825"/>
                          <a:gd name="connsiteY203" fmla="*/ 207169 h 581025"/>
                          <a:gd name="connsiteX204" fmla="*/ 292894 w 504825"/>
                          <a:gd name="connsiteY204" fmla="*/ 188119 h 581025"/>
                          <a:gd name="connsiteX205" fmla="*/ 483394 w 504825"/>
                          <a:gd name="connsiteY205" fmla="*/ 188119 h 581025"/>
                          <a:gd name="connsiteX206" fmla="*/ 483394 w 504825"/>
                          <a:gd name="connsiteY206" fmla="*/ 207169 h 581025"/>
                          <a:gd name="connsiteX207" fmla="*/ 407194 w 504825"/>
                          <a:gd name="connsiteY207" fmla="*/ 207169 h 581025"/>
                          <a:gd name="connsiteX208" fmla="*/ 464344 w 504825"/>
                          <a:gd name="connsiteY208" fmla="*/ 226219 h 581025"/>
                          <a:gd name="connsiteX209" fmla="*/ 464344 w 504825"/>
                          <a:gd name="connsiteY209" fmla="*/ 264319 h 581025"/>
                          <a:gd name="connsiteX210" fmla="*/ 426244 w 504825"/>
                          <a:gd name="connsiteY210" fmla="*/ 264319 h 581025"/>
                          <a:gd name="connsiteX211" fmla="*/ 426244 w 504825"/>
                          <a:gd name="connsiteY211" fmla="*/ 226219 h 581025"/>
                          <a:gd name="connsiteX212" fmla="*/ 464344 w 504825"/>
                          <a:gd name="connsiteY212" fmla="*/ 226219 h 581025"/>
                          <a:gd name="connsiteX213" fmla="*/ 464344 w 504825"/>
                          <a:gd name="connsiteY213" fmla="*/ 321469 h 581025"/>
                          <a:gd name="connsiteX214" fmla="*/ 464344 w 504825"/>
                          <a:gd name="connsiteY214" fmla="*/ 359569 h 581025"/>
                          <a:gd name="connsiteX215" fmla="*/ 426244 w 504825"/>
                          <a:gd name="connsiteY215" fmla="*/ 359569 h 581025"/>
                          <a:gd name="connsiteX216" fmla="*/ 426244 w 504825"/>
                          <a:gd name="connsiteY216" fmla="*/ 321469 h 581025"/>
                          <a:gd name="connsiteX217" fmla="*/ 464344 w 504825"/>
                          <a:gd name="connsiteY217" fmla="*/ 321469 h 581025"/>
                          <a:gd name="connsiteX218" fmla="*/ 464344 w 504825"/>
                          <a:gd name="connsiteY218" fmla="*/ 416719 h 581025"/>
                          <a:gd name="connsiteX219" fmla="*/ 464344 w 504825"/>
                          <a:gd name="connsiteY219" fmla="*/ 454819 h 581025"/>
                          <a:gd name="connsiteX220" fmla="*/ 426244 w 504825"/>
                          <a:gd name="connsiteY220" fmla="*/ 454819 h 581025"/>
                          <a:gd name="connsiteX221" fmla="*/ 426244 w 504825"/>
                          <a:gd name="connsiteY221" fmla="*/ 416719 h 581025"/>
                          <a:gd name="connsiteX222" fmla="*/ 464344 w 504825"/>
                          <a:gd name="connsiteY222" fmla="*/ 416719 h 581025"/>
                          <a:gd name="connsiteX223" fmla="*/ 311944 w 504825"/>
                          <a:gd name="connsiteY223" fmla="*/ 264319 h 581025"/>
                          <a:gd name="connsiteX224" fmla="*/ 311944 w 504825"/>
                          <a:gd name="connsiteY224" fmla="*/ 226219 h 581025"/>
                          <a:gd name="connsiteX225" fmla="*/ 350044 w 504825"/>
                          <a:gd name="connsiteY225" fmla="*/ 226219 h 581025"/>
                          <a:gd name="connsiteX226" fmla="*/ 350044 w 504825"/>
                          <a:gd name="connsiteY226" fmla="*/ 264319 h 581025"/>
                          <a:gd name="connsiteX227" fmla="*/ 311944 w 504825"/>
                          <a:gd name="connsiteY227" fmla="*/ 264319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504825" h="581025">
                            <a:moveTo>
                              <a:pt x="502444" y="226219"/>
                            </a:moveTo>
                            <a:lnTo>
                              <a:pt x="502444" y="169069"/>
                            </a:lnTo>
                            <a:lnTo>
                              <a:pt x="378619" y="169069"/>
                            </a:lnTo>
                            <a:lnTo>
                              <a:pt x="378619" y="121444"/>
                            </a:lnTo>
                            <a:lnTo>
                              <a:pt x="359569" y="121444"/>
                            </a:lnTo>
                            <a:lnTo>
                              <a:pt x="359569" y="83344"/>
                            </a:lnTo>
                            <a:lnTo>
                              <a:pt x="378619" y="83344"/>
                            </a:lnTo>
                            <a:lnTo>
                              <a:pt x="378619" y="7144"/>
                            </a:lnTo>
                            <a:lnTo>
                              <a:pt x="130969" y="7144"/>
                            </a:lnTo>
                            <a:lnTo>
                              <a:pt x="130969" y="83344"/>
                            </a:lnTo>
                            <a:lnTo>
                              <a:pt x="150019" y="83344"/>
                            </a:lnTo>
                            <a:lnTo>
                              <a:pt x="150019" y="121444"/>
                            </a:lnTo>
                            <a:lnTo>
                              <a:pt x="130969" y="121444"/>
                            </a:lnTo>
                            <a:lnTo>
                              <a:pt x="130969" y="169069"/>
                            </a:lnTo>
                            <a:lnTo>
                              <a:pt x="7144" y="169069"/>
                            </a:lnTo>
                            <a:lnTo>
                              <a:pt x="7144" y="226219"/>
                            </a:lnTo>
                            <a:lnTo>
                              <a:pt x="26194" y="226219"/>
                            </a:lnTo>
                            <a:lnTo>
                              <a:pt x="26194" y="264319"/>
                            </a:lnTo>
                            <a:lnTo>
                              <a:pt x="7144" y="264319"/>
                            </a:lnTo>
                            <a:lnTo>
                              <a:pt x="7144" y="321469"/>
                            </a:lnTo>
                            <a:lnTo>
                              <a:pt x="26194" y="321469"/>
                            </a:lnTo>
                            <a:lnTo>
                              <a:pt x="26194" y="359569"/>
                            </a:lnTo>
                            <a:lnTo>
                              <a:pt x="7144" y="359569"/>
                            </a:lnTo>
                            <a:lnTo>
                              <a:pt x="7144" y="416719"/>
                            </a:lnTo>
                            <a:lnTo>
                              <a:pt x="26194" y="416719"/>
                            </a:lnTo>
                            <a:lnTo>
                              <a:pt x="26194" y="454819"/>
                            </a:lnTo>
                            <a:lnTo>
                              <a:pt x="7144" y="454819"/>
                            </a:lnTo>
                            <a:lnTo>
                              <a:pt x="7144" y="578644"/>
                            </a:lnTo>
                            <a:lnTo>
                              <a:pt x="502444" y="578644"/>
                            </a:lnTo>
                            <a:lnTo>
                              <a:pt x="502444" y="454819"/>
                            </a:lnTo>
                            <a:lnTo>
                              <a:pt x="483394" y="454819"/>
                            </a:lnTo>
                            <a:lnTo>
                              <a:pt x="483394" y="416719"/>
                            </a:lnTo>
                            <a:lnTo>
                              <a:pt x="502444" y="416719"/>
                            </a:lnTo>
                            <a:lnTo>
                              <a:pt x="502444" y="359569"/>
                            </a:lnTo>
                            <a:lnTo>
                              <a:pt x="483394" y="359569"/>
                            </a:lnTo>
                            <a:lnTo>
                              <a:pt x="483394" y="321469"/>
                            </a:lnTo>
                            <a:lnTo>
                              <a:pt x="502444" y="321469"/>
                            </a:lnTo>
                            <a:lnTo>
                              <a:pt x="502444" y="264319"/>
                            </a:lnTo>
                            <a:lnTo>
                              <a:pt x="483394" y="264319"/>
                            </a:lnTo>
                            <a:lnTo>
                              <a:pt x="483394" y="226219"/>
                            </a:lnTo>
                            <a:lnTo>
                              <a:pt x="502444" y="226219"/>
                            </a:lnTo>
                            <a:close/>
                            <a:moveTo>
                              <a:pt x="150019" y="140494"/>
                            </a:moveTo>
                            <a:lnTo>
                              <a:pt x="226219" y="140494"/>
                            </a:lnTo>
                            <a:lnTo>
                              <a:pt x="226219" y="64294"/>
                            </a:lnTo>
                            <a:lnTo>
                              <a:pt x="150019" y="64294"/>
                            </a:lnTo>
                            <a:lnTo>
                              <a:pt x="150019" y="26194"/>
                            </a:lnTo>
                            <a:lnTo>
                              <a:pt x="359569" y="26194"/>
                            </a:lnTo>
                            <a:lnTo>
                              <a:pt x="359569" y="64294"/>
                            </a:lnTo>
                            <a:lnTo>
                              <a:pt x="283369" y="64294"/>
                            </a:lnTo>
                            <a:lnTo>
                              <a:pt x="283369" y="140494"/>
                            </a:lnTo>
                            <a:lnTo>
                              <a:pt x="359569" y="140494"/>
                            </a:lnTo>
                            <a:lnTo>
                              <a:pt x="359569" y="169069"/>
                            </a:lnTo>
                            <a:lnTo>
                              <a:pt x="273844" y="169069"/>
                            </a:lnTo>
                            <a:lnTo>
                              <a:pt x="273844" y="226219"/>
                            </a:lnTo>
                            <a:lnTo>
                              <a:pt x="292894" y="226219"/>
                            </a:lnTo>
                            <a:lnTo>
                              <a:pt x="292894" y="264319"/>
                            </a:lnTo>
                            <a:lnTo>
                              <a:pt x="273844" y="264319"/>
                            </a:lnTo>
                            <a:lnTo>
                              <a:pt x="273844" y="321469"/>
                            </a:lnTo>
                            <a:lnTo>
                              <a:pt x="292894" y="321469"/>
                            </a:lnTo>
                            <a:lnTo>
                              <a:pt x="292894" y="336709"/>
                            </a:lnTo>
                            <a:cubicBezTo>
                              <a:pt x="280511" y="332899"/>
                              <a:pt x="268129" y="330994"/>
                              <a:pt x="254794" y="330994"/>
                            </a:cubicBezTo>
                            <a:cubicBezTo>
                              <a:pt x="241459" y="330994"/>
                              <a:pt x="229076" y="332899"/>
                              <a:pt x="216694" y="336709"/>
                            </a:cubicBezTo>
                            <a:lnTo>
                              <a:pt x="216694" y="321469"/>
                            </a:lnTo>
                            <a:lnTo>
                              <a:pt x="235744" y="321469"/>
                            </a:lnTo>
                            <a:lnTo>
                              <a:pt x="235744" y="264319"/>
                            </a:lnTo>
                            <a:lnTo>
                              <a:pt x="216694" y="264319"/>
                            </a:lnTo>
                            <a:lnTo>
                              <a:pt x="216694" y="226219"/>
                            </a:lnTo>
                            <a:lnTo>
                              <a:pt x="235744" y="226219"/>
                            </a:lnTo>
                            <a:lnTo>
                              <a:pt x="235744" y="169069"/>
                            </a:lnTo>
                            <a:lnTo>
                              <a:pt x="150019" y="169069"/>
                            </a:lnTo>
                            <a:lnTo>
                              <a:pt x="150019" y="140494"/>
                            </a:lnTo>
                            <a:close/>
                            <a:moveTo>
                              <a:pt x="169069" y="121444"/>
                            </a:moveTo>
                            <a:lnTo>
                              <a:pt x="169069" y="83344"/>
                            </a:lnTo>
                            <a:lnTo>
                              <a:pt x="207169" y="83344"/>
                            </a:lnTo>
                            <a:lnTo>
                              <a:pt x="207169" y="121444"/>
                            </a:lnTo>
                            <a:lnTo>
                              <a:pt x="169069" y="121444"/>
                            </a:lnTo>
                            <a:close/>
                            <a:moveTo>
                              <a:pt x="340519" y="83344"/>
                            </a:moveTo>
                            <a:lnTo>
                              <a:pt x="340519" y="121444"/>
                            </a:lnTo>
                            <a:lnTo>
                              <a:pt x="302419" y="121444"/>
                            </a:lnTo>
                            <a:lnTo>
                              <a:pt x="302419" y="83344"/>
                            </a:lnTo>
                            <a:lnTo>
                              <a:pt x="340519" y="83344"/>
                            </a:lnTo>
                            <a:close/>
                            <a:moveTo>
                              <a:pt x="350044" y="359569"/>
                            </a:moveTo>
                            <a:lnTo>
                              <a:pt x="333851" y="359569"/>
                            </a:lnTo>
                            <a:cubicBezTo>
                              <a:pt x="327184" y="353854"/>
                              <a:pt x="319564" y="349091"/>
                              <a:pt x="311944" y="345281"/>
                            </a:cubicBezTo>
                            <a:lnTo>
                              <a:pt x="311944" y="321469"/>
                            </a:lnTo>
                            <a:lnTo>
                              <a:pt x="350044" y="321469"/>
                            </a:lnTo>
                            <a:lnTo>
                              <a:pt x="350044" y="359569"/>
                            </a:lnTo>
                            <a:close/>
                            <a:moveTo>
                              <a:pt x="175736" y="359569"/>
                            </a:moveTo>
                            <a:lnTo>
                              <a:pt x="159544" y="359569"/>
                            </a:lnTo>
                            <a:lnTo>
                              <a:pt x="159544" y="321469"/>
                            </a:lnTo>
                            <a:lnTo>
                              <a:pt x="197644" y="321469"/>
                            </a:lnTo>
                            <a:lnTo>
                              <a:pt x="197644" y="345281"/>
                            </a:lnTo>
                            <a:cubicBezTo>
                              <a:pt x="190024" y="349091"/>
                              <a:pt x="182404" y="353854"/>
                              <a:pt x="175736" y="359569"/>
                            </a:cubicBezTo>
                            <a:close/>
                            <a:moveTo>
                              <a:pt x="83344" y="559594"/>
                            </a:moveTo>
                            <a:lnTo>
                              <a:pt x="26194" y="559594"/>
                            </a:lnTo>
                            <a:lnTo>
                              <a:pt x="26194" y="473869"/>
                            </a:lnTo>
                            <a:lnTo>
                              <a:pt x="102394" y="473869"/>
                            </a:lnTo>
                            <a:lnTo>
                              <a:pt x="102394" y="397669"/>
                            </a:lnTo>
                            <a:lnTo>
                              <a:pt x="26194" y="397669"/>
                            </a:lnTo>
                            <a:lnTo>
                              <a:pt x="26194" y="378619"/>
                            </a:lnTo>
                            <a:lnTo>
                              <a:pt x="102394" y="378619"/>
                            </a:lnTo>
                            <a:lnTo>
                              <a:pt x="102394" y="302419"/>
                            </a:lnTo>
                            <a:lnTo>
                              <a:pt x="26194" y="302419"/>
                            </a:lnTo>
                            <a:lnTo>
                              <a:pt x="26194" y="283369"/>
                            </a:lnTo>
                            <a:lnTo>
                              <a:pt x="102394" y="283369"/>
                            </a:lnTo>
                            <a:lnTo>
                              <a:pt x="102394" y="207169"/>
                            </a:lnTo>
                            <a:lnTo>
                              <a:pt x="26194" y="207169"/>
                            </a:lnTo>
                            <a:lnTo>
                              <a:pt x="26194" y="188119"/>
                            </a:lnTo>
                            <a:lnTo>
                              <a:pt x="216694" y="188119"/>
                            </a:lnTo>
                            <a:lnTo>
                              <a:pt x="216694" y="207169"/>
                            </a:lnTo>
                            <a:lnTo>
                              <a:pt x="140494" y="207169"/>
                            </a:lnTo>
                            <a:lnTo>
                              <a:pt x="140494" y="283369"/>
                            </a:lnTo>
                            <a:lnTo>
                              <a:pt x="216694" y="283369"/>
                            </a:lnTo>
                            <a:lnTo>
                              <a:pt x="216694" y="302419"/>
                            </a:lnTo>
                            <a:lnTo>
                              <a:pt x="140494" y="302419"/>
                            </a:lnTo>
                            <a:lnTo>
                              <a:pt x="140494" y="378619"/>
                            </a:lnTo>
                            <a:lnTo>
                              <a:pt x="157639" y="378619"/>
                            </a:lnTo>
                            <a:cubicBezTo>
                              <a:pt x="152876" y="384334"/>
                              <a:pt x="149066" y="391001"/>
                              <a:pt x="145256" y="397669"/>
                            </a:cubicBezTo>
                            <a:lnTo>
                              <a:pt x="140494" y="397669"/>
                            </a:lnTo>
                            <a:lnTo>
                              <a:pt x="140494" y="407194"/>
                            </a:lnTo>
                            <a:cubicBezTo>
                              <a:pt x="134779" y="421481"/>
                              <a:pt x="130969" y="437674"/>
                              <a:pt x="130969" y="454819"/>
                            </a:cubicBezTo>
                            <a:cubicBezTo>
                              <a:pt x="130969" y="468154"/>
                              <a:pt x="132874" y="480536"/>
                              <a:pt x="136684" y="492919"/>
                            </a:cubicBezTo>
                            <a:lnTo>
                              <a:pt x="83344" y="492919"/>
                            </a:lnTo>
                            <a:lnTo>
                              <a:pt x="83344" y="559594"/>
                            </a:lnTo>
                            <a:close/>
                            <a:moveTo>
                              <a:pt x="45244" y="454819"/>
                            </a:moveTo>
                            <a:lnTo>
                              <a:pt x="45244" y="416719"/>
                            </a:lnTo>
                            <a:lnTo>
                              <a:pt x="83344" y="416719"/>
                            </a:lnTo>
                            <a:lnTo>
                              <a:pt x="83344" y="454819"/>
                            </a:lnTo>
                            <a:lnTo>
                              <a:pt x="45244" y="454819"/>
                            </a:lnTo>
                            <a:close/>
                            <a:moveTo>
                              <a:pt x="45244" y="359569"/>
                            </a:moveTo>
                            <a:lnTo>
                              <a:pt x="45244" y="321469"/>
                            </a:lnTo>
                            <a:lnTo>
                              <a:pt x="83344" y="321469"/>
                            </a:lnTo>
                            <a:lnTo>
                              <a:pt x="83344" y="359569"/>
                            </a:lnTo>
                            <a:lnTo>
                              <a:pt x="45244" y="359569"/>
                            </a:lnTo>
                            <a:close/>
                            <a:moveTo>
                              <a:pt x="45244" y="264319"/>
                            </a:moveTo>
                            <a:lnTo>
                              <a:pt x="45244" y="226219"/>
                            </a:lnTo>
                            <a:lnTo>
                              <a:pt x="83344" y="226219"/>
                            </a:lnTo>
                            <a:lnTo>
                              <a:pt x="83344" y="264319"/>
                            </a:lnTo>
                            <a:lnTo>
                              <a:pt x="45244" y="264319"/>
                            </a:lnTo>
                            <a:close/>
                            <a:moveTo>
                              <a:pt x="197644" y="226219"/>
                            </a:moveTo>
                            <a:lnTo>
                              <a:pt x="197644" y="264319"/>
                            </a:lnTo>
                            <a:lnTo>
                              <a:pt x="159544" y="264319"/>
                            </a:lnTo>
                            <a:lnTo>
                              <a:pt x="159544" y="226219"/>
                            </a:lnTo>
                            <a:lnTo>
                              <a:pt x="197644" y="226219"/>
                            </a:lnTo>
                            <a:close/>
                            <a:moveTo>
                              <a:pt x="111919" y="559594"/>
                            </a:moveTo>
                            <a:lnTo>
                              <a:pt x="102394" y="559594"/>
                            </a:lnTo>
                            <a:lnTo>
                              <a:pt x="102394" y="511969"/>
                            </a:lnTo>
                            <a:lnTo>
                              <a:pt x="111919" y="511969"/>
                            </a:lnTo>
                            <a:lnTo>
                              <a:pt x="111919" y="559594"/>
                            </a:lnTo>
                            <a:close/>
                            <a:moveTo>
                              <a:pt x="140494" y="559594"/>
                            </a:moveTo>
                            <a:lnTo>
                              <a:pt x="130969" y="559594"/>
                            </a:lnTo>
                            <a:lnTo>
                              <a:pt x="130969" y="511969"/>
                            </a:lnTo>
                            <a:lnTo>
                              <a:pt x="140494" y="511969"/>
                            </a:lnTo>
                            <a:lnTo>
                              <a:pt x="140494" y="559594"/>
                            </a:lnTo>
                            <a:close/>
                            <a:moveTo>
                              <a:pt x="159544" y="559594"/>
                            </a:moveTo>
                            <a:lnTo>
                              <a:pt x="159544" y="533876"/>
                            </a:lnTo>
                            <a:cubicBezTo>
                              <a:pt x="168116" y="544354"/>
                              <a:pt x="177641" y="551974"/>
                              <a:pt x="189071" y="559594"/>
                            </a:cubicBezTo>
                            <a:lnTo>
                              <a:pt x="159544" y="559594"/>
                            </a:lnTo>
                            <a:close/>
                            <a:moveTo>
                              <a:pt x="150019" y="454819"/>
                            </a:moveTo>
                            <a:cubicBezTo>
                              <a:pt x="150019" y="396716"/>
                              <a:pt x="196691" y="350044"/>
                              <a:pt x="254794" y="350044"/>
                            </a:cubicBezTo>
                            <a:cubicBezTo>
                              <a:pt x="312896" y="350044"/>
                              <a:pt x="359569" y="396716"/>
                              <a:pt x="359569" y="454819"/>
                            </a:cubicBezTo>
                            <a:cubicBezTo>
                              <a:pt x="359569" y="512921"/>
                              <a:pt x="312896" y="559594"/>
                              <a:pt x="254794" y="559594"/>
                            </a:cubicBezTo>
                            <a:cubicBezTo>
                              <a:pt x="196691" y="559594"/>
                              <a:pt x="150019" y="512921"/>
                              <a:pt x="150019" y="454819"/>
                            </a:cubicBezTo>
                            <a:close/>
                            <a:moveTo>
                              <a:pt x="320516" y="559594"/>
                            </a:moveTo>
                            <a:cubicBezTo>
                              <a:pt x="331946" y="552926"/>
                              <a:pt x="341471" y="544354"/>
                              <a:pt x="350044" y="533876"/>
                            </a:cubicBezTo>
                            <a:lnTo>
                              <a:pt x="350044" y="559594"/>
                            </a:lnTo>
                            <a:lnTo>
                              <a:pt x="320516" y="559594"/>
                            </a:lnTo>
                            <a:close/>
                            <a:moveTo>
                              <a:pt x="378619" y="559594"/>
                            </a:moveTo>
                            <a:lnTo>
                              <a:pt x="369094" y="559594"/>
                            </a:lnTo>
                            <a:lnTo>
                              <a:pt x="369094" y="511969"/>
                            </a:lnTo>
                            <a:lnTo>
                              <a:pt x="378619" y="511969"/>
                            </a:lnTo>
                            <a:lnTo>
                              <a:pt x="378619" y="559594"/>
                            </a:lnTo>
                            <a:close/>
                            <a:moveTo>
                              <a:pt x="407194" y="559594"/>
                            </a:moveTo>
                            <a:lnTo>
                              <a:pt x="397669" y="559594"/>
                            </a:lnTo>
                            <a:lnTo>
                              <a:pt x="397669" y="511969"/>
                            </a:lnTo>
                            <a:lnTo>
                              <a:pt x="407194" y="511969"/>
                            </a:lnTo>
                            <a:lnTo>
                              <a:pt x="407194" y="559594"/>
                            </a:lnTo>
                            <a:close/>
                            <a:moveTo>
                              <a:pt x="407194" y="207169"/>
                            </a:moveTo>
                            <a:lnTo>
                              <a:pt x="407194" y="283369"/>
                            </a:lnTo>
                            <a:lnTo>
                              <a:pt x="483394" y="283369"/>
                            </a:lnTo>
                            <a:lnTo>
                              <a:pt x="483394" y="302419"/>
                            </a:lnTo>
                            <a:lnTo>
                              <a:pt x="407194" y="302419"/>
                            </a:lnTo>
                            <a:lnTo>
                              <a:pt x="407194" y="378619"/>
                            </a:lnTo>
                            <a:lnTo>
                              <a:pt x="483394" y="378619"/>
                            </a:lnTo>
                            <a:lnTo>
                              <a:pt x="483394" y="397669"/>
                            </a:lnTo>
                            <a:lnTo>
                              <a:pt x="407194" y="397669"/>
                            </a:lnTo>
                            <a:lnTo>
                              <a:pt x="407194" y="473869"/>
                            </a:lnTo>
                            <a:lnTo>
                              <a:pt x="483394" y="473869"/>
                            </a:lnTo>
                            <a:lnTo>
                              <a:pt x="483394" y="559594"/>
                            </a:lnTo>
                            <a:lnTo>
                              <a:pt x="426244" y="559594"/>
                            </a:lnTo>
                            <a:lnTo>
                              <a:pt x="426244" y="492919"/>
                            </a:lnTo>
                            <a:lnTo>
                              <a:pt x="372904" y="492919"/>
                            </a:lnTo>
                            <a:cubicBezTo>
                              <a:pt x="376714" y="480536"/>
                              <a:pt x="378619" y="468154"/>
                              <a:pt x="378619" y="454819"/>
                            </a:cubicBezTo>
                            <a:cubicBezTo>
                              <a:pt x="378619" y="437674"/>
                              <a:pt x="374809" y="421481"/>
                              <a:pt x="369094" y="407194"/>
                            </a:cubicBezTo>
                            <a:lnTo>
                              <a:pt x="369094" y="397669"/>
                            </a:lnTo>
                            <a:lnTo>
                              <a:pt x="364331" y="397669"/>
                            </a:lnTo>
                            <a:cubicBezTo>
                              <a:pt x="360521" y="391001"/>
                              <a:pt x="356711" y="384334"/>
                              <a:pt x="351949" y="378619"/>
                            </a:cubicBezTo>
                            <a:lnTo>
                              <a:pt x="369094" y="378619"/>
                            </a:lnTo>
                            <a:lnTo>
                              <a:pt x="369094" y="302419"/>
                            </a:lnTo>
                            <a:lnTo>
                              <a:pt x="292894" y="302419"/>
                            </a:lnTo>
                            <a:lnTo>
                              <a:pt x="292894" y="283369"/>
                            </a:lnTo>
                            <a:lnTo>
                              <a:pt x="369094" y="283369"/>
                            </a:lnTo>
                            <a:lnTo>
                              <a:pt x="369094" y="207169"/>
                            </a:lnTo>
                            <a:lnTo>
                              <a:pt x="292894" y="207169"/>
                            </a:lnTo>
                            <a:lnTo>
                              <a:pt x="292894" y="188119"/>
                            </a:lnTo>
                            <a:lnTo>
                              <a:pt x="483394" y="188119"/>
                            </a:lnTo>
                            <a:lnTo>
                              <a:pt x="483394" y="207169"/>
                            </a:lnTo>
                            <a:lnTo>
                              <a:pt x="407194" y="207169"/>
                            </a:lnTo>
                            <a:close/>
                            <a:moveTo>
                              <a:pt x="464344" y="226219"/>
                            </a:moveTo>
                            <a:lnTo>
                              <a:pt x="464344" y="264319"/>
                            </a:lnTo>
                            <a:lnTo>
                              <a:pt x="426244" y="264319"/>
                            </a:lnTo>
                            <a:lnTo>
                              <a:pt x="426244" y="226219"/>
                            </a:lnTo>
                            <a:lnTo>
                              <a:pt x="464344" y="226219"/>
                            </a:lnTo>
                            <a:close/>
                            <a:moveTo>
                              <a:pt x="464344" y="321469"/>
                            </a:moveTo>
                            <a:lnTo>
                              <a:pt x="464344" y="359569"/>
                            </a:lnTo>
                            <a:lnTo>
                              <a:pt x="426244" y="359569"/>
                            </a:lnTo>
                            <a:lnTo>
                              <a:pt x="426244" y="321469"/>
                            </a:lnTo>
                            <a:lnTo>
                              <a:pt x="464344" y="321469"/>
                            </a:lnTo>
                            <a:close/>
                            <a:moveTo>
                              <a:pt x="464344" y="416719"/>
                            </a:moveTo>
                            <a:lnTo>
                              <a:pt x="464344" y="454819"/>
                            </a:lnTo>
                            <a:lnTo>
                              <a:pt x="426244" y="454819"/>
                            </a:lnTo>
                            <a:lnTo>
                              <a:pt x="426244" y="416719"/>
                            </a:lnTo>
                            <a:lnTo>
                              <a:pt x="464344" y="416719"/>
                            </a:lnTo>
                            <a:close/>
                            <a:moveTo>
                              <a:pt x="311944" y="264319"/>
                            </a:moveTo>
                            <a:lnTo>
                              <a:pt x="311944" y="226219"/>
                            </a:lnTo>
                            <a:lnTo>
                              <a:pt x="350044" y="226219"/>
                            </a:lnTo>
                            <a:lnTo>
                              <a:pt x="350044" y="264319"/>
                            </a:lnTo>
                            <a:lnTo>
                              <a:pt x="311944" y="264319"/>
                            </a:lnTo>
                            <a:close/>
                          </a:path>
                        </a:pathLst>
                      </a:custGeom>
                      <a:solidFill>
                        <a:schemeClr val="bg1"/>
                      </a:solidFill>
                      <a:ln w="9525" cap="flat">
                        <a:noFill/>
                        <a:prstDash val="solid"/>
                        <a:miter/>
                      </a:ln>
                    </p:spPr>
                    <p:txBody>
                      <a:bodyPr rtlCol="0" anchor="ctr"/>
                      <a:lstStyle/>
                      <a:p>
                        <a:endParaRPr lang="en-US" sz="1600"/>
                      </a:p>
                    </p:txBody>
                  </p:sp>
                  <p:sp>
                    <p:nvSpPr>
                      <p:cNvPr id="39" name="Freeform: Shape 325">
                        <a:extLst>
                          <a:ext uri="{FF2B5EF4-FFF2-40B4-BE49-F238E27FC236}">
                            <a16:creationId xmlns:a16="http://schemas.microsoft.com/office/drawing/2014/main" id="{5BD83415-B3D7-7644-9F95-199B5B55DC66}"/>
                          </a:ext>
                        </a:extLst>
                      </p:cNvPr>
                      <p:cNvSpPr/>
                      <p:nvPr/>
                    </p:nvSpPr>
                    <p:spPr>
                      <a:xfrm>
                        <a:off x="7281678" y="4732157"/>
                        <a:ext cx="180975" cy="104775"/>
                      </a:xfrm>
                      <a:custGeom>
                        <a:avLst/>
                        <a:gdLst>
                          <a:gd name="connsiteX0" fmla="*/ 92869 w 180975"/>
                          <a:gd name="connsiteY0" fmla="*/ 7144 h 104775"/>
                          <a:gd name="connsiteX1" fmla="*/ 7144 w 180975"/>
                          <a:gd name="connsiteY1" fmla="*/ 54769 h 104775"/>
                          <a:gd name="connsiteX2" fmla="*/ 92869 w 180975"/>
                          <a:gd name="connsiteY2" fmla="*/ 102394 h 104775"/>
                          <a:gd name="connsiteX3" fmla="*/ 178594 w 180975"/>
                          <a:gd name="connsiteY3" fmla="*/ 54769 h 104775"/>
                          <a:gd name="connsiteX4" fmla="*/ 92869 w 180975"/>
                          <a:gd name="connsiteY4" fmla="*/ 7144 h 104775"/>
                          <a:gd name="connsiteX5" fmla="*/ 92869 w 180975"/>
                          <a:gd name="connsiteY5" fmla="*/ 73819 h 104775"/>
                          <a:gd name="connsiteX6" fmla="*/ 73819 w 180975"/>
                          <a:gd name="connsiteY6" fmla="*/ 54769 h 104775"/>
                          <a:gd name="connsiteX7" fmla="*/ 92869 w 180975"/>
                          <a:gd name="connsiteY7" fmla="*/ 35719 h 104775"/>
                          <a:gd name="connsiteX8" fmla="*/ 111919 w 180975"/>
                          <a:gd name="connsiteY8" fmla="*/ 54769 h 104775"/>
                          <a:gd name="connsiteX9" fmla="*/ 92869 w 180975"/>
                          <a:gd name="connsiteY9" fmla="*/ 73819 h 104775"/>
                          <a:gd name="connsiteX10" fmla="*/ 30956 w 180975"/>
                          <a:gd name="connsiteY10" fmla="*/ 54769 h 104775"/>
                          <a:gd name="connsiteX11" fmla="*/ 62389 w 180975"/>
                          <a:gd name="connsiteY11" fmla="*/ 31909 h 104775"/>
                          <a:gd name="connsiteX12" fmla="*/ 54769 w 180975"/>
                          <a:gd name="connsiteY12" fmla="*/ 54769 h 104775"/>
                          <a:gd name="connsiteX13" fmla="*/ 62389 w 180975"/>
                          <a:gd name="connsiteY13" fmla="*/ 76676 h 104775"/>
                          <a:gd name="connsiteX14" fmla="*/ 30956 w 180975"/>
                          <a:gd name="connsiteY14" fmla="*/ 54769 h 104775"/>
                          <a:gd name="connsiteX15" fmla="*/ 123349 w 180975"/>
                          <a:gd name="connsiteY15" fmla="*/ 76676 h 104775"/>
                          <a:gd name="connsiteX16" fmla="*/ 130969 w 180975"/>
                          <a:gd name="connsiteY16" fmla="*/ 54769 h 104775"/>
                          <a:gd name="connsiteX17" fmla="*/ 123349 w 180975"/>
                          <a:gd name="connsiteY17" fmla="*/ 32861 h 104775"/>
                          <a:gd name="connsiteX18" fmla="*/ 154781 w 180975"/>
                          <a:gd name="connsiteY18" fmla="*/ 54769 h 104775"/>
                          <a:gd name="connsiteX19" fmla="*/ 123349 w 180975"/>
                          <a:gd name="connsiteY19" fmla="*/ 7667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0975" h="104775">
                            <a:moveTo>
                              <a:pt x="92869" y="7144"/>
                            </a:moveTo>
                            <a:cubicBezTo>
                              <a:pt x="35719" y="7144"/>
                              <a:pt x="7144" y="54769"/>
                              <a:pt x="7144" y="54769"/>
                            </a:cubicBezTo>
                            <a:cubicBezTo>
                              <a:pt x="7144" y="54769"/>
                              <a:pt x="35719" y="102394"/>
                              <a:pt x="92869" y="102394"/>
                            </a:cubicBezTo>
                            <a:cubicBezTo>
                              <a:pt x="150019" y="102394"/>
                              <a:pt x="178594" y="54769"/>
                              <a:pt x="178594" y="54769"/>
                            </a:cubicBezTo>
                            <a:cubicBezTo>
                              <a:pt x="178594" y="54769"/>
                              <a:pt x="150019" y="7144"/>
                              <a:pt x="92869" y="7144"/>
                            </a:cubicBezTo>
                            <a:close/>
                            <a:moveTo>
                              <a:pt x="92869" y="73819"/>
                            </a:moveTo>
                            <a:cubicBezTo>
                              <a:pt x="82391" y="73819"/>
                              <a:pt x="73819" y="65246"/>
                              <a:pt x="73819" y="54769"/>
                            </a:cubicBezTo>
                            <a:cubicBezTo>
                              <a:pt x="73819" y="44291"/>
                              <a:pt x="82391" y="35719"/>
                              <a:pt x="92869" y="35719"/>
                            </a:cubicBezTo>
                            <a:cubicBezTo>
                              <a:pt x="103346" y="35719"/>
                              <a:pt x="111919" y="44291"/>
                              <a:pt x="111919" y="54769"/>
                            </a:cubicBezTo>
                            <a:cubicBezTo>
                              <a:pt x="111919" y="65246"/>
                              <a:pt x="103346" y="73819"/>
                              <a:pt x="92869" y="73819"/>
                            </a:cubicBezTo>
                            <a:close/>
                            <a:moveTo>
                              <a:pt x="30956" y="54769"/>
                            </a:moveTo>
                            <a:cubicBezTo>
                              <a:pt x="37624" y="47149"/>
                              <a:pt x="48101" y="38576"/>
                              <a:pt x="62389" y="31909"/>
                            </a:cubicBezTo>
                            <a:cubicBezTo>
                              <a:pt x="57626" y="38576"/>
                              <a:pt x="54769" y="46196"/>
                              <a:pt x="54769" y="54769"/>
                            </a:cubicBezTo>
                            <a:cubicBezTo>
                              <a:pt x="54769" y="63341"/>
                              <a:pt x="57626" y="70961"/>
                              <a:pt x="62389" y="76676"/>
                            </a:cubicBezTo>
                            <a:cubicBezTo>
                              <a:pt x="48101" y="70961"/>
                              <a:pt x="37624" y="61436"/>
                              <a:pt x="30956" y="54769"/>
                            </a:cubicBezTo>
                            <a:close/>
                            <a:moveTo>
                              <a:pt x="123349" y="76676"/>
                            </a:moveTo>
                            <a:cubicBezTo>
                              <a:pt x="128111" y="70009"/>
                              <a:pt x="130969" y="62389"/>
                              <a:pt x="130969" y="54769"/>
                            </a:cubicBezTo>
                            <a:cubicBezTo>
                              <a:pt x="130969" y="47149"/>
                              <a:pt x="128111" y="38576"/>
                              <a:pt x="123349" y="32861"/>
                            </a:cubicBezTo>
                            <a:cubicBezTo>
                              <a:pt x="137636" y="38576"/>
                              <a:pt x="148114" y="48101"/>
                              <a:pt x="154781" y="54769"/>
                            </a:cubicBezTo>
                            <a:cubicBezTo>
                              <a:pt x="148114" y="61436"/>
                              <a:pt x="137636" y="70961"/>
                              <a:pt x="123349" y="76676"/>
                            </a:cubicBezTo>
                            <a:close/>
                          </a:path>
                        </a:pathLst>
                      </a:custGeom>
                      <a:solidFill>
                        <a:schemeClr val="bg1"/>
                      </a:solidFill>
                      <a:ln w="9525" cap="flat">
                        <a:noFill/>
                        <a:prstDash val="solid"/>
                        <a:miter/>
                      </a:ln>
                    </p:spPr>
                    <p:txBody>
                      <a:bodyPr rtlCol="0" anchor="ctr"/>
                      <a:lstStyle/>
                      <a:p>
                        <a:endParaRPr lang="en-US" sz="1600"/>
                      </a:p>
                    </p:txBody>
                  </p:sp>
                </p:grpSp>
              </p:grpSp>
              <p:grpSp>
                <p:nvGrpSpPr>
                  <p:cNvPr id="6" name="Group 5">
                    <a:extLst>
                      <a:ext uri="{FF2B5EF4-FFF2-40B4-BE49-F238E27FC236}">
                        <a16:creationId xmlns:a16="http://schemas.microsoft.com/office/drawing/2014/main" id="{6B9896FB-C504-E24F-B8AB-63702C7291FE}"/>
                      </a:ext>
                    </a:extLst>
                  </p:cNvPr>
                  <p:cNvGrpSpPr/>
                  <p:nvPr/>
                </p:nvGrpSpPr>
                <p:grpSpPr>
                  <a:xfrm>
                    <a:off x="7208660" y="2472972"/>
                    <a:ext cx="574781" cy="633237"/>
                    <a:chOff x="7480865" y="2209948"/>
                    <a:chExt cx="574781" cy="633237"/>
                  </a:xfrm>
                </p:grpSpPr>
                <p:sp>
                  <p:nvSpPr>
                    <p:cNvPr id="42" name="Cylinder 256">
                      <a:extLst>
                        <a:ext uri="{FF2B5EF4-FFF2-40B4-BE49-F238E27FC236}">
                          <a16:creationId xmlns:a16="http://schemas.microsoft.com/office/drawing/2014/main" id="{775801CC-B76D-F64B-BDD0-2527A97906E2}"/>
                        </a:ext>
                      </a:extLst>
                    </p:cNvPr>
                    <p:cNvSpPr/>
                    <p:nvPr/>
                  </p:nvSpPr>
                  <p:spPr>
                    <a:xfrm>
                      <a:off x="7480865" y="2209948"/>
                      <a:ext cx="574781" cy="633237"/>
                    </a:xfrm>
                    <a:prstGeom prst="can">
                      <a:avLst>
                        <a:gd name="adj" fmla="val 10393"/>
                      </a:avLst>
                    </a:prstGeom>
                    <a:solidFill>
                      <a:schemeClr val="accent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43" name="Text Placeholder 2">
                      <a:extLst>
                        <a:ext uri="{FF2B5EF4-FFF2-40B4-BE49-F238E27FC236}">
                          <a16:creationId xmlns:a16="http://schemas.microsoft.com/office/drawing/2014/main" id="{6BB2596D-2EA5-5242-A8B2-64D7C409D048}"/>
                        </a:ext>
                      </a:extLst>
                    </p:cNvPr>
                    <p:cNvSpPr txBox="1">
                      <a:spLocks/>
                    </p:cNvSpPr>
                    <p:nvPr/>
                  </p:nvSpPr>
                  <p:spPr>
                    <a:xfrm>
                      <a:off x="7522567" y="2674858"/>
                      <a:ext cx="505026" cy="11849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bg2">
                              <a:lumMod val="50000"/>
                            </a:schemeClr>
                          </a:solidFill>
                          <a:latin typeface="+mn-lt"/>
                          <a:ea typeface="+mn-ea"/>
                          <a:cs typeface="+mn-cs"/>
                        </a:defRPr>
                      </a:lvl1pPr>
                      <a:lvl2pPr marL="365760" indent="-182880" algn="l" defTabSz="914400" rtl="0" eaLnBrk="1" latinLnBrk="0" hangingPunct="1">
                        <a:lnSpc>
                          <a:spcPct val="100000"/>
                        </a:lnSpc>
                        <a:spcBef>
                          <a:spcPts val="600"/>
                        </a:spcBef>
                        <a:buFont typeface="Calibri" panose="020F0502020204030204" pitchFamily="34" charset="0"/>
                        <a:buChar char="–"/>
                        <a:defRPr sz="1800" kern="1200">
                          <a:solidFill>
                            <a:schemeClr val="tx2"/>
                          </a:solidFill>
                          <a:latin typeface="+mn-lt"/>
                          <a:ea typeface="+mn-ea"/>
                          <a:cs typeface="+mn-cs"/>
                        </a:defRPr>
                      </a:lvl2pPr>
                      <a:lvl3pPr marL="548640" indent="-182880" algn="l" defTabSz="914400" rtl="0" eaLnBrk="1" latinLnBrk="0" hangingPunct="1">
                        <a:lnSpc>
                          <a:spcPct val="100000"/>
                        </a:lnSpc>
                        <a:spcBef>
                          <a:spcPts val="600"/>
                        </a:spcBef>
                        <a:buFont typeface="Wingdings" panose="05000000000000000000" pitchFamily="2" charset="2"/>
                        <a:buChar char="§"/>
                        <a:defRPr sz="1600" kern="1200">
                          <a:solidFill>
                            <a:schemeClr val="tx2"/>
                          </a:solidFill>
                          <a:latin typeface="+mn-lt"/>
                          <a:ea typeface="+mn-ea"/>
                          <a:cs typeface="+mn-cs"/>
                        </a:defRPr>
                      </a:lvl3pPr>
                      <a:lvl4pPr marL="731520" indent="-182880" algn="l" defTabSz="914400" rtl="0" eaLnBrk="1" latinLnBrk="0" hangingPunct="1">
                        <a:lnSpc>
                          <a:spcPct val="100000"/>
                        </a:lnSpc>
                        <a:spcBef>
                          <a:spcPts val="600"/>
                        </a:spcBef>
                        <a:buFont typeface="Courier New" panose="02070309020205020404" pitchFamily="49" charset="0"/>
                        <a:buChar char="o"/>
                        <a:defRPr sz="1400" kern="1200">
                          <a:solidFill>
                            <a:schemeClr val="tx2"/>
                          </a:solidFill>
                          <a:latin typeface="+mn-lt"/>
                          <a:ea typeface="+mn-ea"/>
                          <a:cs typeface="+mn-cs"/>
                        </a:defRPr>
                      </a:lvl4pPr>
                      <a:lvl5pPr marL="914400" indent="-182880" algn="l" defTabSz="914400" rtl="0" eaLnBrk="1" latinLnBrk="0" hangingPunct="1">
                        <a:lnSpc>
                          <a:spcPct val="100000"/>
                        </a:lnSpc>
                        <a:spcBef>
                          <a:spcPts val="600"/>
                        </a:spcBef>
                        <a:buFont typeface="Wingdings" panose="05000000000000000000" pitchFamily="2" charset="2"/>
                        <a:buChar char="v"/>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600" b="1" dirty="0" err="1">
                          <a:solidFill>
                            <a:schemeClr val="bg1"/>
                          </a:solidFill>
                        </a:rPr>
                        <a:t>AuC</a:t>
                      </a:r>
                      <a:endParaRPr lang="en-GB" sz="600" b="1" dirty="0">
                        <a:solidFill>
                          <a:schemeClr val="bg1"/>
                        </a:solidFill>
                      </a:endParaRPr>
                    </a:p>
                  </p:txBody>
                </p:sp>
              </p:grpSp>
            </p:grpSp>
          </p:grpSp>
        </p:grpSp>
        <p:grpSp>
          <p:nvGrpSpPr>
            <p:cNvPr id="138" name="Group 137">
              <a:extLst>
                <a:ext uri="{FF2B5EF4-FFF2-40B4-BE49-F238E27FC236}">
                  <a16:creationId xmlns:a16="http://schemas.microsoft.com/office/drawing/2014/main" id="{3DF8C1EF-5581-6C4F-BB57-1244FE034052}"/>
                </a:ext>
              </a:extLst>
            </p:cNvPr>
            <p:cNvGrpSpPr/>
            <p:nvPr/>
          </p:nvGrpSpPr>
          <p:grpSpPr>
            <a:xfrm>
              <a:off x="7245939" y="2530621"/>
              <a:ext cx="279053" cy="118436"/>
              <a:chOff x="119429" y="2597860"/>
              <a:chExt cx="467631" cy="198473"/>
            </a:xfrm>
          </p:grpSpPr>
          <p:sp>
            <p:nvSpPr>
              <p:cNvPr id="139" name="Oval 222">
                <a:extLst>
                  <a:ext uri="{FF2B5EF4-FFF2-40B4-BE49-F238E27FC236}">
                    <a16:creationId xmlns:a16="http://schemas.microsoft.com/office/drawing/2014/main" id="{8FC02AC0-624D-3141-97A7-62F11AF3F6BD}"/>
                  </a:ext>
                </a:extLst>
              </p:cNvPr>
              <p:cNvSpPr/>
              <p:nvPr/>
            </p:nvSpPr>
            <p:spPr>
              <a:xfrm>
                <a:off x="119429" y="2597860"/>
                <a:ext cx="174488" cy="176273"/>
              </a:xfrm>
              <a:prstGeom prst="ellipse">
                <a:avLst/>
              </a:prstGeom>
              <a:ln w="19050">
                <a:solidFill>
                  <a:srgbClr val="DADADA"/>
                </a:solidFill>
              </a:ln>
              <a:scene3d>
                <a:camera prst="orthographicFront"/>
                <a:lightRig rig="threePt" dir="t"/>
              </a:scene3d>
              <a:sp3d extrusionH="254000">
                <a:extrusionClr>
                  <a:srgbClr val="0066B3"/>
                </a:extrusionClr>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100"/>
              </a:p>
            </p:txBody>
          </p:sp>
          <p:cxnSp>
            <p:nvCxnSpPr>
              <p:cNvPr id="140" name="Straight Connector 223">
                <a:extLst>
                  <a:ext uri="{FF2B5EF4-FFF2-40B4-BE49-F238E27FC236}">
                    <a16:creationId xmlns:a16="http://schemas.microsoft.com/office/drawing/2014/main" id="{576F1E3B-149F-EC48-95A8-71679B791A77}"/>
                  </a:ext>
                </a:extLst>
              </p:cNvPr>
              <p:cNvCxnSpPr>
                <a:stCxn id="139" idx="6"/>
              </p:cNvCxnSpPr>
              <p:nvPr/>
            </p:nvCxnSpPr>
            <p:spPr>
              <a:xfrm>
                <a:off x="293919" y="2685996"/>
                <a:ext cx="293141" cy="1763"/>
              </a:xfrm>
              <a:prstGeom prst="line">
                <a:avLst/>
              </a:prstGeom>
              <a:ln w="19050">
                <a:solidFill>
                  <a:srgbClr val="DADADA"/>
                </a:solidFill>
              </a:ln>
              <a:scene3d>
                <a:camera prst="orthographicFront"/>
                <a:lightRig rig="threePt" dir="t"/>
              </a:scene3d>
              <a:sp3d extrusionH="254000">
                <a:extrusionClr>
                  <a:srgbClr val="0066B3"/>
                </a:extrusionClr>
              </a:sp3d>
            </p:spPr>
            <p:style>
              <a:lnRef idx="1">
                <a:schemeClr val="accent1"/>
              </a:lnRef>
              <a:fillRef idx="0">
                <a:schemeClr val="accent1"/>
              </a:fillRef>
              <a:effectRef idx="0">
                <a:schemeClr val="accent1"/>
              </a:effectRef>
              <a:fontRef idx="minor">
                <a:schemeClr val="tx1"/>
              </a:fontRef>
            </p:style>
          </p:cxnSp>
          <p:cxnSp>
            <p:nvCxnSpPr>
              <p:cNvPr id="141" name="Straight Connector 224">
                <a:extLst>
                  <a:ext uri="{FF2B5EF4-FFF2-40B4-BE49-F238E27FC236}">
                    <a16:creationId xmlns:a16="http://schemas.microsoft.com/office/drawing/2014/main" id="{2AAFF7FC-385B-C34B-85C4-A9F51F6CAE93}"/>
                  </a:ext>
                </a:extLst>
              </p:cNvPr>
              <p:cNvCxnSpPr/>
              <p:nvPr/>
            </p:nvCxnSpPr>
            <p:spPr>
              <a:xfrm>
                <a:off x="433224" y="2677183"/>
                <a:ext cx="0" cy="88137"/>
              </a:xfrm>
              <a:prstGeom prst="line">
                <a:avLst/>
              </a:prstGeom>
              <a:ln w="19050">
                <a:solidFill>
                  <a:srgbClr val="DADADA"/>
                </a:solidFill>
              </a:ln>
              <a:scene3d>
                <a:camera prst="orthographicFront"/>
                <a:lightRig rig="threePt" dir="t"/>
              </a:scene3d>
              <a:sp3d extrusionH="254000">
                <a:extrusionClr>
                  <a:srgbClr val="0066B3"/>
                </a:extrusionClr>
              </a:sp3d>
            </p:spPr>
            <p:style>
              <a:lnRef idx="1">
                <a:schemeClr val="accent1"/>
              </a:lnRef>
              <a:fillRef idx="0">
                <a:schemeClr val="accent1"/>
              </a:fillRef>
              <a:effectRef idx="0">
                <a:schemeClr val="accent1"/>
              </a:effectRef>
              <a:fontRef idx="minor">
                <a:schemeClr val="tx1"/>
              </a:fontRef>
            </p:style>
          </p:cxnSp>
          <p:cxnSp>
            <p:nvCxnSpPr>
              <p:cNvPr id="142" name="Straight Connector 225">
                <a:extLst>
                  <a:ext uri="{FF2B5EF4-FFF2-40B4-BE49-F238E27FC236}">
                    <a16:creationId xmlns:a16="http://schemas.microsoft.com/office/drawing/2014/main" id="{5BA80E79-AC5B-3445-B8D9-628DED4C21B7}"/>
                  </a:ext>
                </a:extLst>
              </p:cNvPr>
              <p:cNvCxnSpPr>
                <a:cxnSpLocks/>
              </p:cNvCxnSpPr>
              <p:nvPr/>
            </p:nvCxnSpPr>
            <p:spPr>
              <a:xfrm>
                <a:off x="523960" y="2708195"/>
                <a:ext cx="1743" cy="88138"/>
              </a:xfrm>
              <a:prstGeom prst="line">
                <a:avLst/>
              </a:prstGeom>
              <a:ln w="19050">
                <a:solidFill>
                  <a:srgbClr val="DADADA"/>
                </a:solidFill>
              </a:ln>
              <a:scene3d>
                <a:camera prst="orthographicFront"/>
                <a:lightRig rig="threePt" dir="t"/>
              </a:scene3d>
              <a:sp3d extrusionH="254000">
                <a:extrusionClr>
                  <a:srgbClr val="0066B3"/>
                </a:extrusionClr>
              </a:sp3d>
            </p:spPr>
            <p:style>
              <a:lnRef idx="1">
                <a:schemeClr val="accent1"/>
              </a:lnRef>
              <a:fillRef idx="0">
                <a:schemeClr val="accent1"/>
              </a:fillRef>
              <a:effectRef idx="0">
                <a:schemeClr val="accent1"/>
              </a:effectRef>
              <a:fontRef idx="minor">
                <a:schemeClr val="tx1"/>
              </a:fontRef>
            </p:style>
          </p:cxnSp>
        </p:grpSp>
      </p:grpSp>
      <p:grpSp>
        <p:nvGrpSpPr>
          <p:cNvPr id="197" name="Group 196">
            <a:extLst>
              <a:ext uri="{FF2B5EF4-FFF2-40B4-BE49-F238E27FC236}">
                <a16:creationId xmlns:a16="http://schemas.microsoft.com/office/drawing/2014/main" id="{E5E08B49-DE92-A04E-A22F-3A35CBA191EA}"/>
              </a:ext>
            </a:extLst>
          </p:cNvPr>
          <p:cNvGrpSpPr/>
          <p:nvPr/>
        </p:nvGrpSpPr>
        <p:grpSpPr>
          <a:xfrm>
            <a:off x="1896260" y="3333062"/>
            <a:ext cx="5817090" cy="939924"/>
            <a:chOff x="1896260" y="3333062"/>
            <a:chExt cx="5817090" cy="939924"/>
          </a:xfrm>
        </p:grpSpPr>
        <p:grpSp>
          <p:nvGrpSpPr>
            <p:cNvPr id="121" name="Group 120">
              <a:extLst>
                <a:ext uri="{FF2B5EF4-FFF2-40B4-BE49-F238E27FC236}">
                  <a16:creationId xmlns:a16="http://schemas.microsoft.com/office/drawing/2014/main" id="{57A85479-5A3D-B946-94D6-26324D40DD67}"/>
                </a:ext>
              </a:extLst>
            </p:cNvPr>
            <p:cNvGrpSpPr/>
            <p:nvPr/>
          </p:nvGrpSpPr>
          <p:grpSpPr>
            <a:xfrm>
              <a:off x="1896260" y="3333062"/>
              <a:ext cx="5817090" cy="939924"/>
              <a:chOff x="1896260" y="3333062"/>
              <a:chExt cx="5817090" cy="939924"/>
            </a:xfrm>
          </p:grpSpPr>
          <p:grpSp>
            <p:nvGrpSpPr>
              <p:cNvPr id="89" name="Group 88">
                <a:extLst>
                  <a:ext uri="{FF2B5EF4-FFF2-40B4-BE49-F238E27FC236}">
                    <a16:creationId xmlns:a16="http://schemas.microsoft.com/office/drawing/2014/main" id="{ECF5317B-00C4-C545-B7BC-3D401AFDCC79}"/>
                  </a:ext>
                </a:extLst>
              </p:cNvPr>
              <p:cNvGrpSpPr/>
              <p:nvPr/>
            </p:nvGrpSpPr>
            <p:grpSpPr>
              <a:xfrm>
                <a:off x="6351078" y="3333062"/>
                <a:ext cx="1362272" cy="939924"/>
                <a:chOff x="6359631" y="2003010"/>
                <a:chExt cx="1362272" cy="939924"/>
              </a:xfrm>
            </p:grpSpPr>
            <p:sp>
              <p:nvSpPr>
                <p:cNvPr id="91" name="Rounded Rectangle 90">
                  <a:extLst>
                    <a:ext uri="{FF2B5EF4-FFF2-40B4-BE49-F238E27FC236}">
                      <a16:creationId xmlns:a16="http://schemas.microsoft.com/office/drawing/2014/main" id="{000BAADB-4862-B042-A871-72253CA48011}"/>
                    </a:ext>
                  </a:extLst>
                </p:cNvPr>
                <p:cNvSpPr/>
                <p:nvPr/>
              </p:nvSpPr>
              <p:spPr>
                <a:xfrm>
                  <a:off x="6359631" y="2003010"/>
                  <a:ext cx="1362272" cy="939924"/>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0" name="Group 89">
                  <a:extLst>
                    <a:ext uri="{FF2B5EF4-FFF2-40B4-BE49-F238E27FC236}">
                      <a16:creationId xmlns:a16="http://schemas.microsoft.com/office/drawing/2014/main" id="{4F22C658-5AF6-FC4E-8B4D-390ACF733DC4}"/>
                    </a:ext>
                  </a:extLst>
                </p:cNvPr>
                <p:cNvGrpSpPr/>
                <p:nvPr/>
              </p:nvGrpSpPr>
              <p:grpSpPr>
                <a:xfrm>
                  <a:off x="6658945" y="2342836"/>
                  <a:ext cx="418225" cy="319680"/>
                  <a:chOff x="6577581" y="2451598"/>
                  <a:chExt cx="536708" cy="410246"/>
                </a:xfrm>
              </p:grpSpPr>
              <p:sp>
                <p:nvSpPr>
                  <p:cNvPr id="108" name="Freeform: Shape 260">
                    <a:extLst>
                      <a:ext uri="{FF2B5EF4-FFF2-40B4-BE49-F238E27FC236}">
                        <a16:creationId xmlns:a16="http://schemas.microsoft.com/office/drawing/2014/main" id="{B32E3CA3-1A3B-BA4B-AE33-182E752154E0}"/>
                      </a:ext>
                    </a:extLst>
                  </p:cNvPr>
                  <p:cNvSpPr/>
                  <p:nvPr/>
                </p:nvSpPr>
                <p:spPr>
                  <a:xfrm>
                    <a:off x="7020869" y="2451598"/>
                    <a:ext cx="93420" cy="54085"/>
                  </a:xfrm>
                  <a:custGeom>
                    <a:avLst/>
                    <a:gdLst>
                      <a:gd name="connsiteX0" fmla="*/ 92869 w 180975"/>
                      <a:gd name="connsiteY0" fmla="*/ 7144 h 104775"/>
                      <a:gd name="connsiteX1" fmla="*/ 7144 w 180975"/>
                      <a:gd name="connsiteY1" fmla="*/ 54769 h 104775"/>
                      <a:gd name="connsiteX2" fmla="*/ 92869 w 180975"/>
                      <a:gd name="connsiteY2" fmla="*/ 102394 h 104775"/>
                      <a:gd name="connsiteX3" fmla="*/ 178594 w 180975"/>
                      <a:gd name="connsiteY3" fmla="*/ 54769 h 104775"/>
                      <a:gd name="connsiteX4" fmla="*/ 92869 w 180975"/>
                      <a:gd name="connsiteY4" fmla="*/ 7144 h 104775"/>
                      <a:gd name="connsiteX5" fmla="*/ 92869 w 180975"/>
                      <a:gd name="connsiteY5" fmla="*/ 73819 h 104775"/>
                      <a:gd name="connsiteX6" fmla="*/ 73819 w 180975"/>
                      <a:gd name="connsiteY6" fmla="*/ 54769 h 104775"/>
                      <a:gd name="connsiteX7" fmla="*/ 92869 w 180975"/>
                      <a:gd name="connsiteY7" fmla="*/ 35719 h 104775"/>
                      <a:gd name="connsiteX8" fmla="*/ 111919 w 180975"/>
                      <a:gd name="connsiteY8" fmla="*/ 54769 h 104775"/>
                      <a:gd name="connsiteX9" fmla="*/ 92869 w 180975"/>
                      <a:gd name="connsiteY9" fmla="*/ 73819 h 104775"/>
                      <a:gd name="connsiteX10" fmla="*/ 30956 w 180975"/>
                      <a:gd name="connsiteY10" fmla="*/ 54769 h 104775"/>
                      <a:gd name="connsiteX11" fmla="*/ 62389 w 180975"/>
                      <a:gd name="connsiteY11" fmla="*/ 31909 h 104775"/>
                      <a:gd name="connsiteX12" fmla="*/ 54769 w 180975"/>
                      <a:gd name="connsiteY12" fmla="*/ 54769 h 104775"/>
                      <a:gd name="connsiteX13" fmla="*/ 62389 w 180975"/>
                      <a:gd name="connsiteY13" fmla="*/ 76676 h 104775"/>
                      <a:gd name="connsiteX14" fmla="*/ 30956 w 180975"/>
                      <a:gd name="connsiteY14" fmla="*/ 54769 h 104775"/>
                      <a:gd name="connsiteX15" fmla="*/ 123349 w 180975"/>
                      <a:gd name="connsiteY15" fmla="*/ 76676 h 104775"/>
                      <a:gd name="connsiteX16" fmla="*/ 130969 w 180975"/>
                      <a:gd name="connsiteY16" fmla="*/ 54769 h 104775"/>
                      <a:gd name="connsiteX17" fmla="*/ 123349 w 180975"/>
                      <a:gd name="connsiteY17" fmla="*/ 32861 h 104775"/>
                      <a:gd name="connsiteX18" fmla="*/ 154781 w 180975"/>
                      <a:gd name="connsiteY18" fmla="*/ 54769 h 104775"/>
                      <a:gd name="connsiteX19" fmla="*/ 123349 w 180975"/>
                      <a:gd name="connsiteY19" fmla="*/ 7667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0975" h="104775">
                        <a:moveTo>
                          <a:pt x="92869" y="7144"/>
                        </a:moveTo>
                        <a:cubicBezTo>
                          <a:pt x="35719" y="7144"/>
                          <a:pt x="7144" y="54769"/>
                          <a:pt x="7144" y="54769"/>
                        </a:cubicBezTo>
                        <a:cubicBezTo>
                          <a:pt x="7144" y="54769"/>
                          <a:pt x="35719" y="102394"/>
                          <a:pt x="92869" y="102394"/>
                        </a:cubicBezTo>
                        <a:cubicBezTo>
                          <a:pt x="150019" y="102394"/>
                          <a:pt x="178594" y="54769"/>
                          <a:pt x="178594" y="54769"/>
                        </a:cubicBezTo>
                        <a:cubicBezTo>
                          <a:pt x="178594" y="54769"/>
                          <a:pt x="150019" y="7144"/>
                          <a:pt x="92869" y="7144"/>
                        </a:cubicBezTo>
                        <a:close/>
                        <a:moveTo>
                          <a:pt x="92869" y="73819"/>
                        </a:moveTo>
                        <a:cubicBezTo>
                          <a:pt x="82391" y="73819"/>
                          <a:pt x="73819" y="65246"/>
                          <a:pt x="73819" y="54769"/>
                        </a:cubicBezTo>
                        <a:cubicBezTo>
                          <a:pt x="73819" y="44291"/>
                          <a:pt x="82391" y="35719"/>
                          <a:pt x="92869" y="35719"/>
                        </a:cubicBezTo>
                        <a:cubicBezTo>
                          <a:pt x="103346" y="35719"/>
                          <a:pt x="111919" y="44291"/>
                          <a:pt x="111919" y="54769"/>
                        </a:cubicBezTo>
                        <a:cubicBezTo>
                          <a:pt x="111919" y="65246"/>
                          <a:pt x="103346" y="73819"/>
                          <a:pt x="92869" y="73819"/>
                        </a:cubicBezTo>
                        <a:close/>
                        <a:moveTo>
                          <a:pt x="30956" y="54769"/>
                        </a:moveTo>
                        <a:cubicBezTo>
                          <a:pt x="37624" y="47149"/>
                          <a:pt x="48101" y="38576"/>
                          <a:pt x="62389" y="31909"/>
                        </a:cubicBezTo>
                        <a:cubicBezTo>
                          <a:pt x="57626" y="38576"/>
                          <a:pt x="54769" y="46196"/>
                          <a:pt x="54769" y="54769"/>
                        </a:cubicBezTo>
                        <a:cubicBezTo>
                          <a:pt x="54769" y="63341"/>
                          <a:pt x="57626" y="70961"/>
                          <a:pt x="62389" y="76676"/>
                        </a:cubicBezTo>
                        <a:cubicBezTo>
                          <a:pt x="48101" y="70961"/>
                          <a:pt x="37624" y="61436"/>
                          <a:pt x="30956" y="54769"/>
                        </a:cubicBezTo>
                        <a:close/>
                        <a:moveTo>
                          <a:pt x="123349" y="76676"/>
                        </a:moveTo>
                        <a:cubicBezTo>
                          <a:pt x="128111" y="70009"/>
                          <a:pt x="130969" y="62389"/>
                          <a:pt x="130969" y="54769"/>
                        </a:cubicBezTo>
                        <a:cubicBezTo>
                          <a:pt x="130969" y="47149"/>
                          <a:pt x="128111" y="38576"/>
                          <a:pt x="123349" y="32861"/>
                        </a:cubicBezTo>
                        <a:cubicBezTo>
                          <a:pt x="137636" y="38576"/>
                          <a:pt x="148114" y="48101"/>
                          <a:pt x="154781" y="54769"/>
                        </a:cubicBezTo>
                        <a:cubicBezTo>
                          <a:pt x="148114" y="61436"/>
                          <a:pt x="137636" y="70961"/>
                          <a:pt x="123349" y="76676"/>
                        </a:cubicBezTo>
                        <a:close/>
                      </a:path>
                    </a:pathLst>
                  </a:custGeom>
                  <a:solidFill>
                    <a:schemeClr val="bg1"/>
                  </a:solidFill>
                  <a:ln w="9525" cap="flat">
                    <a:noFill/>
                    <a:prstDash val="solid"/>
                    <a:miter/>
                  </a:ln>
                </p:spPr>
                <p:txBody>
                  <a:bodyPr rtlCol="0" anchor="ctr"/>
                  <a:lstStyle/>
                  <a:p>
                    <a:endParaRPr lang="en-US" sz="600"/>
                  </a:p>
                </p:txBody>
              </p:sp>
              <p:sp>
                <p:nvSpPr>
                  <p:cNvPr id="101" name="Freeform: Shape 325">
                    <a:extLst>
                      <a:ext uri="{FF2B5EF4-FFF2-40B4-BE49-F238E27FC236}">
                        <a16:creationId xmlns:a16="http://schemas.microsoft.com/office/drawing/2014/main" id="{726BFF5D-BA0E-464B-9344-C1E307995449}"/>
                      </a:ext>
                    </a:extLst>
                  </p:cNvPr>
                  <p:cNvSpPr/>
                  <p:nvPr/>
                </p:nvSpPr>
                <p:spPr>
                  <a:xfrm>
                    <a:off x="6577581" y="2807333"/>
                    <a:ext cx="94156" cy="54511"/>
                  </a:xfrm>
                  <a:custGeom>
                    <a:avLst/>
                    <a:gdLst>
                      <a:gd name="connsiteX0" fmla="*/ 92869 w 180975"/>
                      <a:gd name="connsiteY0" fmla="*/ 7144 h 104775"/>
                      <a:gd name="connsiteX1" fmla="*/ 7144 w 180975"/>
                      <a:gd name="connsiteY1" fmla="*/ 54769 h 104775"/>
                      <a:gd name="connsiteX2" fmla="*/ 92869 w 180975"/>
                      <a:gd name="connsiteY2" fmla="*/ 102394 h 104775"/>
                      <a:gd name="connsiteX3" fmla="*/ 178594 w 180975"/>
                      <a:gd name="connsiteY3" fmla="*/ 54769 h 104775"/>
                      <a:gd name="connsiteX4" fmla="*/ 92869 w 180975"/>
                      <a:gd name="connsiteY4" fmla="*/ 7144 h 104775"/>
                      <a:gd name="connsiteX5" fmla="*/ 92869 w 180975"/>
                      <a:gd name="connsiteY5" fmla="*/ 73819 h 104775"/>
                      <a:gd name="connsiteX6" fmla="*/ 73819 w 180975"/>
                      <a:gd name="connsiteY6" fmla="*/ 54769 h 104775"/>
                      <a:gd name="connsiteX7" fmla="*/ 92869 w 180975"/>
                      <a:gd name="connsiteY7" fmla="*/ 35719 h 104775"/>
                      <a:gd name="connsiteX8" fmla="*/ 111919 w 180975"/>
                      <a:gd name="connsiteY8" fmla="*/ 54769 h 104775"/>
                      <a:gd name="connsiteX9" fmla="*/ 92869 w 180975"/>
                      <a:gd name="connsiteY9" fmla="*/ 73819 h 104775"/>
                      <a:gd name="connsiteX10" fmla="*/ 30956 w 180975"/>
                      <a:gd name="connsiteY10" fmla="*/ 54769 h 104775"/>
                      <a:gd name="connsiteX11" fmla="*/ 62389 w 180975"/>
                      <a:gd name="connsiteY11" fmla="*/ 31909 h 104775"/>
                      <a:gd name="connsiteX12" fmla="*/ 54769 w 180975"/>
                      <a:gd name="connsiteY12" fmla="*/ 54769 h 104775"/>
                      <a:gd name="connsiteX13" fmla="*/ 62389 w 180975"/>
                      <a:gd name="connsiteY13" fmla="*/ 76676 h 104775"/>
                      <a:gd name="connsiteX14" fmla="*/ 30956 w 180975"/>
                      <a:gd name="connsiteY14" fmla="*/ 54769 h 104775"/>
                      <a:gd name="connsiteX15" fmla="*/ 123349 w 180975"/>
                      <a:gd name="connsiteY15" fmla="*/ 76676 h 104775"/>
                      <a:gd name="connsiteX16" fmla="*/ 130969 w 180975"/>
                      <a:gd name="connsiteY16" fmla="*/ 54769 h 104775"/>
                      <a:gd name="connsiteX17" fmla="*/ 123349 w 180975"/>
                      <a:gd name="connsiteY17" fmla="*/ 32861 h 104775"/>
                      <a:gd name="connsiteX18" fmla="*/ 154781 w 180975"/>
                      <a:gd name="connsiteY18" fmla="*/ 54769 h 104775"/>
                      <a:gd name="connsiteX19" fmla="*/ 123349 w 180975"/>
                      <a:gd name="connsiteY19" fmla="*/ 7667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0975" h="104775">
                        <a:moveTo>
                          <a:pt x="92869" y="7144"/>
                        </a:moveTo>
                        <a:cubicBezTo>
                          <a:pt x="35719" y="7144"/>
                          <a:pt x="7144" y="54769"/>
                          <a:pt x="7144" y="54769"/>
                        </a:cubicBezTo>
                        <a:cubicBezTo>
                          <a:pt x="7144" y="54769"/>
                          <a:pt x="35719" y="102394"/>
                          <a:pt x="92869" y="102394"/>
                        </a:cubicBezTo>
                        <a:cubicBezTo>
                          <a:pt x="150019" y="102394"/>
                          <a:pt x="178594" y="54769"/>
                          <a:pt x="178594" y="54769"/>
                        </a:cubicBezTo>
                        <a:cubicBezTo>
                          <a:pt x="178594" y="54769"/>
                          <a:pt x="150019" y="7144"/>
                          <a:pt x="92869" y="7144"/>
                        </a:cubicBezTo>
                        <a:close/>
                        <a:moveTo>
                          <a:pt x="92869" y="73819"/>
                        </a:moveTo>
                        <a:cubicBezTo>
                          <a:pt x="82391" y="73819"/>
                          <a:pt x="73819" y="65246"/>
                          <a:pt x="73819" y="54769"/>
                        </a:cubicBezTo>
                        <a:cubicBezTo>
                          <a:pt x="73819" y="44291"/>
                          <a:pt x="82391" y="35719"/>
                          <a:pt x="92869" y="35719"/>
                        </a:cubicBezTo>
                        <a:cubicBezTo>
                          <a:pt x="103346" y="35719"/>
                          <a:pt x="111919" y="44291"/>
                          <a:pt x="111919" y="54769"/>
                        </a:cubicBezTo>
                        <a:cubicBezTo>
                          <a:pt x="111919" y="65246"/>
                          <a:pt x="103346" y="73819"/>
                          <a:pt x="92869" y="73819"/>
                        </a:cubicBezTo>
                        <a:close/>
                        <a:moveTo>
                          <a:pt x="30956" y="54769"/>
                        </a:moveTo>
                        <a:cubicBezTo>
                          <a:pt x="37624" y="47149"/>
                          <a:pt x="48101" y="38576"/>
                          <a:pt x="62389" y="31909"/>
                        </a:cubicBezTo>
                        <a:cubicBezTo>
                          <a:pt x="57626" y="38576"/>
                          <a:pt x="54769" y="46196"/>
                          <a:pt x="54769" y="54769"/>
                        </a:cubicBezTo>
                        <a:cubicBezTo>
                          <a:pt x="54769" y="63341"/>
                          <a:pt x="57626" y="70961"/>
                          <a:pt x="62389" y="76676"/>
                        </a:cubicBezTo>
                        <a:cubicBezTo>
                          <a:pt x="48101" y="70961"/>
                          <a:pt x="37624" y="61436"/>
                          <a:pt x="30956" y="54769"/>
                        </a:cubicBezTo>
                        <a:close/>
                        <a:moveTo>
                          <a:pt x="123349" y="76676"/>
                        </a:moveTo>
                        <a:cubicBezTo>
                          <a:pt x="128111" y="70009"/>
                          <a:pt x="130969" y="62389"/>
                          <a:pt x="130969" y="54769"/>
                        </a:cubicBezTo>
                        <a:cubicBezTo>
                          <a:pt x="130969" y="47149"/>
                          <a:pt x="128111" y="38576"/>
                          <a:pt x="123349" y="32861"/>
                        </a:cubicBezTo>
                        <a:cubicBezTo>
                          <a:pt x="137636" y="38576"/>
                          <a:pt x="148114" y="48101"/>
                          <a:pt x="154781" y="54769"/>
                        </a:cubicBezTo>
                        <a:cubicBezTo>
                          <a:pt x="148114" y="61436"/>
                          <a:pt x="137636" y="70961"/>
                          <a:pt x="123349" y="76676"/>
                        </a:cubicBezTo>
                        <a:close/>
                      </a:path>
                    </a:pathLst>
                  </a:custGeom>
                  <a:solidFill>
                    <a:schemeClr val="bg1"/>
                  </a:solidFill>
                  <a:ln w="9525" cap="flat">
                    <a:noFill/>
                    <a:prstDash val="solid"/>
                    <a:miter/>
                  </a:ln>
                </p:spPr>
                <p:txBody>
                  <a:bodyPr rtlCol="0" anchor="ctr"/>
                  <a:lstStyle/>
                  <a:p>
                    <a:endParaRPr lang="en-US" sz="1600"/>
                  </a:p>
                </p:txBody>
              </p:sp>
            </p:grpSp>
          </p:grpSp>
          <p:grpSp>
            <p:nvGrpSpPr>
              <p:cNvPr id="48" name="Group 47">
                <a:extLst>
                  <a:ext uri="{FF2B5EF4-FFF2-40B4-BE49-F238E27FC236}">
                    <a16:creationId xmlns:a16="http://schemas.microsoft.com/office/drawing/2014/main" id="{D8C9AE83-85DD-0241-8153-7DFFD0A4E692}"/>
                  </a:ext>
                </a:extLst>
              </p:cNvPr>
              <p:cNvGrpSpPr/>
              <p:nvPr/>
            </p:nvGrpSpPr>
            <p:grpSpPr>
              <a:xfrm>
                <a:off x="1896260" y="3497323"/>
                <a:ext cx="577321" cy="577321"/>
                <a:chOff x="7222180" y="5260912"/>
                <a:chExt cx="450978" cy="450978"/>
              </a:xfrm>
            </p:grpSpPr>
            <p:sp>
              <p:nvSpPr>
                <p:cNvPr id="110" name="Rectangle: Rounded Corners 411">
                  <a:extLst>
                    <a:ext uri="{FF2B5EF4-FFF2-40B4-BE49-F238E27FC236}">
                      <a16:creationId xmlns:a16="http://schemas.microsoft.com/office/drawing/2014/main" id="{861CDCA5-9C6A-C94A-85F7-DF417B15E68D}"/>
                    </a:ext>
                  </a:extLst>
                </p:cNvPr>
                <p:cNvSpPr/>
                <p:nvPr/>
              </p:nvSpPr>
              <p:spPr>
                <a:xfrm>
                  <a:off x="7222180" y="5260912"/>
                  <a:ext cx="450978" cy="450978"/>
                </a:xfrm>
                <a:prstGeom prst="roundRect">
                  <a:avLst/>
                </a:prstGeom>
                <a:solidFill>
                  <a:srgbClr val="C0000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11" name="Flowchart: Off-page Connector 412">
                  <a:extLst>
                    <a:ext uri="{FF2B5EF4-FFF2-40B4-BE49-F238E27FC236}">
                      <a16:creationId xmlns:a16="http://schemas.microsoft.com/office/drawing/2014/main" id="{448157C6-97CE-8744-87C3-E23ABD9FA04B}"/>
                    </a:ext>
                  </a:extLst>
                </p:cNvPr>
                <p:cNvSpPr/>
                <p:nvPr/>
              </p:nvSpPr>
              <p:spPr>
                <a:xfrm>
                  <a:off x="7373570" y="5369608"/>
                  <a:ext cx="148200" cy="164802"/>
                </a:xfrm>
                <a:prstGeom prst="flowChartOffpageConnector">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p>
              </p:txBody>
            </p:sp>
            <p:sp>
              <p:nvSpPr>
                <p:cNvPr id="112" name="Text Placeholder 2">
                  <a:extLst>
                    <a:ext uri="{FF2B5EF4-FFF2-40B4-BE49-F238E27FC236}">
                      <a16:creationId xmlns:a16="http://schemas.microsoft.com/office/drawing/2014/main" id="{795B667C-DC16-8D40-AD83-2E12D2F82745}"/>
                    </a:ext>
                  </a:extLst>
                </p:cNvPr>
                <p:cNvSpPr txBox="1">
                  <a:spLocks/>
                </p:cNvSpPr>
                <p:nvPr/>
              </p:nvSpPr>
              <p:spPr>
                <a:xfrm>
                  <a:off x="7231731" y="5610854"/>
                  <a:ext cx="431878" cy="93463"/>
                </a:xfrm>
                <a:prstGeom prst="rect">
                  <a:avLst/>
                </a:prstGeom>
              </p:spPr>
              <p:txBody>
                <a:bodyPr vert="horz" wrap="square" lIns="0" tIns="0" rIns="0" bIns="0" rtlCol="0">
                  <a:spAutoFit/>
                </a:bodyPr>
                <a:lstStyle>
                  <a:defPPr>
                    <a:defRPr lang="en-US"/>
                  </a:defPPr>
                  <a:lvl1pPr indent="0" algn="ctr">
                    <a:lnSpc>
                      <a:spcPct val="100000"/>
                    </a:lnSpc>
                    <a:spcBef>
                      <a:spcPts val="600"/>
                    </a:spcBef>
                    <a:buFont typeface="Arial" panose="020B0604020202020204" pitchFamily="34" charset="0"/>
                    <a:buNone/>
                    <a:defRPr sz="400" b="1">
                      <a:solidFill>
                        <a:schemeClr val="bg1"/>
                      </a:solidFill>
                    </a:defRPr>
                  </a:lvl1pPr>
                  <a:lvl2pPr marL="365760" indent="-182880">
                    <a:lnSpc>
                      <a:spcPct val="100000"/>
                    </a:lnSpc>
                    <a:spcBef>
                      <a:spcPts val="600"/>
                    </a:spcBef>
                    <a:buFont typeface="Calibri" panose="020F0502020204030204" pitchFamily="34" charset="0"/>
                    <a:buChar char="–"/>
                    <a:defRPr>
                      <a:solidFill>
                        <a:schemeClr val="tx2"/>
                      </a:solidFill>
                    </a:defRPr>
                  </a:lvl2pPr>
                  <a:lvl3pPr marL="548640" indent="-182880">
                    <a:lnSpc>
                      <a:spcPct val="100000"/>
                    </a:lnSpc>
                    <a:spcBef>
                      <a:spcPts val="600"/>
                    </a:spcBef>
                    <a:buFont typeface="Wingdings" panose="05000000000000000000" pitchFamily="2" charset="2"/>
                    <a:buChar char="§"/>
                    <a:defRPr sz="1600">
                      <a:solidFill>
                        <a:schemeClr val="tx2"/>
                      </a:solidFill>
                    </a:defRPr>
                  </a:lvl3pPr>
                  <a:lvl4pPr marL="731520" indent="-182880">
                    <a:lnSpc>
                      <a:spcPct val="100000"/>
                    </a:lnSpc>
                    <a:spcBef>
                      <a:spcPts val="600"/>
                    </a:spcBef>
                    <a:buFont typeface="Courier New" panose="02070309020205020404" pitchFamily="49" charset="0"/>
                    <a:buChar char="o"/>
                    <a:defRPr sz="1400">
                      <a:solidFill>
                        <a:schemeClr val="tx2"/>
                      </a:solidFill>
                    </a:defRPr>
                  </a:lvl4pPr>
                  <a:lvl5pPr marL="914400" indent="-182880">
                    <a:lnSpc>
                      <a:spcPct val="100000"/>
                    </a:lnSpc>
                    <a:spcBef>
                      <a:spcPts val="600"/>
                    </a:spcBef>
                    <a:buFont typeface="Wingdings" panose="05000000000000000000" pitchFamily="2" charset="2"/>
                    <a:buChar char="v"/>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sz="600" dirty="0"/>
                    <a:t>SS7 FW</a:t>
                  </a:r>
                </a:p>
              </p:txBody>
            </p:sp>
          </p:grpSp>
          <p:grpSp>
            <p:nvGrpSpPr>
              <p:cNvPr id="114" name="Group 113">
                <a:extLst>
                  <a:ext uri="{FF2B5EF4-FFF2-40B4-BE49-F238E27FC236}">
                    <a16:creationId xmlns:a16="http://schemas.microsoft.com/office/drawing/2014/main" id="{FBA7A053-6432-6B4F-A21C-47D3B8129667}"/>
                  </a:ext>
                </a:extLst>
              </p:cNvPr>
              <p:cNvGrpSpPr/>
              <p:nvPr/>
            </p:nvGrpSpPr>
            <p:grpSpPr>
              <a:xfrm>
                <a:off x="4366970" y="3522327"/>
                <a:ext cx="577321" cy="577321"/>
                <a:chOff x="7222180" y="5260912"/>
                <a:chExt cx="450978" cy="450978"/>
              </a:xfrm>
            </p:grpSpPr>
            <p:sp>
              <p:nvSpPr>
                <p:cNvPr id="115" name="Rectangle: Rounded Corners 411">
                  <a:extLst>
                    <a:ext uri="{FF2B5EF4-FFF2-40B4-BE49-F238E27FC236}">
                      <a16:creationId xmlns:a16="http://schemas.microsoft.com/office/drawing/2014/main" id="{66649C74-1907-6241-B52E-277A67B43908}"/>
                    </a:ext>
                  </a:extLst>
                </p:cNvPr>
                <p:cNvSpPr/>
                <p:nvPr/>
              </p:nvSpPr>
              <p:spPr>
                <a:xfrm>
                  <a:off x="7222180" y="5260912"/>
                  <a:ext cx="450978" cy="450978"/>
                </a:xfrm>
                <a:prstGeom prst="roundRect">
                  <a:avLst/>
                </a:prstGeom>
                <a:solidFill>
                  <a:srgbClr val="0E68B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16" name="Flowchart: Off-page Connector 412">
                  <a:extLst>
                    <a:ext uri="{FF2B5EF4-FFF2-40B4-BE49-F238E27FC236}">
                      <a16:creationId xmlns:a16="http://schemas.microsoft.com/office/drawing/2014/main" id="{D4C4E267-F930-6746-9902-FFE5BB6FE92B}"/>
                    </a:ext>
                  </a:extLst>
                </p:cNvPr>
                <p:cNvSpPr/>
                <p:nvPr/>
              </p:nvSpPr>
              <p:spPr>
                <a:xfrm>
                  <a:off x="7373570" y="5369608"/>
                  <a:ext cx="148200" cy="164802"/>
                </a:xfrm>
                <a:prstGeom prst="flowChartOffpageConnector">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p>
              </p:txBody>
            </p:sp>
            <p:sp>
              <p:nvSpPr>
                <p:cNvPr id="117" name="Text Placeholder 2">
                  <a:extLst>
                    <a:ext uri="{FF2B5EF4-FFF2-40B4-BE49-F238E27FC236}">
                      <a16:creationId xmlns:a16="http://schemas.microsoft.com/office/drawing/2014/main" id="{7AB3127E-63D8-F94D-95C1-35BDCD1640F3}"/>
                    </a:ext>
                  </a:extLst>
                </p:cNvPr>
                <p:cNvSpPr txBox="1">
                  <a:spLocks/>
                </p:cNvSpPr>
                <p:nvPr/>
              </p:nvSpPr>
              <p:spPr>
                <a:xfrm>
                  <a:off x="7231731" y="5610854"/>
                  <a:ext cx="431878" cy="93463"/>
                </a:xfrm>
                <a:prstGeom prst="rect">
                  <a:avLst/>
                </a:prstGeom>
              </p:spPr>
              <p:txBody>
                <a:bodyPr vert="horz" wrap="square" lIns="0" tIns="0" rIns="0" bIns="0" rtlCol="0">
                  <a:spAutoFit/>
                </a:bodyPr>
                <a:lstStyle>
                  <a:defPPr>
                    <a:defRPr lang="en-US"/>
                  </a:defPPr>
                  <a:lvl1pPr indent="0" algn="ctr">
                    <a:lnSpc>
                      <a:spcPct val="100000"/>
                    </a:lnSpc>
                    <a:spcBef>
                      <a:spcPts val="600"/>
                    </a:spcBef>
                    <a:buFont typeface="Arial" panose="020B0604020202020204" pitchFamily="34" charset="0"/>
                    <a:buNone/>
                    <a:defRPr sz="400" b="1">
                      <a:solidFill>
                        <a:schemeClr val="bg1"/>
                      </a:solidFill>
                    </a:defRPr>
                  </a:lvl1pPr>
                  <a:lvl2pPr marL="365760" indent="-182880">
                    <a:lnSpc>
                      <a:spcPct val="100000"/>
                    </a:lnSpc>
                    <a:spcBef>
                      <a:spcPts val="600"/>
                    </a:spcBef>
                    <a:buFont typeface="Calibri" panose="020F0502020204030204" pitchFamily="34" charset="0"/>
                    <a:buChar char="–"/>
                    <a:defRPr>
                      <a:solidFill>
                        <a:schemeClr val="tx2"/>
                      </a:solidFill>
                    </a:defRPr>
                  </a:lvl2pPr>
                  <a:lvl3pPr marL="548640" indent="-182880">
                    <a:lnSpc>
                      <a:spcPct val="100000"/>
                    </a:lnSpc>
                    <a:spcBef>
                      <a:spcPts val="600"/>
                    </a:spcBef>
                    <a:buFont typeface="Wingdings" panose="05000000000000000000" pitchFamily="2" charset="2"/>
                    <a:buChar char="§"/>
                    <a:defRPr sz="1600">
                      <a:solidFill>
                        <a:schemeClr val="tx2"/>
                      </a:solidFill>
                    </a:defRPr>
                  </a:lvl3pPr>
                  <a:lvl4pPr marL="731520" indent="-182880">
                    <a:lnSpc>
                      <a:spcPct val="100000"/>
                    </a:lnSpc>
                    <a:spcBef>
                      <a:spcPts val="600"/>
                    </a:spcBef>
                    <a:buFont typeface="Courier New" panose="02070309020205020404" pitchFamily="49" charset="0"/>
                    <a:buChar char="o"/>
                    <a:defRPr sz="1400">
                      <a:solidFill>
                        <a:schemeClr val="tx2"/>
                      </a:solidFill>
                    </a:defRPr>
                  </a:lvl4pPr>
                  <a:lvl5pPr marL="914400" indent="-182880">
                    <a:lnSpc>
                      <a:spcPct val="100000"/>
                    </a:lnSpc>
                    <a:spcBef>
                      <a:spcPts val="600"/>
                    </a:spcBef>
                    <a:buFont typeface="Wingdings" panose="05000000000000000000" pitchFamily="2" charset="2"/>
                    <a:buChar char="v"/>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sz="600" dirty="0"/>
                    <a:t>SS7 FW</a:t>
                  </a:r>
                </a:p>
              </p:txBody>
            </p:sp>
          </p:grpSp>
        </p:grpSp>
        <p:grpSp>
          <p:nvGrpSpPr>
            <p:cNvPr id="196" name="Group 195">
              <a:extLst>
                <a:ext uri="{FF2B5EF4-FFF2-40B4-BE49-F238E27FC236}">
                  <a16:creationId xmlns:a16="http://schemas.microsoft.com/office/drawing/2014/main" id="{385096CD-126A-CE48-B12B-DD251B9BAF99}"/>
                </a:ext>
              </a:extLst>
            </p:cNvPr>
            <p:cNvGrpSpPr/>
            <p:nvPr/>
          </p:nvGrpSpPr>
          <p:grpSpPr>
            <a:xfrm>
              <a:off x="6521450" y="3381529"/>
              <a:ext cx="1068294" cy="818023"/>
              <a:chOff x="6521450" y="3381529"/>
              <a:chExt cx="1068294" cy="818023"/>
            </a:xfrm>
          </p:grpSpPr>
          <p:grpSp>
            <p:nvGrpSpPr>
              <p:cNvPr id="122" name="Group 121">
                <a:extLst>
                  <a:ext uri="{FF2B5EF4-FFF2-40B4-BE49-F238E27FC236}">
                    <a16:creationId xmlns:a16="http://schemas.microsoft.com/office/drawing/2014/main" id="{26BCAABD-AEA4-A440-BAFB-68D39859C6EE}"/>
                  </a:ext>
                </a:extLst>
              </p:cNvPr>
              <p:cNvGrpSpPr/>
              <p:nvPr/>
            </p:nvGrpSpPr>
            <p:grpSpPr>
              <a:xfrm>
                <a:off x="6521450" y="3747059"/>
                <a:ext cx="450978" cy="450978"/>
                <a:chOff x="8867852" y="2560735"/>
                <a:chExt cx="652096" cy="652096"/>
              </a:xfrm>
            </p:grpSpPr>
            <p:sp>
              <p:nvSpPr>
                <p:cNvPr id="123" name="Rectangle: Rounded Corners 370">
                  <a:extLst>
                    <a:ext uri="{FF2B5EF4-FFF2-40B4-BE49-F238E27FC236}">
                      <a16:creationId xmlns:a16="http://schemas.microsoft.com/office/drawing/2014/main" id="{03735FBA-3A39-8342-9A4A-8DD8BAA95349}"/>
                    </a:ext>
                  </a:extLst>
                </p:cNvPr>
                <p:cNvSpPr/>
                <p:nvPr/>
              </p:nvSpPr>
              <p:spPr>
                <a:xfrm>
                  <a:off x="8867852" y="2560735"/>
                  <a:ext cx="652096" cy="652096"/>
                </a:xfrm>
                <a:prstGeom prst="roundRect">
                  <a:avLst/>
                </a:prstGeom>
                <a:solidFill>
                  <a:schemeClr val="accent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700" b="1"/>
                </a:p>
              </p:txBody>
            </p:sp>
            <p:sp>
              <p:nvSpPr>
                <p:cNvPr id="124" name="Flowchart: Off-page Connector 371">
                  <a:extLst>
                    <a:ext uri="{FF2B5EF4-FFF2-40B4-BE49-F238E27FC236}">
                      <a16:creationId xmlns:a16="http://schemas.microsoft.com/office/drawing/2014/main" id="{C553AC51-E5BD-C544-88BB-C3D05ABB70DD}"/>
                    </a:ext>
                  </a:extLst>
                </p:cNvPr>
                <p:cNvSpPr/>
                <p:nvPr/>
              </p:nvSpPr>
              <p:spPr>
                <a:xfrm>
                  <a:off x="9091897" y="2717301"/>
                  <a:ext cx="204004" cy="226855"/>
                </a:xfrm>
                <a:prstGeom prst="flowChartOffpageConnector">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1"/>
                </a:p>
              </p:txBody>
            </p:sp>
            <p:sp>
              <p:nvSpPr>
                <p:cNvPr id="125" name="Text Placeholder 2">
                  <a:extLst>
                    <a:ext uri="{FF2B5EF4-FFF2-40B4-BE49-F238E27FC236}">
                      <a16:creationId xmlns:a16="http://schemas.microsoft.com/office/drawing/2014/main" id="{2AFB1DC6-AE29-E748-8FC7-97FF0D512B7D}"/>
                    </a:ext>
                  </a:extLst>
                </p:cNvPr>
                <p:cNvSpPr txBox="1">
                  <a:spLocks/>
                </p:cNvSpPr>
                <p:nvPr/>
              </p:nvSpPr>
              <p:spPr>
                <a:xfrm>
                  <a:off x="8907421" y="3047199"/>
                  <a:ext cx="572957" cy="155762"/>
                </a:xfrm>
                <a:prstGeom prst="rect">
                  <a:avLst/>
                </a:prstGeom>
              </p:spPr>
              <p:txBody>
                <a:bodyPr vert="horz" wrap="square" lIns="0" tIns="0" rIns="0" bIns="0" rtlCol="0">
                  <a:spAutoFit/>
                </a:bodyPr>
                <a:lstStyle>
                  <a:defPPr>
                    <a:defRPr lang="en-US"/>
                  </a:defPPr>
                  <a:lvl1pPr indent="0" algn="ctr">
                    <a:lnSpc>
                      <a:spcPct val="100000"/>
                    </a:lnSpc>
                    <a:spcBef>
                      <a:spcPts val="600"/>
                    </a:spcBef>
                    <a:buFont typeface="Arial" panose="020B0604020202020204" pitchFamily="34" charset="0"/>
                    <a:buNone/>
                    <a:defRPr sz="400" b="1">
                      <a:solidFill>
                        <a:schemeClr val="bg1"/>
                      </a:solidFill>
                    </a:defRPr>
                  </a:lvl1pPr>
                  <a:lvl2pPr marL="365760" indent="-182880">
                    <a:lnSpc>
                      <a:spcPct val="100000"/>
                    </a:lnSpc>
                    <a:spcBef>
                      <a:spcPts val="600"/>
                    </a:spcBef>
                    <a:buFont typeface="Calibri" panose="020F0502020204030204" pitchFamily="34" charset="0"/>
                    <a:buChar char="–"/>
                    <a:defRPr>
                      <a:solidFill>
                        <a:schemeClr val="tx2"/>
                      </a:solidFill>
                    </a:defRPr>
                  </a:lvl2pPr>
                  <a:lvl3pPr marL="548640" indent="-182880">
                    <a:lnSpc>
                      <a:spcPct val="100000"/>
                    </a:lnSpc>
                    <a:spcBef>
                      <a:spcPts val="600"/>
                    </a:spcBef>
                    <a:buFont typeface="Wingdings" panose="05000000000000000000" pitchFamily="2" charset="2"/>
                    <a:buChar char="§"/>
                    <a:defRPr sz="1600">
                      <a:solidFill>
                        <a:schemeClr val="tx2"/>
                      </a:solidFill>
                    </a:defRPr>
                  </a:lvl3pPr>
                  <a:lvl4pPr marL="731520" indent="-182880">
                    <a:lnSpc>
                      <a:spcPct val="100000"/>
                    </a:lnSpc>
                    <a:spcBef>
                      <a:spcPts val="600"/>
                    </a:spcBef>
                    <a:buFont typeface="Courier New" panose="02070309020205020404" pitchFamily="49" charset="0"/>
                    <a:buChar char="o"/>
                    <a:defRPr sz="1400">
                      <a:solidFill>
                        <a:schemeClr val="tx2"/>
                      </a:solidFill>
                    </a:defRPr>
                  </a:lvl4pPr>
                  <a:lvl5pPr marL="914400" indent="-182880">
                    <a:lnSpc>
                      <a:spcPct val="100000"/>
                    </a:lnSpc>
                    <a:spcBef>
                      <a:spcPts val="600"/>
                    </a:spcBef>
                    <a:buFont typeface="Wingdings" panose="05000000000000000000" pitchFamily="2" charset="2"/>
                    <a:buChar char="v"/>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sz="700" dirty="0"/>
                    <a:t>DIA FW</a:t>
                  </a:r>
                </a:p>
              </p:txBody>
            </p:sp>
          </p:grpSp>
          <p:grpSp>
            <p:nvGrpSpPr>
              <p:cNvPr id="126" name="Group 125">
                <a:extLst>
                  <a:ext uri="{FF2B5EF4-FFF2-40B4-BE49-F238E27FC236}">
                    <a16:creationId xmlns:a16="http://schemas.microsoft.com/office/drawing/2014/main" id="{47D29693-CA24-C041-BEE5-A2D1AE2BDCA0}"/>
                  </a:ext>
                </a:extLst>
              </p:cNvPr>
              <p:cNvGrpSpPr/>
              <p:nvPr/>
            </p:nvGrpSpPr>
            <p:grpSpPr>
              <a:xfrm>
                <a:off x="7114615" y="3724423"/>
                <a:ext cx="475129" cy="475129"/>
                <a:chOff x="9226481" y="1573072"/>
                <a:chExt cx="1273127" cy="1273127"/>
              </a:xfrm>
            </p:grpSpPr>
            <p:sp>
              <p:nvSpPr>
                <p:cNvPr id="127" name="Oval 126">
                  <a:extLst>
                    <a:ext uri="{FF2B5EF4-FFF2-40B4-BE49-F238E27FC236}">
                      <a16:creationId xmlns:a16="http://schemas.microsoft.com/office/drawing/2014/main" id="{4466620A-5FC6-5E4D-BFB9-ABFEBA909259}"/>
                    </a:ext>
                  </a:extLst>
                </p:cNvPr>
                <p:cNvSpPr/>
                <p:nvPr/>
              </p:nvSpPr>
              <p:spPr>
                <a:xfrm>
                  <a:off x="9226481" y="1573072"/>
                  <a:ext cx="1273127" cy="1273127"/>
                </a:xfrm>
                <a:prstGeom prst="ellipse">
                  <a:avLst/>
                </a:prstGeom>
                <a:gradFill>
                  <a:gsLst>
                    <a:gs pos="0">
                      <a:schemeClr val="accent1">
                        <a:lumMod val="50000"/>
                      </a:schemeClr>
                    </a:gs>
                    <a:gs pos="57000">
                      <a:schemeClr val="accent1"/>
                    </a:gs>
                    <a:gs pos="100000">
                      <a:schemeClr val="accent1">
                        <a:lumMod val="60000"/>
                        <a:lumOff val="40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8" name="Graphic 127">
                  <a:extLst>
                    <a:ext uri="{FF2B5EF4-FFF2-40B4-BE49-F238E27FC236}">
                      <a16:creationId xmlns:a16="http://schemas.microsoft.com/office/drawing/2014/main" id="{7A7E639B-19F5-E54C-8BCA-47233C80EA73}"/>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348573" y="1695418"/>
                  <a:ext cx="1041400" cy="1041400"/>
                </a:xfrm>
                <a:prstGeom prst="rect">
                  <a:avLst/>
                </a:prstGeom>
              </p:spPr>
            </p:pic>
          </p:grpSp>
          <p:grpSp>
            <p:nvGrpSpPr>
              <p:cNvPr id="69" name="Group 68">
                <a:extLst>
                  <a:ext uri="{FF2B5EF4-FFF2-40B4-BE49-F238E27FC236}">
                    <a16:creationId xmlns:a16="http://schemas.microsoft.com/office/drawing/2014/main" id="{47E4B87C-906F-AD4E-82B9-E802AC9BF9A4}"/>
                  </a:ext>
                </a:extLst>
              </p:cNvPr>
              <p:cNvGrpSpPr/>
              <p:nvPr/>
            </p:nvGrpSpPr>
            <p:grpSpPr>
              <a:xfrm>
                <a:off x="6821038" y="3381529"/>
                <a:ext cx="450978" cy="450978"/>
                <a:chOff x="7222180" y="5260912"/>
                <a:chExt cx="450978" cy="450978"/>
              </a:xfrm>
            </p:grpSpPr>
            <p:sp>
              <p:nvSpPr>
                <p:cNvPr id="118" name="Rectangle: Rounded Corners 411">
                  <a:extLst>
                    <a:ext uri="{FF2B5EF4-FFF2-40B4-BE49-F238E27FC236}">
                      <a16:creationId xmlns:a16="http://schemas.microsoft.com/office/drawing/2014/main" id="{88556A11-74C2-BA49-AA44-AFF54BF80763}"/>
                    </a:ext>
                  </a:extLst>
                </p:cNvPr>
                <p:cNvSpPr/>
                <p:nvPr/>
              </p:nvSpPr>
              <p:spPr>
                <a:xfrm>
                  <a:off x="7222180" y="5260912"/>
                  <a:ext cx="450978" cy="450978"/>
                </a:xfrm>
                <a:prstGeom prst="roundRect">
                  <a:avLst/>
                </a:prstGeom>
                <a:solidFill>
                  <a:schemeClr val="accent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19" name="Flowchart: Off-page Connector 412">
                  <a:extLst>
                    <a:ext uri="{FF2B5EF4-FFF2-40B4-BE49-F238E27FC236}">
                      <a16:creationId xmlns:a16="http://schemas.microsoft.com/office/drawing/2014/main" id="{72FD20C0-A4A5-2749-9AFF-1F367C562460}"/>
                    </a:ext>
                  </a:extLst>
                </p:cNvPr>
                <p:cNvSpPr/>
                <p:nvPr/>
              </p:nvSpPr>
              <p:spPr>
                <a:xfrm>
                  <a:off x="7373570" y="5369608"/>
                  <a:ext cx="148200" cy="164802"/>
                </a:xfrm>
                <a:prstGeom prst="flowChartOffpageConnector">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p>
              </p:txBody>
            </p:sp>
            <p:sp>
              <p:nvSpPr>
                <p:cNvPr id="120" name="Text Placeholder 2">
                  <a:extLst>
                    <a:ext uri="{FF2B5EF4-FFF2-40B4-BE49-F238E27FC236}">
                      <a16:creationId xmlns:a16="http://schemas.microsoft.com/office/drawing/2014/main" id="{EE815803-03CF-1C44-8881-36FF23102190}"/>
                    </a:ext>
                  </a:extLst>
                </p:cNvPr>
                <p:cNvSpPr txBox="1">
                  <a:spLocks/>
                </p:cNvSpPr>
                <p:nvPr/>
              </p:nvSpPr>
              <p:spPr>
                <a:xfrm>
                  <a:off x="7231731" y="5610854"/>
                  <a:ext cx="431878" cy="93463"/>
                </a:xfrm>
                <a:prstGeom prst="rect">
                  <a:avLst/>
                </a:prstGeom>
              </p:spPr>
              <p:txBody>
                <a:bodyPr vert="horz" wrap="square" lIns="0" tIns="0" rIns="0" bIns="0" rtlCol="0">
                  <a:spAutoFit/>
                </a:bodyPr>
                <a:lstStyle>
                  <a:defPPr>
                    <a:defRPr lang="en-US"/>
                  </a:defPPr>
                  <a:lvl1pPr indent="0" algn="ctr">
                    <a:lnSpc>
                      <a:spcPct val="100000"/>
                    </a:lnSpc>
                    <a:spcBef>
                      <a:spcPts val="600"/>
                    </a:spcBef>
                    <a:buFont typeface="Arial" panose="020B0604020202020204" pitchFamily="34" charset="0"/>
                    <a:buNone/>
                    <a:defRPr sz="400" b="1">
                      <a:solidFill>
                        <a:schemeClr val="bg1"/>
                      </a:solidFill>
                    </a:defRPr>
                  </a:lvl1pPr>
                  <a:lvl2pPr marL="365760" indent="-182880">
                    <a:lnSpc>
                      <a:spcPct val="100000"/>
                    </a:lnSpc>
                    <a:spcBef>
                      <a:spcPts val="600"/>
                    </a:spcBef>
                    <a:buFont typeface="Calibri" panose="020F0502020204030204" pitchFamily="34" charset="0"/>
                    <a:buChar char="–"/>
                    <a:defRPr>
                      <a:solidFill>
                        <a:schemeClr val="tx2"/>
                      </a:solidFill>
                    </a:defRPr>
                  </a:lvl2pPr>
                  <a:lvl3pPr marL="548640" indent="-182880">
                    <a:lnSpc>
                      <a:spcPct val="100000"/>
                    </a:lnSpc>
                    <a:spcBef>
                      <a:spcPts val="600"/>
                    </a:spcBef>
                    <a:buFont typeface="Wingdings" panose="05000000000000000000" pitchFamily="2" charset="2"/>
                    <a:buChar char="§"/>
                    <a:defRPr sz="1600">
                      <a:solidFill>
                        <a:schemeClr val="tx2"/>
                      </a:solidFill>
                    </a:defRPr>
                  </a:lvl3pPr>
                  <a:lvl4pPr marL="731520" indent="-182880">
                    <a:lnSpc>
                      <a:spcPct val="100000"/>
                    </a:lnSpc>
                    <a:spcBef>
                      <a:spcPts val="600"/>
                    </a:spcBef>
                    <a:buFont typeface="Courier New" panose="02070309020205020404" pitchFamily="49" charset="0"/>
                    <a:buChar char="o"/>
                    <a:defRPr sz="1400">
                      <a:solidFill>
                        <a:schemeClr val="tx2"/>
                      </a:solidFill>
                    </a:defRPr>
                  </a:lvl4pPr>
                  <a:lvl5pPr marL="914400" indent="-182880">
                    <a:lnSpc>
                      <a:spcPct val="100000"/>
                    </a:lnSpc>
                    <a:spcBef>
                      <a:spcPts val="600"/>
                    </a:spcBef>
                    <a:buFont typeface="Wingdings" panose="05000000000000000000" pitchFamily="2" charset="2"/>
                    <a:buChar char="v"/>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sz="600" dirty="0"/>
                    <a:t>SS7 FW</a:t>
                  </a:r>
                </a:p>
              </p:txBody>
            </p:sp>
          </p:grpSp>
          <p:sp>
            <p:nvSpPr>
              <p:cNvPr id="149" name="Text Placeholder 2">
                <a:extLst>
                  <a:ext uri="{FF2B5EF4-FFF2-40B4-BE49-F238E27FC236}">
                    <a16:creationId xmlns:a16="http://schemas.microsoft.com/office/drawing/2014/main" id="{7E8A3B45-6053-7948-B202-231AA8A2C4AD}"/>
                  </a:ext>
                </a:extLst>
              </p:cNvPr>
              <p:cNvSpPr txBox="1">
                <a:spLocks/>
              </p:cNvSpPr>
              <p:nvPr/>
            </p:nvSpPr>
            <p:spPr>
              <a:xfrm>
                <a:off x="7221170" y="3949452"/>
                <a:ext cx="256193" cy="107722"/>
              </a:xfrm>
              <a:prstGeom prst="rect">
                <a:avLst/>
              </a:prstGeom>
              <a:solidFill>
                <a:srgbClr val="0E68B1"/>
              </a:solidFill>
            </p:spPr>
            <p:txBody>
              <a:bodyPr vert="horz" wrap="square" lIns="0" tIns="0" rIns="0" bIns="0" rtlCol="0">
                <a:spAutoFit/>
              </a:bodyPr>
              <a:lstStyle>
                <a:defPPr>
                  <a:defRPr lang="en-US"/>
                </a:defPPr>
                <a:lvl1pPr indent="0" algn="ctr">
                  <a:lnSpc>
                    <a:spcPct val="100000"/>
                  </a:lnSpc>
                  <a:spcBef>
                    <a:spcPts val="600"/>
                  </a:spcBef>
                  <a:buFont typeface="Arial" panose="020B0604020202020204" pitchFamily="34" charset="0"/>
                  <a:buNone/>
                  <a:defRPr sz="700" b="1">
                    <a:solidFill>
                      <a:schemeClr val="bg1">
                        <a:lumMod val="50000"/>
                      </a:schemeClr>
                    </a:solidFill>
                  </a:defRPr>
                </a:lvl1pPr>
                <a:lvl2pPr marL="365760" indent="-182880">
                  <a:lnSpc>
                    <a:spcPct val="100000"/>
                  </a:lnSpc>
                  <a:spcBef>
                    <a:spcPts val="600"/>
                  </a:spcBef>
                  <a:buFont typeface="Calibri" panose="020F0502020204030204" pitchFamily="34" charset="0"/>
                  <a:buChar char="–"/>
                  <a:defRPr>
                    <a:solidFill>
                      <a:schemeClr val="tx2"/>
                    </a:solidFill>
                  </a:defRPr>
                </a:lvl2pPr>
                <a:lvl3pPr marL="548640" indent="-182880">
                  <a:lnSpc>
                    <a:spcPct val="100000"/>
                  </a:lnSpc>
                  <a:spcBef>
                    <a:spcPts val="600"/>
                  </a:spcBef>
                  <a:buFont typeface="Wingdings" panose="05000000000000000000" pitchFamily="2" charset="2"/>
                  <a:buChar char="§"/>
                  <a:defRPr sz="1600">
                    <a:solidFill>
                      <a:schemeClr val="tx2"/>
                    </a:solidFill>
                  </a:defRPr>
                </a:lvl3pPr>
                <a:lvl4pPr marL="731520" indent="-182880">
                  <a:lnSpc>
                    <a:spcPct val="100000"/>
                  </a:lnSpc>
                  <a:spcBef>
                    <a:spcPts val="600"/>
                  </a:spcBef>
                  <a:buFont typeface="Courier New" panose="02070309020205020404" pitchFamily="49" charset="0"/>
                  <a:buChar char="o"/>
                  <a:defRPr sz="1400">
                    <a:solidFill>
                      <a:schemeClr val="tx2"/>
                    </a:solidFill>
                  </a:defRPr>
                </a:lvl4pPr>
                <a:lvl5pPr marL="914400" indent="-182880">
                  <a:lnSpc>
                    <a:spcPct val="100000"/>
                  </a:lnSpc>
                  <a:spcBef>
                    <a:spcPts val="600"/>
                  </a:spcBef>
                  <a:buFont typeface="Wingdings" panose="05000000000000000000" pitchFamily="2" charset="2"/>
                  <a:buChar char="v"/>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solidFill>
                      <a:schemeClr val="bg1"/>
                    </a:solidFill>
                  </a:rPr>
                  <a:t>RTD</a:t>
                </a:r>
              </a:p>
            </p:txBody>
          </p:sp>
        </p:grpSp>
      </p:grpSp>
      <p:grpSp>
        <p:nvGrpSpPr>
          <p:cNvPr id="151" name="Group 230">
            <a:extLst>
              <a:ext uri="{FF2B5EF4-FFF2-40B4-BE49-F238E27FC236}">
                <a16:creationId xmlns:a16="http://schemas.microsoft.com/office/drawing/2014/main" id="{36B914CB-ADF6-E644-9E07-10DBEA92F530}"/>
              </a:ext>
            </a:extLst>
          </p:cNvPr>
          <p:cNvGrpSpPr/>
          <p:nvPr/>
        </p:nvGrpSpPr>
        <p:grpSpPr>
          <a:xfrm>
            <a:off x="10000206" y="3888729"/>
            <a:ext cx="699915" cy="698879"/>
            <a:chOff x="9004783" y="4001758"/>
            <a:chExt cx="660400" cy="690032"/>
          </a:xfrm>
          <a:solidFill>
            <a:schemeClr val="tx2">
              <a:lumMod val="50000"/>
              <a:lumOff val="50000"/>
            </a:schemeClr>
          </a:solidFill>
          <a:effectLst/>
          <a:scene3d>
            <a:camera prst="orthographicFront"/>
            <a:lightRig rig="threePt" dir="t"/>
          </a:scene3d>
        </p:grpSpPr>
        <p:grpSp>
          <p:nvGrpSpPr>
            <p:cNvPr id="152" name="Group 325">
              <a:extLst>
                <a:ext uri="{FF2B5EF4-FFF2-40B4-BE49-F238E27FC236}">
                  <a16:creationId xmlns:a16="http://schemas.microsoft.com/office/drawing/2014/main" id="{C72E9C8E-22D5-2642-ABA4-79933655CF91}"/>
                </a:ext>
              </a:extLst>
            </p:cNvPr>
            <p:cNvGrpSpPr/>
            <p:nvPr/>
          </p:nvGrpSpPr>
          <p:grpSpPr>
            <a:xfrm>
              <a:off x="9004783" y="4001758"/>
              <a:ext cx="660400" cy="690032"/>
              <a:chOff x="5466398" y="2830299"/>
              <a:chExt cx="660400" cy="690032"/>
            </a:xfrm>
            <a:grpFill/>
          </p:grpSpPr>
          <p:sp>
            <p:nvSpPr>
              <p:cNvPr id="154" name="Rounded Rectangle 106">
                <a:extLst>
                  <a:ext uri="{FF2B5EF4-FFF2-40B4-BE49-F238E27FC236}">
                    <a16:creationId xmlns:a16="http://schemas.microsoft.com/office/drawing/2014/main" id="{5A0B173A-E260-DA4E-8447-A35C9FC237C7}"/>
                  </a:ext>
                </a:extLst>
              </p:cNvPr>
              <p:cNvSpPr/>
              <p:nvPr/>
            </p:nvSpPr>
            <p:spPr>
              <a:xfrm>
                <a:off x="5466398" y="2830299"/>
                <a:ext cx="660400" cy="690032"/>
              </a:xfrm>
              <a:prstGeom prst="roundRect">
                <a:avLst/>
              </a:prstGeom>
              <a:grpFill/>
              <a:ln w="28575">
                <a:solidFill>
                  <a:schemeClr val="bg1"/>
                </a:solidFill>
              </a:ln>
              <a:sp3d extrusionH="254000">
                <a:extrusionClr>
                  <a:srgbClr val="DADADA"/>
                </a:extrusionClr>
              </a:sp3d>
            </p:spPr>
            <p:style>
              <a:lnRef idx="1">
                <a:schemeClr val="accent1"/>
              </a:lnRef>
              <a:fillRef idx="3">
                <a:schemeClr val="accent1"/>
              </a:fillRef>
              <a:effectRef idx="2">
                <a:schemeClr val="accent1"/>
              </a:effectRef>
              <a:fontRef idx="minor">
                <a:schemeClr val="lt1"/>
              </a:fontRef>
            </p:style>
            <p:txBody>
              <a:bodyPr lIns="0" rIns="0"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b="1" dirty="0">
                  <a:ea typeface="Verdana" pitchFamily="34" charset="0"/>
                  <a:cs typeface="Verdana" pitchFamily="34" charset="0"/>
                </a:endParaRPr>
              </a:p>
            </p:txBody>
          </p:sp>
          <p:sp>
            <p:nvSpPr>
              <p:cNvPr id="155" name="TextBox 107">
                <a:extLst>
                  <a:ext uri="{FF2B5EF4-FFF2-40B4-BE49-F238E27FC236}">
                    <a16:creationId xmlns:a16="http://schemas.microsoft.com/office/drawing/2014/main" id="{86469537-69B3-3D4E-9FD2-164A54457F22}"/>
                  </a:ext>
                </a:extLst>
              </p:cNvPr>
              <p:cNvSpPr txBox="1"/>
              <p:nvPr/>
            </p:nvSpPr>
            <p:spPr>
              <a:xfrm>
                <a:off x="5487728" y="3133686"/>
                <a:ext cx="631065" cy="197523"/>
              </a:xfrm>
              <a:prstGeom prst="rect">
                <a:avLst/>
              </a:prstGeom>
              <a:grpFill/>
              <a:sp3d extrusionH="254000">
                <a:extrusionClr>
                  <a:srgbClr val="DADADA"/>
                </a:extrusionClr>
              </a:sp3d>
            </p:spPr>
            <p:txBody>
              <a:bodyPr wrap="square" lIns="0" rIns="0" bIns="0" rtlCol="0" anchor="b"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dirty="0">
                    <a:solidFill>
                      <a:schemeClr val="bg1"/>
                    </a:solidFill>
                    <a:ea typeface="Tahoma" pitchFamily="34" charset="0"/>
                    <a:cs typeface="Tahoma" pitchFamily="34" charset="0"/>
                  </a:rPr>
                  <a:t>LI </a:t>
                </a:r>
              </a:p>
            </p:txBody>
          </p:sp>
        </p:grpSp>
        <p:cxnSp>
          <p:nvCxnSpPr>
            <p:cNvPr id="153" name="Straight Connector 103">
              <a:extLst>
                <a:ext uri="{FF2B5EF4-FFF2-40B4-BE49-F238E27FC236}">
                  <a16:creationId xmlns:a16="http://schemas.microsoft.com/office/drawing/2014/main" id="{81A51926-9BC4-254D-ACB8-0DE684774F6A}"/>
                </a:ext>
              </a:extLst>
            </p:cNvPr>
            <p:cNvCxnSpPr/>
            <p:nvPr/>
          </p:nvCxnSpPr>
          <p:spPr>
            <a:xfrm>
              <a:off x="9342821" y="4067844"/>
              <a:ext cx="0" cy="95250"/>
            </a:xfrm>
            <a:prstGeom prst="line">
              <a:avLst/>
            </a:prstGeom>
            <a:grpFill/>
            <a:ln w="76200">
              <a:solidFill>
                <a:srgbClr val="DADADA"/>
              </a:solidFill>
            </a:ln>
            <a:sp3d extrusionH="254000">
              <a:extrusionClr>
                <a:srgbClr val="DADADA"/>
              </a:extrusionClr>
            </a:sp3d>
          </p:spPr>
          <p:style>
            <a:lnRef idx="1">
              <a:schemeClr val="accent1"/>
            </a:lnRef>
            <a:fillRef idx="0">
              <a:schemeClr val="accent1"/>
            </a:fillRef>
            <a:effectRef idx="0">
              <a:schemeClr val="accent1"/>
            </a:effectRef>
            <a:fontRef idx="minor">
              <a:schemeClr val="tx1"/>
            </a:fontRef>
          </p:style>
        </p:cxnSp>
      </p:grpSp>
      <p:grpSp>
        <p:nvGrpSpPr>
          <p:cNvPr id="156" name="Group 230">
            <a:extLst>
              <a:ext uri="{FF2B5EF4-FFF2-40B4-BE49-F238E27FC236}">
                <a16:creationId xmlns:a16="http://schemas.microsoft.com/office/drawing/2014/main" id="{FEE1A8FE-AF23-9F45-B7F5-B02899F278B8}"/>
              </a:ext>
            </a:extLst>
          </p:cNvPr>
          <p:cNvGrpSpPr/>
          <p:nvPr/>
        </p:nvGrpSpPr>
        <p:grpSpPr>
          <a:xfrm>
            <a:off x="10008690" y="2979645"/>
            <a:ext cx="699915" cy="698879"/>
            <a:chOff x="9004783" y="4001758"/>
            <a:chExt cx="660400" cy="690032"/>
          </a:xfrm>
          <a:solidFill>
            <a:schemeClr val="tx2">
              <a:lumMod val="50000"/>
              <a:lumOff val="50000"/>
            </a:schemeClr>
          </a:solidFill>
          <a:effectLst/>
          <a:scene3d>
            <a:camera prst="orthographicFront"/>
            <a:lightRig rig="threePt" dir="t"/>
          </a:scene3d>
        </p:grpSpPr>
        <p:grpSp>
          <p:nvGrpSpPr>
            <p:cNvPr id="157" name="Group 325">
              <a:extLst>
                <a:ext uri="{FF2B5EF4-FFF2-40B4-BE49-F238E27FC236}">
                  <a16:creationId xmlns:a16="http://schemas.microsoft.com/office/drawing/2014/main" id="{FB97B97B-6BAE-BE45-8F69-D87D15228A45}"/>
                </a:ext>
              </a:extLst>
            </p:cNvPr>
            <p:cNvGrpSpPr/>
            <p:nvPr/>
          </p:nvGrpSpPr>
          <p:grpSpPr>
            <a:xfrm>
              <a:off x="9004783" y="4001758"/>
              <a:ext cx="660400" cy="690032"/>
              <a:chOff x="5466398" y="2830299"/>
              <a:chExt cx="660400" cy="690032"/>
            </a:xfrm>
            <a:grpFill/>
          </p:grpSpPr>
          <p:sp>
            <p:nvSpPr>
              <p:cNvPr id="159" name="Rounded Rectangle 106">
                <a:extLst>
                  <a:ext uri="{FF2B5EF4-FFF2-40B4-BE49-F238E27FC236}">
                    <a16:creationId xmlns:a16="http://schemas.microsoft.com/office/drawing/2014/main" id="{17BFB0E0-EF73-C54E-AE5D-A779D9E7F7CC}"/>
                  </a:ext>
                </a:extLst>
              </p:cNvPr>
              <p:cNvSpPr/>
              <p:nvPr/>
            </p:nvSpPr>
            <p:spPr>
              <a:xfrm>
                <a:off x="5466398" y="2830299"/>
                <a:ext cx="660400" cy="690032"/>
              </a:xfrm>
              <a:prstGeom prst="roundRect">
                <a:avLst/>
              </a:prstGeom>
              <a:grpFill/>
              <a:ln w="28575">
                <a:solidFill>
                  <a:schemeClr val="bg1"/>
                </a:solidFill>
              </a:ln>
              <a:sp3d extrusionH="254000">
                <a:extrusionClr>
                  <a:srgbClr val="DADADA"/>
                </a:extrusionClr>
              </a:sp3d>
            </p:spPr>
            <p:style>
              <a:lnRef idx="1">
                <a:schemeClr val="accent1"/>
              </a:lnRef>
              <a:fillRef idx="3">
                <a:schemeClr val="accent1"/>
              </a:fillRef>
              <a:effectRef idx="2">
                <a:schemeClr val="accent1"/>
              </a:effectRef>
              <a:fontRef idx="minor">
                <a:schemeClr val="lt1"/>
              </a:fontRef>
            </p:style>
            <p:txBody>
              <a:bodyPr lIns="0" rIns="0"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b="1" dirty="0">
                  <a:ea typeface="Verdana" pitchFamily="34" charset="0"/>
                  <a:cs typeface="Verdana" pitchFamily="34" charset="0"/>
                </a:endParaRPr>
              </a:p>
            </p:txBody>
          </p:sp>
          <p:sp>
            <p:nvSpPr>
              <p:cNvPr id="160" name="TextBox 107">
                <a:extLst>
                  <a:ext uri="{FF2B5EF4-FFF2-40B4-BE49-F238E27FC236}">
                    <a16:creationId xmlns:a16="http://schemas.microsoft.com/office/drawing/2014/main" id="{A9DD9478-F263-0F4C-A3B5-B3D7FA9F9787}"/>
                  </a:ext>
                </a:extLst>
              </p:cNvPr>
              <p:cNvSpPr txBox="1"/>
              <p:nvPr/>
            </p:nvSpPr>
            <p:spPr>
              <a:xfrm>
                <a:off x="5487728" y="3119005"/>
                <a:ext cx="631065" cy="197523"/>
              </a:xfrm>
              <a:prstGeom prst="rect">
                <a:avLst/>
              </a:prstGeom>
              <a:grpFill/>
              <a:sp3d extrusionH="254000">
                <a:extrusionClr>
                  <a:srgbClr val="DADADA"/>
                </a:extrusionClr>
              </a:sp3d>
            </p:spPr>
            <p:txBody>
              <a:bodyPr wrap="square" lIns="0" rIns="0" bIns="0" rtlCol="0" anchor="b"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dirty="0">
                    <a:solidFill>
                      <a:schemeClr val="bg1"/>
                    </a:solidFill>
                    <a:ea typeface="Tahoma" pitchFamily="34" charset="0"/>
                    <a:cs typeface="Tahoma" pitchFamily="34" charset="0"/>
                  </a:rPr>
                  <a:t>Billing</a:t>
                </a:r>
              </a:p>
            </p:txBody>
          </p:sp>
        </p:grpSp>
        <p:cxnSp>
          <p:nvCxnSpPr>
            <p:cNvPr id="158" name="Straight Connector 103">
              <a:extLst>
                <a:ext uri="{FF2B5EF4-FFF2-40B4-BE49-F238E27FC236}">
                  <a16:creationId xmlns:a16="http://schemas.microsoft.com/office/drawing/2014/main" id="{79CA3B5A-7815-5047-BF89-8036083EDF8F}"/>
                </a:ext>
              </a:extLst>
            </p:cNvPr>
            <p:cNvCxnSpPr/>
            <p:nvPr/>
          </p:nvCxnSpPr>
          <p:spPr>
            <a:xfrm>
              <a:off x="9342821" y="4067844"/>
              <a:ext cx="0" cy="95250"/>
            </a:xfrm>
            <a:prstGeom prst="line">
              <a:avLst/>
            </a:prstGeom>
            <a:grpFill/>
            <a:ln w="76200">
              <a:solidFill>
                <a:srgbClr val="DADADA"/>
              </a:solidFill>
            </a:ln>
            <a:sp3d extrusionH="254000">
              <a:extrusionClr>
                <a:srgbClr val="DADADA"/>
              </a:extrusionClr>
            </a:sp3d>
          </p:spPr>
          <p:style>
            <a:lnRef idx="1">
              <a:schemeClr val="accent1"/>
            </a:lnRef>
            <a:fillRef idx="0">
              <a:schemeClr val="accent1"/>
            </a:fillRef>
            <a:effectRef idx="0">
              <a:schemeClr val="accent1"/>
            </a:effectRef>
            <a:fontRef idx="minor">
              <a:schemeClr val="tx1"/>
            </a:fontRef>
          </p:style>
        </p:cxnSp>
      </p:grpSp>
      <p:grpSp>
        <p:nvGrpSpPr>
          <p:cNvPr id="161" name="Group 230">
            <a:extLst>
              <a:ext uri="{FF2B5EF4-FFF2-40B4-BE49-F238E27FC236}">
                <a16:creationId xmlns:a16="http://schemas.microsoft.com/office/drawing/2014/main" id="{0C07C0ED-1111-7245-B6CF-90F85730B90E}"/>
              </a:ext>
            </a:extLst>
          </p:cNvPr>
          <p:cNvGrpSpPr/>
          <p:nvPr/>
        </p:nvGrpSpPr>
        <p:grpSpPr>
          <a:xfrm>
            <a:off x="10022812" y="4797814"/>
            <a:ext cx="699915" cy="698879"/>
            <a:chOff x="9004783" y="4001758"/>
            <a:chExt cx="660400" cy="690032"/>
          </a:xfrm>
          <a:solidFill>
            <a:schemeClr val="tx2">
              <a:lumMod val="50000"/>
              <a:lumOff val="50000"/>
            </a:schemeClr>
          </a:solidFill>
          <a:effectLst/>
          <a:scene3d>
            <a:camera prst="orthographicFront"/>
            <a:lightRig rig="threePt" dir="t"/>
          </a:scene3d>
        </p:grpSpPr>
        <p:grpSp>
          <p:nvGrpSpPr>
            <p:cNvPr id="162" name="Group 325">
              <a:extLst>
                <a:ext uri="{FF2B5EF4-FFF2-40B4-BE49-F238E27FC236}">
                  <a16:creationId xmlns:a16="http://schemas.microsoft.com/office/drawing/2014/main" id="{DE10A90C-9535-8642-B8E1-E9D54402804A}"/>
                </a:ext>
              </a:extLst>
            </p:cNvPr>
            <p:cNvGrpSpPr/>
            <p:nvPr/>
          </p:nvGrpSpPr>
          <p:grpSpPr>
            <a:xfrm>
              <a:off x="9004783" y="4001758"/>
              <a:ext cx="660400" cy="690032"/>
              <a:chOff x="5466398" y="2830299"/>
              <a:chExt cx="660400" cy="690032"/>
            </a:xfrm>
            <a:grpFill/>
          </p:grpSpPr>
          <p:sp>
            <p:nvSpPr>
              <p:cNvPr id="164" name="Rounded Rectangle 106">
                <a:extLst>
                  <a:ext uri="{FF2B5EF4-FFF2-40B4-BE49-F238E27FC236}">
                    <a16:creationId xmlns:a16="http://schemas.microsoft.com/office/drawing/2014/main" id="{4B9C4E94-5640-8044-B9B7-6D5685076B93}"/>
                  </a:ext>
                </a:extLst>
              </p:cNvPr>
              <p:cNvSpPr/>
              <p:nvPr/>
            </p:nvSpPr>
            <p:spPr>
              <a:xfrm>
                <a:off x="5466398" y="2830299"/>
                <a:ext cx="660400" cy="690032"/>
              </a:xfrm>
              <a:prstGeom prst="roundRect">
                <a:avLst/>
              </a:prstGeom>
              <a:grpFill/>
              <a:ln w="28575">
                <a:solidFill>
                  <a:schemeClr val="bg1"/>
                </a:solidFill>
              </a:ln>
              <a:sp3d extrusionH="254000">
                <a:extrusionClr>
                  <a:srgbClr val="DADADA"/>
                </a:extrusionClr>
              </a:sp3d>
            </p:spPr>
            <p:style>
              <a:lnRef idx="1">
                <a:schemeClr val="accent1"/>
              </a:lnRef>
              <a:fillRef idx="3">
                <a:schemeClr val="accent1"/>
              </a:fillRef>
              <a:effectRef idx="2">
                <a:schemeClr val="accent1"/>
              </a:effectRef>
              <a:fontRef idx="minor">
                <a:schemeClr val="lt1"/>
              </a:fontRef>
            </p:style>
            <p:txBody>
              <a:bodyPr lIns="0" rIns="0"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b="1" dirty="0">
                  <a:ea typeface="Verdana" pitchFamily="34" charset="0"/>
                  <a:cs typeface="Verdana" pitchFamily="34" charset="0"/>
                </a:endParaRPr>
              </a:p>
            </p:txBody>
          </p:sp>
          <p:sp>
            <p:nvSpPr>
              <p:cNvPr id="165" name="TextBox 107">
                <a:extLst>
                  <a:ext uri="{FF2B5EF4-FFF2-40B4-BE49-F238E27FC236}">
                    <a16:creationId xmlns:a16="http://schemas.microsoft.com/office/drawing/2014/main" id="{9D815F9F-7FFC-294A-A616-E7BF37E5B7A1}"/>
                  </a:ext>
                </a:extLst>
              </p:cNvPr>
              <p:cNvSpPr txBox="1"/>
              <p:nvPr/>
            </p:nvSpPr>
            <p:spPr>
              <a:xfrm>
                <a:off x="5487728" y="3133686"/>
                <a:ext cx="631065" cy="197523"/>
              </a:xfrm>
              <a:prstGeom prst="rect">
                <a:avLst/>
              </a:prstGeom>
              <a:grpFill/>
              <a:sp3d extrusionH="254000">
                <a:extrusionClr>
                  <a:srgbClr val="DADADA"/>
                </a:extrusionClr>
              </a:sp3d>
            </p:spPr>
            <p:txBody>
              <a:bodyPr wrap="square" lIns="0" rIns="0" bIns="0" rtlCol="0" anchor="b"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dirty="0">
                    <a:solidFill>
                      <a:schemeClr val="bg1"/>
                    </a:solidFill>
                    <a:ea typeface="Tahoma" pitchFamily="34" charset="0"/>
                    <a:cs typeface="Tahoma" pitchFamily="34" charset="0"/>
                  </a:rPr>
                  <a:t>LCR</a:t>
                </a:r>
              </a:p>
            </p:txBody>
          </p:sp>
        </p:grpSp>
        <p:cxnSp>
          <p:nvCxnSpPr>
            <p:cNvPr id="163" name="Straight Connector 103">
              <a:extLst>
                <a:ext uri="{FF2B5EF4-FFF2-40B4-BE49-F238E27FC236}">
                  <a16:creationId xmlns:a16="http://schemas.microsoft.com/office/drawing/2014/main" id="{FBAA4369-D08A-0A47-A7CB-998B90DB7606}"/>
                </a:ext>
              </a:extLst>
            </p:cNvPr>
            <p:cNvCxnSpPr/>
            <p:nvPr/>
          </p:nvCxnSpPr>
          <p:spPr>
            <a:xfrm>
              <a:off x="9342821" y="4067844"/>
              <a:ext cx="0" cy="95250"/>
            </a:xfrm>
            <a:prstGeom prst="line">
              <a:avLst/>
            </a:prstGeom>
            <a:grpFill/>
            <a:ln w="76200">
              <a:solidFill>
                <a:srgbClr val="DADADA"/>
              </a:solidFill>
            </a:ln>
            <a:sp3d extrusionH="254000">
              <a:extrusionClr>
                <a:srgbClr val="DADADA"/>
              </a:extrusionClr>
            </a:sp3d>
          </p:spPr>
          <p:style>
            <a:lnRef idx="1">
              <a:schemeClr val="accent1"/>
            </a:lnRef>
            <a:fillRef idx="0">
              <a:schemeClr val="accent1"/>
            </a:fillRef>
            <a:effectRef idx="0">
              <a:schemeClr val="accent1"/>
            </a:effectRef>
            <a:fontRef idx="minor">
              <a:schemeClr val="tx1"/>
            </a:fontRef>
          </p:style>
        </p:cxnSp>
      </p:grpSp>
      <p:grpSp>
        <p:nvGrpSpPr>
          <p:cNvPr id="166" name="Group 230">
            <a:extLst>
              <a:ext uri="{FF2B5EF4-FFF2-40B4-BE49-F238E27FC236}">
                <a16:creationId xmlns:a16="http://schemas.microsoft.com/office/drawing/2014/main" id="{29E7BF82-E5FA-214B-840E-81DAEADF99F7}"/>
              </a:ext>
            </a:extLst>
          </p:cNvPr>
          <p:cNvGrpSpPr/>
          <p:nvPr/>
        </p:nvGrpSpPr>
        <p:grpSpPr>
          <a:xfrm>
            <a:off x="10001630" y="2070561"/>
            <a:ext cx="699915" cy="698879"/>
            <a:chOff x="9004783" y="4001758"/>
            <a:chExt cx="660400" cy="690032"/>
          </a:xfrm>
          <a:solidFill>
            <a:schemeClr val="tx2">
              <a:lumMod val="50000"/>
              <a:lumOff val="50000"/>
            </a:schemeClr>
          </a:solidFill>
          <a:effectLst/>
          <a:scene3d>
            <a:camera prst="orthographicFront"/>
            <a:lightRig rig="threePt" dir="t"/>
          </a:scene3d>
        </p:grpSpPr>
        <p:grpSp>
          <p:nvGrpSpPr>
            <p:cNvPr id="167" name="Group 325">
              <a:extLst>
                <a:ext uri="{FF2B5EF4-FFF2-40B4-BE49-F238E27FC236}">
                  <a16:creationId xmlns:a16="http://schemas.microsoft.com/office/drawing/2014/main" id="{6EA8FB24-C7B3-A14C-A199-E2CE69C85DF7}"/>
                </a:ext>
              </a:extLst>
            </p:cNvPr>
            <p:cNvGrpSpPr/>
            <p:nvPr/>
          </p:nvGrpSpPr>
          <p:grpSpPr>
            <a:xfrm>
              <a:off x="9004783" y="4001758"/>
              <a:ext cx="660400" cy="690032"/>
              <a:chOff x="5466398" y="2830299"/>
              <a:chExt cx="660400" cy="690032"/>
            </a:xfrm>
            <a:grpFill/>
          </p:grpSpPr>
          <p:sp>
            <p:nvSpPr>
              <p:cNvPr id="169" name="Rounded Rectangle 106">
                <a:extLst>
                  <a:ext uri="{FF2B5EF4-FFF2-40B4-BE49-F238E27FC236}">
                    <a16:creationId xmlns:a16="http://schemas.microsoft.com/office/drawing/2014/main" id="{05DFCEEE-DA27-0C48-B300-00ACBE0F35D7}"/>
                  </a:ext>
                </a:extLst>
              </p:cNvPr>
              <p:cNvSpPr/>
              <p:nvPr/>
            </p:nvSpPr>
            <p:spPr>
              <a:xfrm>
                <a:off x="5466398" y="2830299"/>
                <a:ext cx="660400" cy="690032"/>
              </a:xfrm>
              <a:prstGeom prst="roundRect">
                <a:avLst/>
              </a:prstGeom>
              <a:grpFill/>
              <a:ln w="28575">
                <a:solidFill>
                  <a:schemeClr val="bg1"/>
                </a:solidFill>
              </a:ln>
              <a:sp3d extrusionH="254000">
                <a:extrusionClr>
                  <a:srgbClr val="DADADA"/>
                </a:extrusionClr>
              </a:sp3d>
            </p:spPr>
            <p:style>
              <a:lnRef idx="1">
                <a:schemeClr val="accent1"/>
              </a:lnRef>
              <a:fillRef idx="3">
                <a:schemeClr val="accent1"/>
              </a:fillRef>
              <a:effectRef idx="2">
                <a:schemeClr val="accent1"/>
              </a:effectRef>
              <a:fontRef idx="minor">
                <a:schemeClr val="lt1"/>
              </a:fontRef>
            </p:style>
            <p:txBody>
              <a:bodyPr lIns="0" rIns="0"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b="1" dirty="0">
                  <a:ea typeface="Verdana" pitchFamily="34" charset="0"/>
                  <a:cs typeface="Verdana" pitchFamily="34" charset="0"/>
                </a:endParaRPr>
              </a:p>
            </p:txBody>
          </p:sp>
          <p:sp>
            <p:nvSpPr>
              <p:cNvPr id="170" name="TextBox 107">
                <a:extLst>
                  <a:ext uri="{FF2B5EF4-FFF2-40B4-BE49-F238E27FC236}">
                    <a16:creationId xmlns:a16="http://schemas.microsoft.com/office/drawing/2014/main" id="{742B2FAC-7DE4-2B4A-8389-6DBB993E19C2}"/>
                  </a:ext>
                </a:extLst>
              </p:cNvPr>
              <p:cNvSpPr txBox="1"/>
              <p:nvPr/>
            </p:nvSpPr>
            <p:spPr>
              <a:xfrm>
                <a:off x="5487728" y="3104323"/>
                <a:ext cx="631065" cy="197523"/>
              </a:xfrm>
              <a:prstGeom prst="rect">
                <a:avLst/>
              </a:prstGeom>
              <a:grpFill/>
              <a:sp3d extrusionH="254000">
                <a:extrusionClr>
                  <a:srgbClr val="DADADA"/>
                </a:extrusionClr>
              </a:sp3d>
            </p:spPr>
            <p:txBody>
              <a:bodyPr wrap="square" lIns="0" rIns="0" bIns="0" rtlCol="0" anchor="b"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dirty="0">
                    <a:solidFill>
                      <a:schemeClr val="bg1"/>
                    </a:solidFill>
                    <a:ea typeface="Tahoma" pitchFamily="34" charset="0"/>
                    <a:cs typeface="Tahoma" pitchFamily="34" charset="0"/>
                  </a:rPr>
                  <a:t>ENUM</a:t>
                </a:r>
              </a:p>
            </p:txBody>
          </p:sp>
        </p:grpSp>
        <p:cxnSp>
          <p:nvCxnSpPr>
            <p:cNvPr id="168" name="Straight Connector 103">
              <a:extLst>
                <a:ext uri="{FF2B5EF4-FFF2-40B4-BE49-F238E27FC236}">
                  <a16:creationId xmlns:a16="http://schemas.microsoft.com/office/drawing/2014/main" id="{A10B578B-4F33-A944-AE57-ADA1E9CAF4B0}"/>
                </a:ext>
              </a:extLst>
            </p:cNvPr>
            <p:cNvCxnSpPr/>
            <p:nvPr/>
          </p:nvCxnSpPr>
          <p:spPr>
            <a:xfrm>
              <a:off x="9342821" y="4067844"/>
              <a:ext cx="0" cy="95250"/>
            </a:xfrm>
            <a:prstGeom prst="line">
              <a:avLst/>
            </a:prstGeom>
            <a:grpFill/>
            <a:ln w="76200">
              <a:solidFill>
                <a:srgbClr val="DADADA"/>
              </a:solidFill>
            </a:ln>
            <a:sp3d extrusionH="254000">
              <a:extrusionClr>
                <a:srgbClr val="DADADA"/>
              </a:extrusionClr>
            </a:sp3d>
          </p:spPr>
          <p:style>
            <a:lnRef idx="1">
              <a:schemeClr val="accent1"/>
            </a:lnRef>
            <a:fillRef idx="0">
              <a:schemeClr val="accent1"/>
            </a:fillRef>
            <a:effectRef idx="0">
              <a:schemeClr val="accent1"/>
            </a:effectRef>
            <a:fontRef idx="minor">
              <a:schemeClr val="tx1"/>
            </a:fontRef>
          </p:style>
        </p:cxnSp>
      </p:grpSp>
      <p:sp>
        <p:nvSpPr>
          <p:cNvPr id="171" name="TextBox 170">
            <a:extLst>
              <a:ext uri="{FF2B5EF4-FFF2-40B4-BE49-F238E27FC236}">
                <a16:creationId xmlns:a16="http://schemas.microsoft.com/office/drawing/2014/main" id="{10B87BE3-CB76-3C42-8E48-1F57FC55B7D8}"/>
              </a:ext>
            </a:extLst>
          </p:cNvPr>
          <p:cNvSpPr txBox="1"/>
          <p:nvPr/>
        </p:nvSpPr>
        <p:spPr bwMode="auto">
          <a:xfrm>
            <a:off x="8584954" y="3429000"/>
            <a:ext cx="1143170" cy="553998"/>
          </a:xfrm>
          <a:prstGeom prst="rect">
            <a:avLst/>
          </a:prstGeom>
          <a:noFill/>
          <a:ln w="19050" algn="ctr">
            <a:noFill/>
            <a:miter lim="800000"/>
            <a:headEnd/>
            <a:tailEnd/>
          </a:ln>
        </p:spPr>
        <p:txBody>
          <a:bodyPr wrap="square" lIns="0" tIns="0" rIns="0" bIns="0" rtlCol="0">
            <a:spAutoFit/>
          </a:bodyPr>
          <a:lstStyle/>
          <a:p>
            <a:pPr algn="ctr"/>
            <a:r>
              <a:rPr lang="en-US" sz="1200" b="1" dirty="0"/>
              <a:t>OSS &amp; </a:t>
            </a:r>
          </a:p>
          <a:p>
            <a:pPr algn="ctr"/>
            <a:r>
              <a:rPr lang="en-US" sz="1200" b="1" dirty="0"/>
              <a:t>COMPLIANCE </a:t>
            </a:r>
          </a:p>
          <a:p>
            <a:pPr algn="ctr"/>
            <a:r>
              <a:rPr lang="en-US" sz="1200" b="1" dirty="0"/>
              <a:t>DOMAIN</a:t>
            </a:r>
          </a:p>
        </p:txBody>
      </p:sp>
      <p:sp>
        <p:nvSpPr>
          <p:cNvPr id="172" name="Rectangle 171">
            <a:extLst>
              <a:ext uri="{FF2B5EF4-FFF2-40B4-BE49-F238E27FC236}">
                <a16:creationId xmlns:a16="http://schemas.microsoft.com/office/drawing/2014/main" id="{EA455EC8-4F37-1C4B-926F-0756FB74DDED}"/>
              </a:ext>
            </a:extLst>
          </p:cNvPr>
          <p:cNvSpPr/>
          <p:nvPr/>
        </p:nvSpPr>
        <p:spPr>
          <a:xfrm>
            <a:off x="8760296" y="5667120"/>
            <a:ext cx="1584176" cy="523220"/>
          </a:xfrm>
          <a:prstGeom prst="rect">
            <a:avLst/>
          </a:prstGeom>
          <a:noFill/>
        </p:spPr>
        <p:txBody>
          <a:bodyPr wrap="square" lIns="0" tIns="0" rIns="0" bIns="0" rtlCol="0" anchor="t" anchorCtr="0">
            <a:noAutofit/>
          </a:bodyPr>
          <a:lstStyle/>
          <a:p>
            <a:pPr algn="ctr"/>
            <a:r>
              <a:rPr lang="en-US" sz="1400" dirty="0"/>
              <a:t>Overlay Domains and Interactions </a:t>
            </a:r>
          </a:p>
        </p:txBody>
      </p:sp>
    </p:spTree>
    <p:extLst>
      <p:ext uri="{BB962C8B-B14F-4D97-AF65-F5344CB8AC3E}">
        <p14:creationId xmlns:p14="http://schemas.microsoft.com/office/powerpoint/2010/main" val="873602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dissolve">
                                      <p:cBhvr>
                                        <p:cTn id="7" dur="500"/>
                                        <p:tgtEl>
                                          <p:spTgt spid="14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left)">
                                      <p:cBhvr>
                                        <p:cTn id="11" dur="500"/>
                                        <p:tgtEl>
                                          <p:spTgt spid="4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mph" presetSubtype="2" fill="hold" nodeType="clickEffect">
                                  <p:stCondLst>
                                    <p:cond delay="0"/>
                                  </p:stCondLst>
                                  <p:childTnLst>
                                    <p:animClr clrSpc="rgb" dir="cw">
                                      <p:cBhvr>
                                        <p:cTn id="15" dur="500" fill="hold"/>
                                        <p:tgtEl>
                                          <p:spTgt spid="45"/>
                                        </p:tgtEl>
                                        <p:attrNameLst>
                                          <p:attrName>fillcolor</p:attrName>
                                        </p:attrNameLst>
                                      </p:cBhvr>
                                      <p:to>
                                        <a:srgbClr val="A3A3A3"/>
                                      </p:to>
                                    </p:animClr>
                                    <p:set>
                                      <p:cBhvr>
                                        <p:cTn id="16" dur="500" fill="hold"/>
                                        <p:tgtEl>
                                          <p:spTgt spid="45"/>
                                        </p:tgtEl>
                                        <p:attrNameLst>
                                          <p:attrName>fill.type</p:attrName>
                                        </p:attrNameLst>
                                      </p:cBhvr>
                                      <p:to>
                                        <p:strVal val="solid"/>
                                      </p:to>
                                    </p:set>
                                    <p:set>
                                      <p:cBhvr>
                                        <p:cTn id="17" dur="500" fill="hold"/>
                                        <p:tgtEl>
                                          <p:spTgt spid="45"/>
                                        </p:tgtEl>
                                        <p:attrNameLst>
                                          <p:attrName>fill.on</p:attrName>
                                        </p:attrNameLst>
                                      </p:cBhvr>
                                      <p:to>
                                        <p:strVal val="true"/>
                                      </p:to>
                                    </p:set>
                                  </p:childTnLst>
                                </p:cTn>
                              </p:par>
                            </p:childTnLst>
                          </p:cTn>
                        </p:par>
                        <p:par>
                          <p:cTn id="18" fill="hold">
                            <p:stCondLst>
                              <p:cond delay="500"/>
                            </p:stCondLst>
                            <p:childTnLst>
                              <p:par>
                                <p:cTn id="19" presetID="9" presetClass="entr" presetSubtype="0" fill="hold" nodeType="afterEffect">
                                  <p:stCondLst>
                                    <p:cond delay="0"/>
                                  </p:stCondLst>
                                  <p:childTnLst>
                                    <p:set>
                                      <p:cBhvr>
                                        <p:cTn id="20" dur="1" fill="hold">
                                          <p:stCondLst>
                                            <p:cond delay="0"/>
                                          </p:stCondLst>
                                        </p:cTn>
                                        <p:tgtEl>
                                          <p:spTgt spid="197"/>
                                        </p:tgtEl>
                                        <p:attrNameLst>
                                          <p:attrName>style.visibility</p:attrName>
                                        </p:attrNameLst>
                                      </p:cBhvr>
                                      <p:to>
                                        <p:strVal val="visible"/>
                                      </p:to>
                                    </p:set>
                                    <p:animEffect transition="in" filter="dissolve">
                                      <p:cBhvr>
                                        <p:cTn id="21" dur="500"/>
                                        <p:tgtEl>
                                          <p:spTgt spid="197"/>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wipe(left)">
                                      <p:cBhvr>
                                        <p:cTn id="25" dur="500"/>
                                        <p:tgtEl>
                                          <p:spTgt spid="7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mph" presetSubtype="2" fill="hold" nodeType="clickEffect">
                                  <p:stCondLst>
                                    <p:cond delay="0"/>
                                  </p:stCondLst>
                                  <p:childTnLst>
                                    <p:animClr clrSpc="rgb" dir="cw">
                                      <p:cBhvr>
                                        <p:cTn id="29" dur="500" fill="hold"/>
                                        <p:tgtEl>
                                          <p:spTgt spid="74"/>
                                        </p:tgtEl>
                                        <p:attrNameLst>
                                          <p:attrName>fillcolor</p:attrName>
                                        </p:attrNameLst>
                                      </p:cBhvr>
                                      <p:to>
                                        <a:srgbClr val="A3A3A3"/>
                                      </p:to>
                                    </p:animClr>
                                    <p:set>
                                      <p:cBhvr>
                                        <p:cTn id="30" dur="500" fill="hold"/>
                                        <p:tgtEl>
                                          <p:spTgt spid="74"/>
                                        </p:tgtEl>
                                        <p:attrNameLst>
                                          <p:attrName>fill.type</p:attrName>
                                        </p:attrNameLst>
                                      </p:cBhvr>
                                      <p:to>
                                        <p:strVal val="solid"/>
                                      </p:to>
                                    </p:set>
                                    <p:set>
                                      <p:cBhvr>
                                        <p:cTn id="31" dur="500" fill="hold"/>
                                        <p:tgtEl>
                                          <p:spTgt spid="74"/>
                                        </p:tgtEl>
                                        <p:attrNameLst>
                                          <p:attrName>fill.on</p:attrName>
                                        </p:attrNameLst>
                                      </p:cBhvr>
                                      <p:to>
                                        <p:strVal val="true"/>
                                      </p:to>
                                    </p:set>
                                  </p:childTnLst>
                                </p:cTn>
                              </p:par>
                            </p:childTnLst>
                          </p:cTn>
                        </p:par>
                        <p:par>
                          <p:cTn id="32" fill="hold">
                            <p:stCondLst>
                              <p:cond delay="500"/>
                            </p:stCondLst>
                            <p:childTnLst>
                              <p:par>
                                <p:cTn id="33" presetID="9" presetClass="entr" presetSubtype="0" fill="hold" nodeType="afterEffect">
                                  <p:stCondLst>
                                    <p:cond delay="0"/>
                                  </p:stCondLst>
                                  <p:childTnLst>
                                    <p:set>
                                      <p:cBhvr>
                                        <p:cTn id="34" dur="1" fill="hold">
                                          <p:stCondLst>
                                            <p:cond delay="0"/>
                                          </p:stCondLst>
                                        </p:cTn>
                                        <p:tgtEl>
                                          <p:spTgt spid="137"/>
                                        </p:tgtEl>
                                        <p:attrNameLst>
                                          <p:attrName>style.visibility</p:attrName>
                                        </p:attrNameLst>
                                      </p:cBhvr>
                                      <p:to>
                                        <p:strVal val="visible"/>
                                      </p:to>
                                    </p:set>
                                    <p:animEffect transition="in" filter="dissolve">
                                      <p:cBhvr>
                                        <p:cTn id="35" dur="500"/>
                                        <p:tgtEl>
                                          <p:spTgt spid="137"/>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21" grpId="0" animBg="1"/>
      <p:bldP spid="7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0A584D-95CF-1545-AC99-530B423374FB}"/>
              </a:ext>
            </a:extLst>
          </p:cNvPr>
          <p:cNvSpPr>
            <a:spLocks noGrp="1"/>
          </p:cNvSpPr>
          <p:nvPr>
            <p:ph type="title"/>
          </p:nvPr>
        </p:nvSpPr>
        <p:spPr/>
        <p:txBody>
          <a:bodyPr/>
          <a:lstStyle/>
          <a:p>
            <a:r>
              <a:rPr lang="en-US" dirty="0"/>
              <a:t>Key takeaways</a:t>
            </a:r>
          </a:p>
        </p:txBody>
      </p:sp>
      <p:sp>
        <p:nvSpPr>
          <p:cNvPr id="5" name="Freeform 6">
            <a:extLst>
              <a:ext uri="{FF2B5EF4-FFF2-40B4-BE49-F238E27FC236}">
                <a16:creationId xmlns:a16="http://schemas.microsoft.com/office/drawing/2014/main" id="{E1A341C6-F7F5-BA48-8FFE-87CDF761E106}"/>
              </a:ext>
            </a:extLst>
          </p:cNvPr>
          <p:cNvSpPr>
            <a:spLocks/>
          </p:cNvSpPr>
          <p:nvPr/>
        </p:nvSpPr>
        <p:spPr bwMode="auto">
          <a:xfrm>
            <a:off x="6307808" y="1628800"/>
            <a:ext cx="1616075" cy="1665288"/>
          </a:xfrm>
          <a:custGeom>
            <a:avLst/>
            <a:gdLst/>
            <a:ahLst/>
            <a:cxnLst>
              <a:cxn ang="0">
                <a:pos x="1018" y="0"/>
              </a:cxn>
              <a:cxn ang="0">
                <a:pos x="907" y="524"/>
              </a:cxn>
              <a:cxn ang="0">
                <a:pos x="796" y="1049"/>
              </a:cxn>
              <a:cxn ang="0">
                <a:pos x="398" y="691"/>
              </a:cxn>
              <a:cxn ang="0">
                <a:pos x="0" y="332"/>
              </a:cxn>
              <a:cxn ang="0">
                <a:pos x="509" y="166"/>
              </a:cxn>
              <a:cxn ang="0">
                <a:pos x="1018" y="0"/>
              </a:cxn>
            </a:cxnLst>
            <a:rect l="0" t="0" r="r" b="b"/>
            <a:pathLst>
              <a:path w="1018" h="1049">
                <a:moveTo>
                  <a:pt x="1018" y="0"/>
                </a:moveTo>
                <a:lnTo>
                  <a:pt x="907" y="524"/>
                </a:lnTo>
                <a:lnTo>
                  <a:pt x="796" y="1049"/>
                </a:lnTo>
                <a:lnTo>
                  <a:pt x="398" y="691"/>
                </a:lnTo>
                <a:lnTo>
                  <a:pt x="0" y="332"/>
                </a:lnTo>
                <a:lnTo>
                  <a:pt x="509" y="166"/>
                </a:lnTo>
                <a:lnTo>
                  <a:pt x="1018" y="0"/>
                </a:lnTo>
                <a:close/>
              </a:path>
            </a:pathLst>
          </a:custGeom>
          <a:gradFill>
            <a:gsLst>
              <a:gs pos="86000">
                <a:srgbClr val="0066FF"/>
              </a:gs>
              <a:gs pos="72000">
                <a:srgbClr val="0066FF"/>
              </a:gs>
            </a:gsLst>
            <a:lin ang="7200000" scaled="0"/>
          </a:gradFill>
          <a:ln w="0">
            <a:noFill/>
            <a:prstDash val="solid"/>
            <a:round/>
            <a:headEnd/>
            <a:tailEnd/>
          </a:ln>
          <a:scene3d>
            <a:camera prst="perspectiveRight"/>
            <a:lightRig rig="threePt" dir="t">
              <a:rot lat="0" lon="0" rev="21000000"/>
            </a:lightRig>
          </a:scene3d>
          <a:sp3d prstMaterial="plastic">
            <a:bevelT w="38100" h="635000"/>
          </a:sp3d>
        </p:spPr>
        <p:txBody>
          <a:bodyPr vert="horz" wrap="square" lIns="91440" tIns="45720" rIns="91440" bIns="45720" numCol="1" anchor="t" anchorCtr="0" compatLnSpc="1">
            <a:prstTxWarp prst="textNoShape">
              <a:avLst/>
            </a:prstTxWarp>
          </a:bodyPr>
          <a:lstStyle/>
          <a:p>
            <a:endParaRPr lang="en-IN"/>
          </a:p>
        </p:txBody>
      </p:sp>
      <p:sp>
        <p:nvSpPr>
          <p:cNvPr id="6" name="Freeform 7">
            <a:extLst>
              <a:ext uri="{FF2B5EF4-FFF2-40B4-BE49-F238E27FC236}">
                <a16:creationId xmlns:a16="http://schemas.microsoft.com/office/drawing/2014/main" id="{200BEB4F-D143-C141-8A54-1D9FBCC05D51}"/>
              </a:ext>
            </a:extLst>
          </p:cNvPr>
          <p:cNvSpPr>
            <a:spLocks/>
          </p:cNvSpPr>
          <p:nvPr/>
        </p:nvSpPr>
        <p:spPr bwMode="auto">
          <a:xfrm>
            <a:off x="5101308" y="2414612"/>
            <a:ext cx="2178050" cy="2293938"/>
          </a:xfrm>
          <a:custGeom>
            <a:avLst/>
            <a:gdLst/>
            <a:ahLst/>
            <a:cxnLst>
              <a:cxn ang="0">
                <a:pos x="1034" y="0"/>
              </a:cxn>
              <a:cxn ang="0">
                <a:pos x="1372" y="309"/>
              </a:cxn>
              <a:cxn ang="0">
                <a:pos x="339" y="1445"/>
              </a:cxn>
              <a:cxn ang="0">
                <a:pos x="0" y="1135"/>
              </a:cxn>
              <a:cxn ang="0">
                <a:pos x="1034" y="0"/>
              </a:cxn>
            </a:cxnLst>
            <a:rect l="0" t="0" r="r" b="b"/>
            <a:pathLst>
              <a:path w="1372" h="1445">
                <a:moveTo>
                  <a:pt x="1034" y="0"/>
                </a:moveTo>
                <a:lnTo>
                  <a:pt x="1372" y="309"/>
                </a:lnTo>
                <a:lnTo>
                  <a:pt x="339" y="1445"/>
                </a:lnTo>
                <a:lnTo>
                  <a:pt x="0" y="1135"/>
                </a:lnTo>
                <a:lnTo>
                  <a:pt x="1034" y="0"/>
                </a:lnTo>
                <a:close/>
              </a:path>
            </a:pathLst>
          </a:custGeom>
          <a:gradFill>
            <a:gsLst>
              <a:gs pos="86000">
                <a:srgbClr val="0066FF"/>
              </a:gs>
              <a:gs pos="42000">
                <a:srgbClr val="0066FF"/>
              </a:gs>
            </a:gsLst>
            <a:lin ang="7200000" scaled="0"/>
          </a:gradFill>
          <a:ln w="0">
            <a:noFill/>
            <a:prstDash val="solid"/>
            <a:round/>
            <a:headEnd/>
            <a:tailEnd/>
          </a:ln>
          <a:scene3d>
            <a:camera prst="perspectiveRight"/>
            <a:lightRig rig="threePt" dir="t">
              <a:rot lat="0" lon="0" rev="21000000"/>
            </a:lightRig>
          </a:scene3d>
          <a:sp3d prstMaterial="plastic">
            <a:bevelT w="38100" h="635000"/>
          </a:sp3d>
        </p:spPr>
        <p:txBody>
          <a:bodyPr vert="horz" wrap="square" lIns="91440" tIns="45720" rIns="91440" bIns="45720" numCol="1" anchor="t" anchorCtr="0" compatLnSpc="1">
            <a:prstTxWarp prst="textNoShape">
              <a:avLst/>
            </a:prstTxWarp>
          </a:bodyPr>
          <a:lstStyle/>
          <a:p>
            <a:endParaRPr lang="en-IN"/>
          </a:p>
        </p:txBody>
      </p:sp>
      <p:sp>
        <p:nvSpPr>
          <p:cNvPr id="7" name="Freeform 9">
            <a:extLst>
              <a:ext uri="{FF2B5EF4-FFF2-40B4-BE49-F238E27FC236}">
                <a16:creationId xmlns:a16="http://schemas.microsoft.com/office/drawing/2014/main" id="{FA12BBDE-9D94-9943-A696-A42506026524}"/>
              </a:ext>
            </a:extLst>
          </p:cNvPr>
          <p:cNvSpPr>
            <a:spLocks/>
          </p:cNvSpPr>
          <p:nvPr/>
        </p:nvSpPr>
        <p:spPr bwMode="auto">
          <a:xfrm>
            <a:off x="4386933" y="3033737"/>
            <a:ext cx="1722438" cy="1662113"/>
          </a:xfrm>
          <a:custGeom>
            <a:avLst/>
            <a:gdLst/>
            <a:ahLst/>
            <a:cxnLst>
              <a:cxn ang="0">
                <a:pos x="310" y="0"/>
              </a:cxn>
              <a:cxn ang="0">
                <a:pos x="1085" y="709"/>
              </a:cxn>
              <a:cxn ang="0">
                <a:pos x="776" y="1047"/>
              </a:cxn>
              <a:cxn ang="0">
                <a:pos x="0" y="339"/>
              </a:cxn>
              <a:cxn ang="0">
                <a:pos x="310" y="0"/>
              </a:cxn>
            </a:cxnLst>
            <a:rect l="0" t="0" r="r" b="b"/>
            <a:pathLst>
              <a:path w="1085" h="1047">
                <a:moveTo>
                  <a:pt x="310" y="0"/>
                </a:moveTo>
                <a:lnTo>
                  <a:pt x="1085" y="709"/>
                </a:lnTo>
                <a:lnTo>
                  <a:pt x="776" y="1047"/>
                </a:lnTo>
                <a:lnTo>
                  <a:pt x="0" y="339"/>
                </a:lnTo>
                <a:lnTo>
                  <a:pt x="310" y="0"/>
                </a:lnTo>
                <a:close/>
              </a:path>
            </a:pathLst>
          </a:custGeom>
          <a:gradFill>
            <a:gsLst>
              <a:gs pos="86000">
                <a:srgbClr val="0066FF"/>
              </a:gs>
              <a:gs pos="42000">
                <a:srgbClr val="0066FF"/>
              </a:gs>
            </a:gsLst>
            <a:lin ang="7200000" scaled="0"/>
          </a:gradFill>
          <a:ln w="0">
            <a:noFill/>
            <a:prstDash val="solid"/>
            <a:round/>
            <a:headEnd/>
            <a:tailEnd/>
          </a:ln>
          <a:scene3d>
            <a:camera prst="perspectiveRight"/>
            <a:lightRig rig="threePt" dir="t">
              <a:rot lat="0" lon="0" rev="21000000"/>
            </a:lightRig>
          </a:scene3d>
          <a:sp3d prstMaterial="plastic">
            <a:bevelT w="38100" h="635000"/>
          </a:sp3d>
        </p:spPr>
        <p:txBody>
          <a:bodyPr vert="horz" wrap="square" lIns="91440" tIns="45720" rIns="91440" bIns="45720" numCol="1" anchor="t" anchorCtr="0" compatLnSpc="1">
            <a:prstTxWarp prst="textNoShape">
              <a:avLst/>
            </a:prstTxWarp>
          </a:bodyPr>
          <a:lstStyle/>
          <a:p>
            <a:endParaRPr lang="en-IN"/>
          </a:p>
        </p:txBody>
      </p:sp>
      <p:sp>
        <p:nvSpPr>
          <p:cNvPr id="8" name="Freeform 8">
            <a:extLst>
              <a:ext uri="{FF2B5EF4-FFF2-40B4-BE49-F238E27FC236}">
                <a16:creationId xmlns:a16="http://schemas.microsoft.com/office/drawing/2014/main" id="{DDF3C979-AF80-9C4D-B952-2602835F6199}"/>
              </a:ext>
            </a:extLst>
          </p:cNvPr>
          <p:cNvSpPr>
            <a:spLocks/>
          </p:cNvSpPr>
          <p:nvPr/>
        </p:nvSpPr>
        <p:spPr bwMode="auto">
          <a:xfrm>
            <a:off x="3575720" y="3032150"/>
            <a:ext cx="1838325" cy="1919288"/>
          </a:xfrm>
          <a:custGeom>
            <a:avLst/>
            <a:gdLst/>
            <a:ahLst/>
            <a:cxnLst>
              <a:cxn ang="0">
                <a:pos x="820" y="0"/>
              </a:cxn>
              <a:cxn ang="0">
                <a:pos x="1158" y="309"/>
              </a:cxn>
              <a:cxn ang="0">
                <a:pos x="338" y="1209"/>
              </a:cxn>
              <a:cxn ang="0">
                <a:pos x="0" y="899"/>
              </a:cxn>
              <a:cxn ang="0">
                <a:pos x="820" y="0"/>
              </a:cxn>
            </a:cxnLst>
            <a:rect l="0" t="0" r="r" b="b"/>
            <a:pathLst>
              <a:path w="1158" h="1209">
                <a:moveTo>
                  <a:pt x="820" y="0"/>
                </a:moveTo>
                <a:lnTo>
                  <a:pt x="1158" y="309"/>
                </a:lnTo>
                <a:lnTo>
                  <a:pt x="338" y="1209"/>
                </a:lnTo>
                <a:lnTo>
                  <a:pt x="0" y="899"/>
                </a:lnTo>
                <a:lnTo>
                  <a:pt x="820" y="0"/>
                </a:lnTo>
                <a:close/>
              </a:path>
            </a:pathLst>
          </a:custGeom>
          <a:gradFill>
            <a:gsLst>
              <a:gs pos="86000">
                <a:srgbClr val="0066FF"/>
              </a:gs>
              <a:gs pos="42000">
                <a:srgbClr val="0066FF"/>
              </a:gs>
              <a:gs pos="62000">
                <a:srgbClr val="3399FF"/>
              </a:gs>
            </a:gsLst>
            <a:lin ang="7200000" scaled="0"/>
          </a:gradFill>
          <a:ln w="0">
            <a:noFill/>
            <a:prstDash val="solid"/>
            <a:round/>
            <a:headEnd/>
            <a:tailEnd/>
          </a:ln>
          <a:scene3d>
            <a:camera prst="perspectiveRight"/>
            <a:lightRig rig="threePt" dir="t">
              <a:rot lat="0" lon="0" rev="21000000"/>
            </a:lightRig>
          </a:scene3d>
          <a:sp3d prstMaterial="plastic">
            <a:bevelT w="38100" h="635000"/>
          </a:sp3d>
        </p:spPr>
        <p:txBody>
          <a:bodyPr vert="horz" wrap="square" lIns="91440" tIns="45720" rIns="91440" bIns="45720" numCol="1" anchor="t" anchorCtr="0" compatLnSpc="1">
            <a:prstTxWarp prst="textNoShape">
              <a:avLst/>
            </a:prstTxWarp>
          </a:bodyPr>
          <a:lstStyle/>
          <a:p>
            <a:endParaRPr lang="en-IN"/>
          </a:p>
        </p:txBody>
      </p:sp>
      <p:sp>
        <p:nvSpPr>
          <p:cNvPr id="10" name="Oval 9">
            <a:extLst>
              <a:ext uri="{FF2B5EF4-FFF2-40B4-BE49-F238E27FC236}">
                <a16:creationId xmlns:a16="http://schemas.microsoft.com/office/drawing/2014/main" id="{1927610F-77FA-0E4A-96F1-8E2F5D3EFF1B}"/>
              </a:ext>
            </a:extLst>
          </p:cNvPr>
          <p:cNvSpPr/>
          <p:nvPr/>
        </p:nvSpPr>
        <p:spPr>
          <a:xfrm>
            <a:off x="3718562" y="4675564"/>
            <a:ext cx="534572" cy="5345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itchFamily="34" charset="0"/>
                <a:cs typeface="Arial" pitchFamily="34" charset="0"/>
              </a:rPr>
              <a:t>1</a:t>
            </a:r>
            <a:endParaRPr lang="en-IN" b="1" dirty="0">
              <a:solidFill>
                <a:schemeClr val="bg1"/>
              </a:solidFill>
              <a:latin typeface="Arial" pitchFamily="34" charset="0"/>
              <a:cs typeface="Arial" pitchFamily="34" charset="0"/>
            </a:endParaRPr>
          </a:p>
        </p:txBody>
      </p:sp>
      <p:sp>
        <p:nvSpPr>
          <p:cNvPr id="11" name="Oval 10">
            <a:extLst>
              <a:ext uri="{FF2B5EF4-FFF2-40B4-BE49-F238E27FC236}">
                <a16:creationId xmlns:a16="http://schemas.microsoft.com/office/drawing/2014/main" id="{447E3D81-213D-EE42-9005-41B46121E35A}"/>
              </a:ext>
            </a:extLst>
          </p:cNvPr>
          <p:cNvSpPr/>
          <p:nvPr/>
        </p:nvSpPr>
        <p:spPr>
          <a:xfrm>
            <a:off x="4492285" y="2818629"/>
            <a:ext cx="534572" cy="5345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itchFamily="34" charset="0"/>
                <a:cs typeface="Arial" pitchFamily="34" charset="0"/>
              </a:rPr>
              <a:t>2</a:t>
            </a:r>
            <a:endParaRPr lang="en-IN" b="1" dirty="0">
              <a:solidFill>
                <a:schemeClr val="bg1"/>
              </a:solidFill>
              <a:latin typeface="Arial" pitchFamily="34" charset="0"/>
              <a:cs typeface="Arial" pitchFamily="34" charset="0"/>
            </a:endParaRPr>
          </a:p>
        </p:txBody>
      </p:sp>
      <p:sp>
        <p:nvSpPr>
          <p:cNvPr id="12" name="Oval 11">
            <a:extLst>
              <a:ext uri="{FF2B5EF4-FFF2-40B4-BE49-F238E27FC236}">
                <a16:creationId xmlns:a16="http://schemas.microsoft.com/office/drawing/2014/main" id="{8A9A3824-B8D4-FD42-8F17-F825179E188B}"/>
              </a:ext>
            </a:extLst>
          </p:cNvPr>
          <p:cNvSpPr/>
          <p:nvPr/>
        </p:nvSpPr>
        <p:spPr>
          <a:xfrm>
            <a:off x="5541444" y="4380376"/>
            <a:ext cx="534572" cy="5345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itchFamily="34" charset="0"/>
                <a:cs typeface="Arial" pitchFamily="34" charset="0"/>
              </a:rPr>
              <a:t>3</a:t>
            </a:r>
            <a:endParaRPr lang="en-IN" b="1" dirty="0">
              <a:solidFill>
                <a:schemeClr val="bg1"/>
              </a:solidFill>
              <a:latin typeface="Arial" pitchFamily="34" charset="0"/>
              <a:cs typeface="Arial" pitchFamily="34" charset="0"/>
            </a:endParaRPr>
          </a:p>
        </p:txBody>
      </p:sp>
      <p:sp>
        <p:nvSpPr>
          <p:cNvPr id="13" name="Oval 12">
            <a:extLst>
              <a:ext uri="{FF2B5EF4-FFF2-40B4-BE49-F238E27FC236}">
                <a16:creationId xmlns:a16="http://schemas.microsoft.com/office/drawing/2014/main" id="{6C4958C0-9F6B-234F-A7AF-F7FAD3695461}"/>
              </a:ext>
            </a:extLst>
          </p:cNvPr>
          <p:cNvSpPr/>
          <p:nvPr/>
        </p:nvSpPr>
        <p:spPr>
          <a:xfrm>
            <a:off x="6863807" y="2846998"/>
            <a:ext cx="534572" cy="5345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itchFamily="34" charset="0"/>
                <a:cs typeface="Arial" pitchFamily="34" charset="0"/>
              </a:rPr>
              <a:t>4</a:t>
            </a:r>
            <a:endParaRPr lang="en-IN" b="1" dirty="0">
              <a:solidFill>
                <a:schemeClr val="bg1"/>
              </a:solidFill>
              <a:latin typeface="Arial" pitchFamily="34" charset="0"/>
              <a:cs typeface="Arial" pitchFamily="34" charset="0"/>
            </a:endParaRPr>
          </a:p>
        </p:txBody>
      </p:sp>
      <p:sp>
        <p:nvSpPr>
          <p:cNvPr id="14" name="Oval 13">
            <a:extLst>
              <a:ext uri="{FF2B5EF4-FFF2-40B4-BE49-F238E27FC236}">
                <a16:creationId xmlns:a16="http://schemas.microsoft.com/office/drawing/2014/main" id="{34C37A9E-32EC-B544-AD87-F3CCCA455D8A}"/>
              </a:ext>
            </a:extLst>
          </p:cNvPr>
          <p:cNvSpPr/>
          <p:nvPr/>
        </p:nvSpPr>
        <p:spPr>
          <a:xfrm>
            <a:off x="7408473" y="1498917"/>
            <a:ext cx="534572" cy="5345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itchFamily="34" charset="0"/>
                <a:cs typeface="Arial" pitchFamily="34" charset="0"/>
              </a:rPr>
              <a:t>5</a:t>
            </a:r>
            <a:endParaRPr lang="en-IN" b="1" dirty="0">
              <a:solidFill>
                <a:schemeClr val="bg1"/>
              </a:solidFill>
              <a:latin typeface="Arial" pitchFamily="34" charset="0"/>
              <a:cs typeface="Arial" pitchFamily="34" charset="0"/>
            </a:endParaRPr>
          </a:p>
        </p:txBody>
      </p:sp>
      <p:sp>
        <p:nvSpPr>
          <p:cNvPr id="2" name="TextBox 1">
            <a:extLst>
              <a:ext uri="{FF2B5EF4-FFF2-40B4-BE49-F238E27FC236}">
                <a16:creationId xmlns:a16="http://schemas.microsoft.com/office/drawing/2014/main" id="{16E2F415-7D04-D340-A102-C317BCA1CEB4}"/>
              </a:ext>
            </a:extLst>
          </p:cNvPr>
          <p:cNvSpPr txBox="1"/>
          <p:nvPr/>
        </p:nvSpPr>
        <p:spPr>
          <a:xfrm>
            <a:off x="1389389" y="4657416"/>
            <a:ext cx="2178050" cy="515064"/>
          </a:xfrm>
          <a:prstGeom prst="rect">
            <a:avLst/>
          </a:prstGeom>
          <a:noFill/>
        </p:spPr>
        <p:txBody>
          <a:bodyPr wrap="square" lIns="0" tIns="0" rIns="0" bIns="0" rtlCol="0" anchor="t" anchorCtr="0">
            <a:noAutofit/>
          </a:bodyPr>
          <a:lstStyle/>
          <a:p>
            <a:pPr algn="r"/>
            <a:r>
              <a:rPr lang="en-US" sz="1400" dirty="0"/>
              <a:t>Network</a:t>
            </a:r>
          </a:p>
          <a:p>
            <a:pPr algn="r"/>
            <a:r>
              <a:rPr lang="en-US" sz="1400" dirty="0"/>
              <a:t>modernization is underway</a:t>
            </a:r>
            <a:endParaRPr lang="en-US" sz="1400" dirty="0">
              <a:solidFill>
                <a:schemeClr val="tx1"/>
              </a:solidFill>
            </a:endParaRPr>
          </a:p>
        </p:txBody>
      </p:sp>
      <p:sp>
        <p:nvSpPr>
          <p:cNvPr id="15" name="TextBox 14">
            <a:extLst>
              <a:ext uri="{FF2B5EF4-FFF2-40B4-BE49-F238E27FC236}">
                <a16:creationId xmlns:a16="http://schemas.microsoft.com/office/drawing/2014/main" id="{C44AE7C9-DAA9-9448-BDD6-48797F3D7F47}"/>
              </a:ext>
            </a:extLst>
          </p:cNvPr>
          <p:cNvSpPr txBox="1"/>
          <p:nvPr/>
        </p:nvSpPr>
        <p:spPr>
          <a:xfrm>
            <a:off x="1883091" y="2818629"/>
            <a:ext cx="2509975" cy="914400"/>
          </a:xfrm>
          <a:prstGeom prst="rect">
            <a:avLst/>
          </a:prstGeom>
          <a:noFill/>
        </p:spPr>
        <p:txBody>
          <a:bodyPr wrap="square" lIns="0" tIns="0" rIns="0" bIns="0" rtlCol="0" anchor="t" anchorCtr="0">
            <a:noAutofit/>
          </a:bodyPr>
          <a:lstStyle/>
          <a:p>
            <a:pPr algn="r"/>
            <a:r>
              <a:rPr lang="en-US" sz="1400" dirty="0"/>
              <a:t>Carriers being forced to make important decisions</a:t>
            </a:r>
            <a:endParaRPr lang="en-US" sz="1400" dirty="0">
              <a:solidFill>
                <a:schemeClr val="tx1"/>
              </a:solidFill>
            </a:endParaRPr>
          </a:p>
        </p:txBody>
      </p:sp>
      <p:sp>
        <p:nvSpPr>
          <p:cNvPr id="16" name="TextBox 15">
            <a:extLst>
              <a:ext uri="{FF2B5EF4-FFF2-40B4-BE49-F238E27FC236}">
                <a16:creationId xmlns:a16="http://schemas.microsoft.com/office/drawing/2014/main" id="{1DC0E86E-9AF5-F949-AE6C-42FA705B561B}"/>
              </a:ext>
            </a:extLst>
          </p:cNvPr>
          <p:cNvSpPr txBox="1"/>
          <p:nvPr/>
        </p:nvSpPr>
        <p:spPr>
          <a:xfrm>
            <a:off x="6093184" y="4824512"/>
            <a:ext cx="2704321" cy="914400"/>
          </a:xfrm>
          <a:prstGeom prst="rect">
            <a:avLst/>
          </a:prstGeom>
          <a:noFill/>
        </p:spPr>
        <p:txBody>
          <a:bodyPr wrap="square" lIns="0" tIns="0" rIns="0" bIns="0" rtlCol="0" anchor="t" anchorCtr="0">
            <a:noAutofit/>
          </a:bodyPr>
          <a:lstStyle/>
          <a:p>
            <a:r>
              <a:rPr lang="en-US" sz="1400" dirty="0"/>
              <a:t>Decisions to include a new architecture and where to place budget investment</a:t>
            </a:r>
            <a:endParaRPr lang="en-US" sz="1400" dirty="0">
              <a:solidFill>
                <a:schemeClr val="tx1"/>
              </a:solidFill>
            </a:endParaRPr>
          </a:p>
        </p:txBody>
      </p:sp>
      <p:sp>
        <p:nvSpPr>
          <p:cNvPr id="17" name="TextBox 16">
            <a:extLst>
              <a:ext uri="{FF2B5EF4-FFF2-40B4-BE49-F238E27FC236}">
                <a16:creationId xmlns:a16="http://schemas.microsoft.com/office/drawing/2014/main" id="{D22F8C36-3135-A54F-AF93-EBC82980CF52}"/>
              </a:ext>
            </a:extLst>
          </p:cNvPr>
          <p:cNvSpPr txBox="1"/>
          <p:nvPr/>
        </p:nvSpPr>
        <p:spPr>
          <a:xfrm>
            <a:off x="7354125" y="3294088"/>
            <a:ext cx="2704321" cy="914400"/>
          </a:xfrm>
          <a:prstGeom prst="rect">
            <a:avLst/>
          </a:prstGeom>
          <a:noFill/>
        </p:spPr>
        <p:txBody>
          <a:bodyPr wrap="square" lIns="0" tIns="0" rIns="0" bIns="0" rtlCol="0" anchor="t" anchorCtr="0">
            <a:noAutofit/>
          </a:bodyPr>
          <a:lstStyle/>
          <a:p>
            <a:r>
              <a:rPr lang="en-US" sz="1400" dirty="0"/>
              <a:t>Evolve to a platform approach to become future-ready</a:t>
            </a:r>
            <a:endParaRPr lang="en-US" sz="1400" dirty="0">
              <a:solidFill>
                <a:schemeClr val="tx1"/>
              </a:solidFill>
            </a:endParaRPr>
          </a:p>
        </p:txBody>
      </p:sp>
      <p:sp>
        <p:nvSpPr>
          <p:cNvPr id="18" name="TextBox 17">
            <a:extLst>
              <a:ext uri="{FF2B5EF4-FFF2-40B4-BE49-F238E27FC236}">
                <a16:creationId xmlns:a16="http://schemas.microsoft.com/office/drawing/2014/main" id="{16504A6D-EF79-7D45-AAFD-0EF9AD0607E3}"/>
              </a:ext>
            </a:extLst>
          </p:cNvPr>
          <p:cNvSpPr txBox="1"/>
          <p:nvPr/>
        </p:nvSpPr>
        <p:spPr>
          <a:xfrm>
            <a:off x="8036271" y="1217057"/>
            <a:ext cx="2833475" cy="914400"/>
          </a:xfrm>
          <a:prstGeom prst="rect">
            <a:avLst/>
          </a:prstGeom>
          <a:noFill/>
        </p:spPr>
        <p:txBody>
          <a:bodyPr wrap="square" lIns="0" tIns="0" rIns="0" bIns="0" rtlCol="0" anchor="t" anchorCtr="0">
            <a:noAutofit/>
          </a:bodyPr>
          <a:lstStyle/>
          <a:p>
            <a:r>
              <a:rPr lang="en-US" sz="1400" dirty="0"/>
              <a:t>Customer demand and market competition is forcing the decision urgency</a:t>
            </a:r>
            <a:endParaRPr lang="en-US" sz="1400" dirty="0">
              <a:solidFill>
                <a:schemeClr val="tx1"/>
              </a:solidFill>
            </a:endParaRPr>
          </a:p>
        </p:txBody>
      </p:sp>
      <p:sp>
        <p:nvSpPr>
          <p:cNvPr id="19" name="TextBox 18">
            <a:extLst>
              <a:ext uri="{FF2B5EF4-FFF2-40B4-BE49-F238E27FC236}">
                <a16:creationId xmlns:a16="http://schemas.microsoft.com/office/drawing/2014/main" id="{D729F306-5AE2-B94D-895F-2C4C89522C3E}"/>
              </a:ext>
            </a:extLst>
          </p:cNvPr>
          <p:cNvSpPr txBox="1"/>
          <p:nvPr/>
        </p:nvSpPr>
        <p:spPr>
          <a:xfrm>
            <a:off x="7960959" y="1912280"/>
            <a:ext cx="2576107" cy="351459"/>
          </a:xfrm>
          <a:prstGeom prst="rect">
            <a:avLst/>
          </a:prstGeom>
          <a:noFill/>
        </p:spPr>
        <p:txBody>
          <a:bodyPr wrap="none" lIns="0" tIns="0" rIns="0" bIns="0" rtlCol="0" anchor="t" anchorCtr="0">
            <a:noAutofit/>
          </a:bodyPr>
          <a:lstStyle/>
          <a:p>
            <a:r>
              <a:rPr lang="en-US" sz="2800" b="1" dirty="0">
                <a:solidFill>
                  <a:srgbClr val="0070C0"/>
                </a:solidFill>
              </a:rPr>
              <a:t>NETNUMBER</a:t>
            </a:r>
          </a:p>
          <a:p>
            <a:r>
              <a:rPr lang="en-US" sz="2800" b="1" dirty="0">
                <a:solidFill>
                  <a:srgbClr val="0070C0"/>
                </a:solidFill>
              </a:rPr>
              <a:t>TITAN</a:t>
            </a:r>
          </a:p>
        </p:txBody>
      </p:sp>
    </p:spTree>
    <p:extLst>
      <p:ext uri="{BB962C8B-B14F-4D97-AF65-F5344CB8AC3E}">
        <p14:creationId xmlns:p14="http://schemas.microsoft.com/office/powerpoint/2010/main" val="227500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500"/>
                                        <p:tgtEl>
                                          <p:spTgt spid="11"/>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par>
                          <p:cTn id="21" fill="hold">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dissolve">
                                      <p:cBhvr>
                                        <p:cTn id="24" dur="500"/>
                                        <p:tgtEl>
                                          <p:spTgt spid="12"/>
                                        </p:tgtEl>
                                      </p:cBhvr>
                                    </p:animEffect>
                                  </p:childTnLst>
                                </p:cTn>
                              </p:par>
                            </p:childTnLst>
                          </p:cTn>
                        </p:par>
                        <p:par>
                          <p:cTn id="25" fill="hold">
                            <p:stCondLst>
                              <p:cond delay="1000"/>
                            </p:stCondLst>
                            <p:childTnLst>
                              <p:par>
                                <p:cTn id="26" presetID="9" presetClass="entr" presetSubtype="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dissolv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par>
                          <p:cTn id="34" fill="hold">
                            <p:stCondLst>
                              <p:cond delay="500"/>
                            </p:stCondLst>
                            <p:childTnLst>
                              <p:par>
                                <p:cTn id="35" presetID="9"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dissolve">
                                      <p:cBhvr>
                                        <p:cTn id="37" dur="500"/>
                                        <p:tgtEl>
                                          <p:spTgt spid="13"/>
                                        </p:tgtEl>
                                      </p:cBhvr>
                                    </p:animEffect>
                                  </p:childTnLst>
                                </p:cTn>
                              </p:par>
                            </p:childTnLst>
                          </p:cTn>
                        </p:par>
                        <p:par>
                          <p:cTn id="38" fill="hold">
                            <p:stCondLst>
                              <p:cond delay="1000"/>
                            </p:stCondLst>
                            <p:childTnLst>
                              <p:par>
                                <p:cTn id="39" presetID="9"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dissolv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500"/>
                                        <p:tgtEl>
                                          <p:spTgt spid="5"/>
                                        </p:tgtEl>
                                      </p:cBhvr>
                                    </p:animEffect>
                                  </p:childTnLst>
                                </p:cTn>
                              </p:par>
                            </p:childTnLst>
                          </p:cTn>
                        </p:par>
                        <p:par>
                          <p:cTn id="47" fill="hold">
                            <p:stCondLst>
                              <p:cond delay="500"/>
                            </p:stCondLst>
                            <p:childTnLst>
                              <p:par>
                                <p:cTn id="48" presetID="9" presetClass="entr" presetSubtype="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dissolve">
                                      <p:cBhvr>
                                        <p:cTn id="50" dur="500"/>
                                        <p:tgtEl>
                                          <p:spTgt spid="14"/>
                                        </p:tgtEl>
                                      </p:cBhvr>
                                    </p:animEffect>
                                  </p:childTnLst>
                                </p:cTn>
                              </p:par>
                            </p:childTnLst>
                          </p:cTn>
                        </p:par>
                        <p:par>
                          <p:cTn id="51" fill="hold">
                            <p:stCondLst>
                              <p:cond delay="1000"/>
                            </p:stCondLst>
                            <p:childTnLst>
                              <p:par>
                                <p:cTn id="52" presetID="9" presetClass="entr" presetSubtype="0"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dissolve">
                                      <p:cBhvr>
                                        <p:cTn id="54" dur="500"/>
                                        <p:tgtEl>
                                          <p:spTgt spid="18"/>
                                        </p:tgtEl>
                                      </p:cBhvr>
                                    </p:animEffect>
                                  </p:childTnLst>
                                </p:cTn>
                              </p:par>
                            </p:childTnLst>
                          </p:cTn>
                        </p:par>
                        <p:par>
                          <p:cTn id="55" fill="hold">
                            <p:stCondLst>
                              <p:cond delay="1500"/>
                            </p:stCondLst>
                            <p:childTnLst>
                              <p:par>
                                <p:cTn id="56" presetID="9" presetClass="entr" presetSubtype="0" fill="hold" grpId="0" nodeType="afterEffect">
                                  <p:stCondLst>
                                    <p:cond delay="500"/>
                                  </p:stCondLst>
                                  <p:childTnLst>
                                    <p:set>
                                      <p:cBhvr>
                                        <p:cTn id="57" dur="1" fill="hold">
                                          <p:stCondLst>
                                            <p:cond delay="0"/>
                                          </p:stCondLst>
                                        </p:cTn>
                                        <p:tgtEl>
                                          <p:spTgt spid="19"/>
                                        </p:tgtEl>
                                        <p:attrNameLst>
                                          <p:attrName>style.visibility</p:attrName>
                                        </p:attrNameLst>
                                      </p:cBhvr>
                                      <p:to>
                                        <p:strVal val="visible"/>
                                      </p:to>
                                    </p:set>
                                    <p:animEffect transition="in" filter="dissolve">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1" grpId="0" animBg="1"/>
      <p:bldP spid="12" grpId="0" animBg="1"/>
      <p:bldP spid="13" grpId="0" animBg="1"/>
      <p:bldP spid="14" grpId="0" animBg="1"/>
      <p:bldP spid="15" grpId="0"/>
      <p:bldP spid="16" grpId="0"/>
      <p:bldP spid="17" grpId="0"/>
      <p:bldP spid="18"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view of a city at night&#10;&#10;Description automatically generated">
            <a:extLst>
              <a:ext uri="{FF2B5EF4-FFF2-40B4-BE49-F238E27FC236}">
                <a16:creationId xmlns:a16="http://schemas.microsoft.com/office/drawing/2014/main" id="{D35F329A-26E9-BF4F-A240-01F2AD69C8C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8" name="Rectangle 7">
            <a:extLst>
              <a:ext uri="{FF2B5EF4-FFF2-40B4-BE49-F238E27FC236}">
                <a16:creationId xmlns:a16="http://schemas.microsoft.com/office/drawing/2014/main" id="{6E4C0019-1ABF-134C-9804-D449C14692B4}"/>
              </a:ext>
            </a:extLst>
          </p:cNvPr>
          <p:cNvSpPr/>
          <p:nvPr/>
        </p:nvSpPr>
        <p:spPr>
          <a:xfrm>
            <a:off x="0" y="3573016"/>
            <a:ext cx="12192000" cy="3024336"/>
          </a:xfrm>
          <a:prstGeom prst="rect">
            <a:avLst/>
          </a:prstGeom>
          <a:solidFill>
            <a:srgbClr val="00206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BD965958-6A67-784A-B8C0-347BC8173057}"/>
              </a:ext>
            </a:extLst>
          </p:cNvPr>
          <p:cNvSpPr>
            <a:spLocks noGrp="1"/>
          </p:cNvSpPr>
          <p:nvPr>
            <p:ph type="body" sz="quarter" idx="12"/>
          </p:nvPr>
        </p:nvSpPr>
        <p:spPr>
          <a:xfrm>
            <a:off x="4151784" y="3573016"/>
            <a:ext cx="7202016" cy="1048254"/>
          </a:xfrm>
        </p:spPr>
        <p:txBody>
          <a:bodyPr/>
          <a:lstStyle/>
          <a:p>
            <a:r>
              <a:rPr lang="en-GB" dirty="0"/>
              <a:t>“Don’t get left behind with your SS7 refresh”</a:t>
            </a:r>
            <a:endParaRPr lang="en-US" dirty="0"/>
          </a:p>
        </p:txBody>
      </p:sp>
      <p:sp>
        <p:nvSpPr>
          <p:cNvPr id="6" name="Text Placeholder 5">
            <a:extLst>
              <a:ext uri="{FF2B5EF4-FFF2-40B4-BE49-F238E27FC236}">
                <a16:creationId xmlns:a16="http://schemas.microsoft.com/office/drawing/2014/main" id="{EBE2673A-2304-9D43-8C4F-107202F89226}"/>
              </a:ext>
            </a:extLst>
          </p:cNvPr>
          <p:cNvSpPr>
            <a:spLocks noGrp="1"/>
          </p:cNvSpPr>
          <p:nvPr>
            <p:ph type="body" sz="quarter" idx="13"/>
          </p:nvPr>
        </p:nvSpPr>
        <p:spPr>
          <a:xfrm>
            <a:off x="4151784" y="4836458"/>
            <a:ext cx="7202016" cy="304800"/>
          </a:xfrm>
        </p:spPr>
        <p:txBody>
          <a:bodyPr/>
          <a:lstStyle/>
          <a:p>
            <a:r>
              <a:rPr lang="en-GB" sz="2400" dirty="0"/>
              <a:t>Transforming an End-of-Life situation into a Network Modernisation Opportunity</a:t>
            </a:r>
            <a:endParaRPr lang="en-US" sz="2400" dirty="0"/>
          </a:p>
        </p:txBody>
      </p:sp>
      <p:sp>
        <p:nvSpPr>
          <p:cNvPr id="2" name="Rectangle 1">
            <a:extLst>
              <a:ext uri="{FF2B5EF4-FFF2-40B4-BE49-F238E27FC236}">
                <a16:creationId xmlns:a16="http://schemas.microsoft.com/office/drawing/2014/main" id="{D9A751DB-04C5-7047-8EBE-1DC61F87CF0E}"/>
              </a:ext>
            </a:extLst>
          </p:cNvPr>
          <p:cNvSpPr/>
          <p:nvPr/>
        </p:nvSpPr>
        <p:spPr>
          <a:xfrm>
            <a:off x="4727848" y="0"/>
            <a:ext cx="7464152"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C3D2E6F-CA29-E04E-8C61-ABF7F2D0F34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36160" y="137856"/>
            <a:ext cx="1073657" cy="660389"/>
          </a:xfrm>
          <a:prstGeom prst="rect">
            <a:avLst/>
          </a:prstGeom>
        </p:spPr>
      </p:pic>
      <p:pic>
        <p:nvPicPr>
          <p:cNvPr id="10" name="Picture 9">
            <a:extLst>
              <a:ext uri="{FF2B5EF4-FFF2-40B4-BE49-F238E27FC236}">
                <a16:creationId xmlns:a16="http://schemas.microsoft.com/office/drawing/2014/main" id="{EB581111-7C64-0740-A618-CAED9E5AFDD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27848" y="-53317"/>
            <a:ext cx="2565238" cy="936104"/>
          </a:xfrm>
          <a:prstGeom prst="rect">
            <a:avLst/>
          </a:prstGeom>
        </p:spPr>
      </p:pic>
      <p:pic>
        <p:nvPicPr>
          <p:cNvPr id="3" name="Picture 2">
            <a:extLst>
              <a:ext uri="{FF2B5EF4-FFF2-40B4-BE49-F238E27FC236}">
                <a16:creationId xmlns:a16="http://schemas.microsoft.com/office/drawing/2014/main" id="{F288B249-7E5F-3B4A-ADA8-59E412011C0A}"/>
              </a:ext>
            </a:extLst>
          </p:cNvPr>
          <p:cNvPicPr>
            <a:picLocks noChangeAspect="1"/>
          </p:cNvPicPr>
          <p:nvPr/>
        </p:nvPicPr>
        <p:blipFill>
          <a:blip r:embed="rId6"/>
          <a:stretch>
            <a:fillRect/>
          </a:stretch>
        </p:blipFill>
        <p:spPr>
          <a:xfrm>
            <a:off x="8904312" y="170413"/>
            <a:ext cx="3141340" cy="595277"/>
          </a:xfrm>
          <a:prstGeom prst="rect">
            <a:avLst/>
          </a:prstGeom>
        </p:spPr>
      </p:pic>
      <p:grpSp>
        <p:nvGrpSpPr>
          <p:cNvPr id="16" name="Group 15">
            <a:extLst>
              <a:ext uri="{FF2B5EF4-FFF2-40B4-BE49-F238E27FC236}">
                <a16:creationId xmlns:a16="http://schemas.microsoft.com/office/drawing/2014/main" id="{D0ADF568-D1F3-1644-8D52-EC2831E401A8}"/>
              </a:ext>
            </a:extLst>
          </p:cNvPr>
          <p:cNvGrpSpPr/>
          <p:nvPr/>
        </p:nvGrpSpPr>
        <p:grpSpPr>
          <a:xfrm>
            <a:off x="695400" y="5787569"/>
            <a:ext cx="10945216" cy="617488"/>
            <a:chOff x="695400" y="5787569"/>
            <a:chExt cx="10945216" cy="617488"/>
          </a:xfrm>
        </p:grpSpPr>
        <p:sp>
          <p:nvSpPr>
            <p:cNvPr id="4" name="TextBox 3">
              <a:extLst>
                <a:ext uri="{FF2B5EF4-FFF2-40B4-BE49-F238E27FC236}">
                  <a16:creationId xmlns:a16="http://schemas.microsoft.com/office/drawing/2014/main" id="{6115D1E0-315A-784A-9441-D896CA357722}"/>
                </a:ext>
              </a:extLst>
            </p:cNvPr>
            <p:cNvSpPr txBox="1"/>
            <p:nvPr/>
          </p:nvSpPr>
          <p:spPr>
            <a:xfrm>
              <a:off x="3071664" y="5864982"/>
              <a:ext cx="2880320" cy="504056"/>
            </a:xfrm>
            <a:prstGeom prst="rect">
              <a:avLst/>
            </a:prstGeom>
            <a:noFill/>
          </p:spPr>
          <p:txBody>
            <a:bodyPr wrap="none" lIns="0" tIns="0" rIns="0" bIns="0" rtlCol="0" anchor="ctr" anchorCtr="0">
              <a:noAutofit/>
            </a:bodyPr>
            <a:lstStyle/>
            <a:p>
              <a:pPr algn="ctr"/>
              <a:r>
                <a:rPr lang="en-US" sz="2000" dirty="0">
                  <a:solidFill>
                    <a:srgbClr val="26DBFD"/>
                  </a:solidFill>
                  <a:latin typeface="Franklin Gothic Medium" panose="020B0603020102020204" pitchFamily="34" charset="0"/>
                </a:rPr>
                <a:t>WWW.NETNUMBER.COM</a:t>
              </a:r>
            </a:p>
          </p:txBody>
        </p:sp>
        <p:pic>
          <p:nvPicPr>
            <p:cNvPr id="7" name="Picture 6">
              <a:extLst>
                <a:ext uri="{FF2B5EF4-FFF2-40B4-BE49-F238E27FC236}">
                  <a16:creationId xmlns:a16="http://schemas.microsoft.com/office/drawing/2014/main" id="{4FB6668D-D953-824E-BD0D-B0FDC664DA6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236542" y="5805279"/>
              <a:ext cx="607004" cy="599778"/>
            </a:xfrm>
            <a:prstGeom prst="ellipse">
              <a:avLst/>
            </a:prstGeom>
          </p:spPr>
        </p:pic>
        <p:sp>
          <p:nvSpPr>
            <p:cNvPr id="12" name="TextBox 11">
              <a:extLst>
                <a:ext uri="{FF2B5EF4-FFF2-40B4-BE49-F238E27FC236}">
                  <a16:creationId xmlns:a16="http://schemas.microsoft.com/office/drawing/2014/main" id="{01190A4A-DF3A-F44F-8F58-23F0CD7593DA}"/>
                </a:ext>
              </a:extLst>
            </p:cNvPr>
            <p:cNvSpPr txBox="1"/>
            <p:nvPr/>
          </p:nvSpPr>
          <p:spPr>
            <a:xfrm>
              <a:off x="9843546" y="5864982"/>
              <a:ext cx="1797070" cy="504056"/>
            </a:xfrm>
            <a:prstGeom prst="rect">
              <a:avLst/>
            </a:prstGeom>
            <a:noFill/>
          </p:spPr>
          <p:txBody>
            <a:bodyPr wrap="none" lIns="0" tIns="0" rIns="0" bIns="0" rtlCol="0" anchor="ctr" anchorCtr="0">
              <a:noAutofit/>
            </a:bodyPr>
            <a:lstStyle/>
            <a:p>
              <a:pPr algn="ctr"/>
              <a:r>
                <a:rPr lang="en-US" sz="2000" dirty="0">
                  <a:solidFill>
                    <a:srgbClr val="26DBFD"/>
                  </a:solidFill>
                  <a:latin typeface="Franklin Gothic Medium" panose="020B0603020102020204" pitchFamily="34" charset="0"/>
                </a:rPr>
                <a:t>@NETNUMBER</a:t>
              </a:r>
            </a:p>
          </p:txBody>
        </p:sp>
        <p:pic>
          <p:nvPicPr>
            <p:cNvPr id="13" name="Picture 12">
              <a:extLst>
                <a:ext uri="{FF2B5EF4-FFF2-40B4-BE49-F238E27FC236}">
                  <a16:creationId xmlns:a16="http://schemas.microsoft.com/office/drawing/2014/main" id="{CBE63675-691B-5643-96F8-9C767597F3C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95400" y="5787569"/>
              <a:ext cx="617488" cy="617488"/>
            </a:xfrm>
            <a:prstGeom prst="rect">
              <a:avLst/>
            </a:prstGeom>
          </p:spPr>
        </p:pic>
        <p:sp>
          <p:nvSpPr>
            <p:cNvPr id="14" name="TextBox 13">
              <a:extLst>
                <a:ext uri="{FF2B5EF4-FFF2-40B4-BE49-F238E27FC236}">
                  <a16:creationId xmlns:a16="http://schemas.microsoft.com/office/drawing/2014/main" id="{9D40F154-3189-B740-8414-6FAC0553BE4E}"/>
                </a:ext>
              </a:extLst>
            </p:cNvPr>
            <p:cNvSpPr txBox="1"/>
            <p:nvPr/>
          </p:nvSpPr>
          <p:spPr>
            <a:xfrm>
              <a:off x="1286959" y="5864982"/>
              <a:ext cx="1589393" cy="504056"/>
            </a:xfrm>
            <a:prstGeom prst="rect">
              <a:avLst/>
            </a:prstGeom>
            <a:noFill/>
          </p:spPr>
          <p:txBody>
            <a:bodyPr wrap="none" lIns="0" tIns="0" rIns="0" bIns="0" rtlCol="0" anchor="ctr" anchorCtr="0">
              <a:noAutofit/>
            </a:bodyPr>
            <a:lstStyle/>
            <a:p>
              <a:pPr algn="ctr"/>
              <a:r>
                <a:rPr lang="en-US" sz="2000" dirty="0">
                  <a:solidFill>
                    <a:srgbClr val="26DBFD"/>
                  </a:solidFill>
                  <a:latin typeface="Franklin Gothic Medium" panose="020B0603020102020204" pitchFamily="34" charset="0"/>
                </a:rPr>
                <a:t>NETNUMBER</a:t>
              </a:r>
            </a:p>
          </p:txBody>
        </p:sp>
        <p:sp>
          <p:nvSpPr>
            <p:cNvPr id="15" name="TextBox 14">
              <a:extLst>
                <a:ext uri="{FF2B5EF4-FFF2-40B4-BE49-F238E27FC236}">
                  <a16:creationId xmlns:a16="http://schemas.microsoft.com/office/drawing/2014/main" id="{3C673CF7-52B7-1E48-83AC-28AEB3A519CC}"/>
                </a:ext>
              </a:extLst>
            </p:cNvPr>
            <p:cNvSpPr txBox="1"/>
            <p:nvPr/>
          </p:nvSpPr>
          <p:spPr>
            <a:xfrm>
              <a:off x="6154103" y="5867633"/>
              <a:ext cx="2880320" cy="504056"/>
            </a:xfrm>
            <a:prstGeom prst="rect">
              <a:avLst/>
            </a:prstGeom>
            <a:noFill/>
          </p:spPr>
          <p:txBody>
            <a:bodyPr wrap="none" lIns="0" tIns="0" rIns="0" bIns="0" rtlCol="0" anchor="ctr" anchorCtr="0">
              <a:noAutofit/>
            </a:bodyPr>
            <a:lstStyle/>
            <a:p>
              <a:pPr algn="ctr"/>
              <a:r>
                <a:rPr lang="en-US" sz="2000" dirty="0">
                  <a:solidFill>
                    <a:srgbClr val="26DBFD"/>
                  </a:solidFill>
                  <a:latin typeface="Franklin Gothic Medium" panose="020B0603020102020204" pitchFamily="34" charset="0"/>
                </a:rPr>
                <a:t>INFO@NETNUMBER.COM</a:t>
              </a:r>
            </a:p>
          </p:txBody>
        </p:sp>
      </p:grpSp>
      <p:sp>
        <p:nvSpPr>
          <p:cNvPr id="17" name="TextBox 16">
            <a:extLst>
              <a:ext uri="{FF2B5EF4-FFF2-40B4-BE49-F238E27FC236}">
                <a16:creationId xmlns:a16="http://schemas.microsoft.com/office/drawing/2014/main" id="{BCF1E5A2-7666-264B-B4FD-3CCEF8B8EB17}"/>
              </a:ext>
            </a:extLst>
          </p:cNvPr>
          <p:cNvSpPr txBox="1"/>
          <p:nvPr/>
        </p:nvSpPr>
        <p:spPr>
          <a:xfrm>
            <a:off x="8301236" y="1032214"/>
            <a:ext cx="3744416" cy="914400"/>
          </a:xfrm>
          <a:prstGeom prst="rect">
            <a:avLst/>
          </a:prstGeom>
          <a:noFill/>
        </p:spPr>
        <p:txBody>
          <a:bodyPr wrap="none" lIns="0" tIns="0" rIns="0" bIns="0" rtlCol="0" anchor="t" anchorCtr="0">
            <a:noAutofit/>
          </a:bodyPr>
          <a:lstStyle/>
          <a:p>
            <a:pPr algn="l"/>
            <a:r>
              <a:rPr lang="en-US" sz="2000" b="1" spc="-150" dirty="0">
                <a:solidFill>
                  <a:schemeClr val="bg1"/>
                </a:solidFill>
              </a:rPr>
              <a:t>THANK YOU FOR ATTENDING</a:t>
            </a:r>
          </a:p>
        </p:txBody>
      </p:sp>
    </p:spTree>
    <p:extLst>
      <p:ext uri="{BB962C8B-B14F-4D97-AF65-F5344CB8AC3E}">
        <p14:creationId xmlns:p14="http://schemas.microsoft.com/office/powerpoint/2010/main" val="45263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E34036-2BCE-40EF-9579-0B4FFB1483CC}"/>
              </a:ext>
            </a:extLst>
          </p:cNvPr>
          <p:cNvSpPr>
            <a:spLocks noGrp="1"/>
          </p:cNvSpPr>
          <p:nvPr>
            <p:ph type="body" sz="quarter" idx="11"/>
          </p:nvPr>
        </p:nvSpPr>
        <p:spPr/>
        <p:txBody>
          <a:bodyPr/>
          <a:lstStyle/>
          <a:p>
            <a:r>
              <a:rPr lang="en-GB" dirty="0"/>
              <a:t>Q&amp;A</a:t>
            </a:r>
          </a:p>
        </p:txBody>
      </p:sp>
      <p:sp>
        <p:nvSpPr>
          <p:cNvPr id="3" name="Text Placeholder 2">
            <a:extLst>
              <a:ext uri="{FF2B5EF4-FFF2-40B4-BE49-F238E27FC236}">
                <a16:creationId xmlns:a16="http://schemas.microsoft.com/office/drawing/2014/main" id="{8582FFA1-7FB0-48BA-B5FC-F7327D287244}"/>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47053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DE9AAF-265F-4203-AFE5-661FBA1C01A6}"/>
              </a:ext>
            </a:extLst>
          </p:cNvPr>
          <p:cNvSpPr>
            <a:spLocks noGrp="1"/>
          </p:cNvSpPr>
          <p:nvPr>
            <p:ph type="body" sz="quarter" idx="11"/>
          </p:nvPr>
        </p:nvSpPr>
        <p:spPr/>
        <p:txBody>
          <a:bodyPr/>
          <a:lstStyle/>
          <a:p>
            <a:r>
              <a:rPr lang="en-GB" dirty="0"/>
              <a:t>Thanks for attending</a:t>
            </a:r>
          </a:p>
        </p:txBody>
      </p:sp>
      <p:sp>
        <p:nvSpPr>
          <p:cNvPr id="3" name="Text Placeholder 2">
            <a:extLst>
              <a:ext uri="{FF2B5EF4-FFF2-40B4-BE49-F238E27FC236}">
                <a16:creationId xmlns:a16="http://schemas.microsoft.com/office/drawing/2014/main" id="{30E9830F-3FF6-4FDF-BAC7-6F3212A97EED}"/>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1708921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outdoor, light&#10;&#10;Description automatically generated">
            <a:extLst>
              <a:ext uri="{FF2B5EF4-FFF2-40B4-BE49-F238E27FC236}">
                <a16:creationId xmlns:a16="http://schemas.microsoft.com/office/drawing/2014/main" id="{19320631-BD25-5041-BAA3-FF3263F3DEA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54"/>
          <a:stretch/>
        </p:blipFill>
        <p:spPr>
          <a:xfrm>
            <a:off x="6314136" y="1030058"/>
            <a:ext cx="5486401" cy="5345057"/>
          </a:xfrm>
          <a:prstGeom prst="rect">
            <a:avLst/>
          </a:prstGeom>
        </p:spPr>
      </p:pic>
      <p:sp>
        <p:nvSpPr>
          <p:cNvPr id="4" name="Title 3">
            <a:extLst>
              <a:ext uri="{FF2B5EF4-FFF2-40B4-BE49-F238E27FC236}">
                <a16:creationId xmlns:a16="http://schemas.microsoft.com/office/drawing/2014/main" id="{237D2067-D4BF-0A41-9D18-021D77016A17}"/>
              </a:ext>
            </a:extLst>
          </p:cNvPr>
          <p:cNvSpPr>
            <a:spLocks noGrp="1"/>
          </p:cNvSpPr>
          <p:nvPr>
            <p:ph type="title"/>
          </p:nvPr>
        </p:nvSpPr>
        <p:spPr/>
        <p:txBody>
          <a:bodyPr/>
          <a:lstStyle/>
          <a:p>
            <a:pPr lvl="0"/>
            <a:r>
              <a:rPr lang="en-GB" dirty="0"/>
              <a:t> SS7 – Decisions, Decisions, Decisions</a:t>
            </a:r>
            <a:endParaRPr lang="en-US" dirty="0"/>
          </a:p>
        </p:txBody>
      </p:sp>
      <p:sp>
        <p:nvSpPr>
          <p:cNvPr id="20" name="Content Placeholder 19">
            <a:extLst>
              <a:ext uri="{FF2B5EF4-FFF2-40B4-BE49-F238E27FC236}">
                <a16:creationId xmlns:a16="http://schemas.microsoft.com/office/drawing/2014/main" id="{32AD973A-E22B-2A45-9744-6904DA49E5CE}"/>
              </a:ext>
            </a:extLst>
          </p:cNvPr>
          <p:cNvSpPr>
            <a:spLocks noGrp="1"/>
          </p:cNvSpPr>
          <p:nvPr>
            <p:ph sz="quarter" idx="14"/>
          </p:nvPr>
        </p:nvSpPr>
        <p:spPr>
          <a:xfrm>
            <a:off x="386234" y="1049060"/>
            <a:ext cx="5486400" cy="5332268"/>
          </a:xfrm>
          <a:solidFill>
            <a:srgbClr val="13476B"/>
          </a:solidFill>
        </p:spPr>
        <p:txBody>
          <a:bodyPr vert="horz" lIns="0" tIns="0" rIns="0" bIns="0" rtlCol="0" anchor="ctr">
            <a:noAutofit/>
          </a:bodyPr>
          <a:lstStyle/>
          <a:p>
            <a:pPr marL="0" indent="0" algn="ctr">
              <a:buNone/>
            </a:pPr>
            <a:r>
              <a:rPr lang="en-GB" dirty="0">
                <a:solidFill>
                  <a:schemeClr val="bg1"/>
                </a:solidFill>
              </a:rPr>
              <a:t>SS7 networks using</a:t>
            </a:r>
          </a:p>
          <a:p>
            <a:pPr marL="0" indent="0" algn="ctr">
              <a:buNone/>
            </a:pPr>
            <a:r>
              <a:rPr lang="en-GB" dirty="0">
                <a:solidFill>
                  <a:schemeClr val="bg1"/>
                </a:solidFill>
              </a:rPr>
              <a:t>Signaling Transfer Points started</a:t>
            </a:r>
          </a:p>
          <a:p>
            <a:pPr marL="0" indent="0" algn="ctr">
              <a:buNone/>
            </a:pPr>
            <a:r>
              <a:rPr lang="en-GB" dirty="0">
                <a:solidFill>
                  <a:schemeClr val="bg1"/>
                </a:solidFill>
              </a:rPr>
              <a:t>deploying more than 30 years ago</a:t>
            </a:r>
          </a:p>
          <a:p>
            <a:pPr marL="0" indent="0" algn="ctr">
              <a:buNone/>
            </a:pPr>
            <a:endParaRPr lang="en-GB" dirty="0">
              <a:solidFill>
                <a:schemeClr val="bg1"/>
              </a:solidFill>
            </a:endParaRPr>
          </a:p>
          <a:p>
            <a:pPr marL="0" indent="0" algn="ctr">
              <a:buNone/>
            </a:pPr>
            <a:r>
              <a:rPr lang="en-GB" dirty="0">
                <a:solidFill>
                  <a:schemeClr val="bg1"/>
                </a:solidFill>
              </a:rPr>
              <a:t>The STP critically performs routing and signaling between end-points and other transfer-points</a:t>
            </a:r>
          </a:p>
          <a:p>
            <a:pPr marL="0" indent="0" algn="ctr">
              <a:buNone/>
            </a:pPr>
            <a:endParaRPr lang="en-GB" dirty="0">
              <a:solidFill>
                <a:schemeClr val="bg1"/>
              </a:solidFill>
            </a:endParaRPr>
          </a:p>
          <a:p>
            <a:pPr marL="0" indent="0" algn="ctr">
              <a:buNone/>
            </a:pPr>
            <a:r>
              <a:rPr lang="en-GB" dirty="0">
                <a:solidFill>
                  <a:schemeClr val="bg1"/>
                </a:solidFill>
              </a:rPr>
              <a:t>It’s important to maintain the sustainability of the current</a:t>
            </a:r>
          </a:p>
          <a:p>
            <a:pPr marL="0" indent="0" algn="ctr">
              <a:buNone/>
            </a:pPr>
            <a:r>
              <a:rPr lang="en-GB" dirty="0">
                <a:solidFill>
                  <a:schemeClr val="bg1"/>
                </a:solidFill>
              </a:rPr>
              <a:t>SS7 signaling infrastructure while evolution and transformation continues</a:t>
            </a:r>
          </a:p>
        </p:txBody>
      </p:sp>
      <p:pic>
        <p:nvPicPr>
          <p:cNvPr id="7" name="Picture 6">
            <a:extLst>
              <a:ext uri="{FF2B5EF4-FFF2-40B4-BE49-F238E27FC236}">
                <a16:creationId xmlns:a16="http://schemas.microsoft.com/office/drawing/2014/main" id="{0DB9FD5D-733F-E44F-8C86-B57D6E6ADA9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624392" y="168491"/>
            <a:ext cx="1584176" cy="540696"/>
          </a:xfrm>
          <a:prstGeom prst="rect">
            <a:avLst/>
          </a:prstGeom>
        </p:spPr>
      </p:pic>
    </p:spTree>
    <p:extLst>
      <p:ext uri="{BB962C8B-B14F-4D97-AF65-F5344CB8AC3E}">
        <p14:creationId xmlns:p14="http://schemas.microsoft.com/office/powerpoint/2010/main" val="3940195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7F52F2-C874-D242-900E-A0CC939E7D6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1001" y="1052736"/>
            <a:ext cx="5486400" cy="5328591"/>
          </a:xfrm>
          <a:prstGeom prst="rect">
            <a:avLst/>
          </a:prstGeom>
        </p:spPr>
      </p:pic>
      <p:sp>
        <p:nvSpPr>
          <p:cNvPr id="4" name="Title 3">
            <a:extLst>
              <a:ext uri="{FF2B5EF4-FFF2-40B4-BE49-F238E27FC236}">
                <a16:creationId xmlns:a16="http://schemas.microsoft.com/office/drawing/2014/main" id="{237D2067-D4BF-0A41-9D18-021D77016A17}"/>
              </a:ext>
            </a:extLst>
          </p:cNvPr>
          <p:cNvSpPr>
            <a:spLocks noGrp="1"/>
          </p:cNvSpPr>
          <p:nvPr>
            <p:ph type="title"/>
          </p:nvPr>
        </p:nvSpPr>
        <p:spPr/>
        <p:txBody>
          <a:bodyPr/>
          <a:lstStyle/>
          <a:p>
            <a:r>
              <a:rPr lang="en-GB" dirty="0"/>
              <a:t> SS7 – Decisions, Decisions, Decisions</a:t>
            </a:r>
            <a:endParaRPr lang="en-US" dirty="0"/>
          </a:p>
        </p:txBody>
      </p:sp>
      <p:sp>
        <p:nvSpPr>
          <p:cNvPr id="24" name="Content Placeholder 23">
            <a:extLst>
              <a:ext uri="{FF2B5EF4-FFF2-40B4-BE49-F238E27FC236}">
                <a16:creationId xmlns:a16="http://schemas.microsoft.com/office/drawing/2014/main" id="{5A947246-834A-404B-82FB-1F25EECFE988}"/>
              </a:ext>
            </a:extLst>
          </p:cNvPr>
          <p:cNvSpPr>
            <a:spLocks noGrp="1"/>
          </p:cNvSpPr>
          <p:nvPr>
            <p:ph sz="quarter" idx="12"/>
          </p:nvPr>
        </p:nvSpPr>
        <p:spPr>
          <a:xfrm>
            <a:off x="6301617" y="1052736"/>
            <a:ext cx="5486400" cy="5328591"/>
          </a:xfrm>
          <a:solidFill>
            <a:srgbClr val="000000"/>
          </a:solidFill>
        </p:spPr>
        <p:txBody>
          <a:bodyPr vert="horz" lIns="0" tIns="0" rIns="0" bIns="0" rtlCol="0" anchor="ctr">
            <a:noAutofit/>
          </a:bodyPr>
          <a:lstStyle/>
          <a:p>
            <a:pPr marL="0" indent="0" algn="ctr">
              <a:buNone/>
            </a:pPr>
            <a:r>
              <a:rPr lang="en-US" dirty="0">
                <a:solidFill>
                  <a:schemeClr val="bg1"/>
                </a:solidFill>
              </a:rPr>
              <a:t>Network maturity around the globe</a:t>
            </a:r>
          </a:p>
          <a:p>
            <a:pPr marL="0" indent="0" algn="ctr">
              <a:buNone/>
            </a:pPr>
            <a:r>
              <a:rPr lang="en-US" dirty="0">
                <a:solidFill>
                  <a:schemeClr val="bg1"/>
                </a:solidFill>
              </a:rPr>
              <a:t>has led to erosion of the STP market</a:t>
            </a:r>
          </a:p>
          <a:p>
            <a:pPr marL="0" indent="0" algn="ctr">
              <a:buNone/>
            </a:pPr>
            <a:endParaRPr lang="en-US" dirty="0">
              <a:solidFill>
                <a:schemeClr val="bg1"/>
              </a:solidFill>
            </a:endParaRPr>
          </a:p>
          <a:p>
            <a:pPr marL="0" indent="0" algn="ctr">
              <a:buNone/>
            </a:pPr>
            <a:r>
              <a:rPr lang="en-US" b="1" dirty="0">
                <a:solidFill>
                  <a:srgbClr val="26DBFD"/>
                </a:solidFill>
              </a:rPr>
              <a:t>HIGHLIGHTING CRUCIAL NEED</a:t>
            </a:r>
          </a:p>
          <a:p>
            <a:pPr marL="0" indent="0" algn="ctr">
              <a:buNone/>
            </a:pPr>
            <a:r>
              <a:rPr lang="en-US" b="1" dirty="0">
                <a:solidFill>
                  <a:srgbClr val="26DBFD"/>
                </a:solidFill>
              </a:rPr>
              <a:t>FOR OPERATORS TO</a:t>
            </a:r>
          </a:p>
          <a:p>
            <a:pPr marL="0" indent="0" algn="ctr">
              <a:buNone/>
            </a:pPr>
            <a:r>
              <a:rPr lang="en-US" b="1" dirty="0">
                <a:solidFill>
                  <a:srgbClr val="26DBFD"/>
                </a:solidFill>
              </a:rPr>
              <a:t>MAINTAIN INTEGRITY</a:t>
            </a:r>
          </a:p>
          <a:p>
            <a:pPr marL="0" indent="0" algn="ctr">
              <a:buNone/>
            </a:pPr>
            <a:r>
              <a:rPr lang="en-US" b="1" dirty="0">
                <a:solidFill>
                  <a:srgbClr val="26DBFD"/>
                </a:solidFill>
              </a:rPr>
              <a:t>OF SS7 NETWORKS</a:t>
            </a:r>
          </a:p>
          <a:p>
            <a:pPr marL="0" indent="0" algn="ctr">
              <a:buNone/>
            </a:pPr>
            <a:endParaRPr lang="en-US" dirty="0">
              <a:solidFill>
                <a:schemeClr val="bg1"/>
              </a:solidFill>
            </a:endParaRPr>
          </a:p>
          <a:p>
            <a:pPr marL="0" indent="0" algn="ctr">
              <a:buNone/>
            </a:pPr>
            <a:r>
              <a:rPr lang="en-US" dirty="0">
                <a:solidFill>
                  <a:schemeClr val="bg1"/>
                </a:solidFill>
              </a:rPr>
              <a:t>A major concern to service providers</a:t>
            </a:r>
          </a:p>
          <a:p>
            <a:pPr marL="0" indent="0" algn="ctr">
              <a:buNone/>
            </a:pPr>
            <a:endParaRPr lang="en-US" dirty="0">
              <a:solidFill>
                <a:schemeClr val="bg1"/>
              </a:solidFill>
            </a:endParaRPr>
          </a:p>
          <a:p>
            <a:pPr marL="0" indent="0" algn="ctr">
              <a:buNone/>
            </a:pPr>
            <a:endParaRPr lang="en-US" dirty="0">
              <a:solidFill>
                <a:schemeClr val="bg1"/>
              </a:solidFill>
            </a:endParaRPr>
          </a:p>
        </p:txBody>
      </p:sp>
      <p:pic>
        <p:nvPicPr>
          <p:cNvPr id="7" name="Picture 6">
            <a:extLst>
              <a:ext uri="{FF2B5EF4-FFF2-40B4-BE49-F238E27FC236}">
                <a16:creationId xmlns:a16="http://schemas.microsoft.com/office/drawing/2014/main" id="{BCBB60CE-BE36-D249-A3C2-B9F0216A0B0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624392" y="168491"/>
            <a:ext cx="1584176" cy="540696"/>
          </a:xfrm>
          <a:prstGeom prst="rect">
            <a:avLst/>
          </a:prstGeom>
        </p:spPr>
      </p:pic>
    </p:spTree>
    <p:extLst>
      <p:ext uri="{BB962C8B-B14F-4D97-AF65-F5344CB8AC3E}">
        <p14:creationId xmlns:p14="http://schemas.microsoft.com/office/powerpoint/2010/main" val="3211065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FFB225C-2564-7646-B3F6-F1D5FBEDDE4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17"/>
          <a:stretch/>
        </p:blipFill>
        <p:spPr>
          <a:xfrm>
            <a:off x="381001" y="1039234"/>
            <a:ext cx="5509384" cy="5342093"/>
          </a:xfrm>
          <a:prstGeom prst="rect">
            <a:avLst/>
          </a:prstGeom>
        </p:spPr>
      </p:pic>
      <p:sp>
        <p:nvSpPr>
          <p:cNvPr id="4" name="Title 3">
            <a:extLst>
              <a:ext uri="{FF2B5EF4-FFF2-40B4-BE49-F238E27FC236}">
                <a16:creationId xmlns:a16="http://schemas.microsoft.com/office/drawing/2014/main" id="{237D2067-D4BF-0A41-9D18-021D77016A17}"/>
              </a:ext>
            </a:extLst>
          </p:cNvPr>
          <p:cNvSpPr>
            <a:spLocks noGrp="1"/>
          </p:cNvSpPr>
          <p:nvPr>
            <p:ph type="title"/>
          </p:nvPr>
        </p:nvSpPr>
        <p:spPr/>
        <p:txBody>
          <a:bodyPr/>
          <a:lstStyle/>
          <a:p>
            <a:r>
              <a:rPr lang="en-GB" dirty="0"/>
              <a:t> SS7 – Decisions, Decisions, Decisions</a:t>
            </a:r>
            <a:endParaRPr lang="en-US" dirty="0"/>
          </a:p>
        </p:txBody>
      </p:sp>
      <p:sp>
        <p:nvSpPr>
          <p:cNvPr id="6" name="Content Placeholder 5">
            <a:extLst>
              <a:ext uri="{FF2B5EF4-FFF2-40B4-BE49-F238E27FC236}">
                <a16:creationId xmlns:a16="http://schemas.microsoft.com/office/drawing/2014/main" id="{F0ACAC9A-4036-694C-B53C-271126F79829}"/>
              </a:ext>
            </a:extLst>
          </p:cNvPr>
          <p:cNvSpPr>
            <a:spLocks noGrp="1"/>
          </p:cNvSpPr>
          <p:nvPr>
            <p:ph sz="quarter" idx="12"/>
          </p:nvPr>
        </p:nvSpPr>
        <p:spPr>
          <a:xfrm>
            <a:off x="6301617" y="1039234"/>
            <a:ext cx="5486400" cy="5342093"/>
          </a:xfrm>
          <a:solidFill>
            <a:srgbClr val="20558F"/>
          </a:solidFill>
        </p:spPr>
        <p:txBody>
          <a:bodyPr anchor="ctr"/>
          <a:lstStyle/>
          <a:p>
            <a:pPr marL="0" indent="0" algn="ctr">
              <a:buNone/>
            </a:pPr>
            <a:r>
              <a:rPr lang="en-GB" dirty="0">
                <a:solidFill>
                  <a:schemeClr val="bg1"/>
                </a:solidFill>
              </a:rPr>
              <a:t>Many incumbent STP vendors</a:t>
            </a:r>
          </a:p>
          <a:p>
            <a:pPr marL="0" indent="0" algn="ctr">
              <a:buNone/>
            </a:pPr>
            <a:r>
              <a:rPr lang="en-GB" dirty="0">
                <a:solidFill>
                  <a:schemeClr val="bg1"/>
                </a:solidFill>
              </a:rPr>
              <a:t>have faced the decision to</a:t>
            </a:r>
          </a:p>
          <a:p>
            <a:pPr marL="0" indent="0" algn="ctr">
              <a:buNone/>
            </a:pPr>
            <a:r>
              <a:rPr lang="en-GB" b="1" dirty="0">
                <a:solidFill>
                  <a:srgbClr val="26DBFD"/>
                </a:solidFill>
              </a:rPr>
              <a:t>MODERNISE &amp; REPLACE</a:t>
            </a:r>
          </a:p>
          <a:p>
            <a:pPr marL="0" indent="0" algn="ctr">
              <a:buNone/>
            </a:pPr>
            <a:r>
              <a:rPr lang="en-GB" b="1" dirty="0">
                <a:solidFill>
                  <a:srgbClr val="26DBFD"/>
                </a:solidFill>
              </a:rPr>
              <a:t>or LIVE WITH END-OF-LIFE</a:t>
            </a:r>
          </a:p>
          <a:p>
            <a:pPr marL="0" indent="0" algn="ctr">
              <a:buNone/>
            </a:pPr>
            <a:endParaRPr lang="en-GB" dirty="0">
              <a:solidFill>
                <a:schemeClr val="bg1"/>
              </a:solidFill>
            </a:endParaRPr>
          </a:p>
          <a:p>
            <a:pPr marL="0" indent="0" algn="ctr">
              <a:buNone/>
            </a:pPr>
            <a:r>
              <a:rPr lang="en-GB" dirty="0">
                <a:solidFill>
                  <a:schemeClr val="bg1"/>
                </a:solidFill>
              </a:rPr>
              <a:t>Operators with</a:t>
            </a:r>
          </a:p>
          <a:p>
            <a:pPr marL="0" indent="0" algn="ctr">
              <a:buNone/>
            </a:pPr>
            <a:r>
              <a:rPr lang="en-GB" dirty="0">
                <a:solidFill>
                  <a:schemeClr val="bg1"/>
                </a:solidFill>
              </a:rPr>
              <a:t>multi-generation networks and </a:t>
            </a:r>
          </a:p>
          <a:p>
            <a:pPr marL="0" indent="0" algn="ctr">
              <a:buNone/>
            </a:pPr>
            <a:r>
              <a:rPr lang="en-GB" dirty="0">
                <a:solidFill>
                  <a:schemeClr val="bg1"/>
                </a:solidFill>
              </a:rPr>
              <a:t>legacy-technology-dependant</a:t>
            </a:r>
          </a:p>
          <a:p>
            <a:pPr marL="0" indent="0" algn="ctr">
              <a:buNone/>
            </a:pPr>
            <a:r>
              <a:rPr lang="en-GB" dirty="0">
                <a:solidFill>
                  <a:schemeClr val="bg1"/>
                </a:solidFill>
              </a:rPr>
              <a:t>customer services are at risk</a:t>
            </a:r>
          </a:p>
          <a:p>
            <a:endParaRPr lang="en-US" dirty="0">
              <a:solidFill>
                <a:schemeClr val="bg1"/>
              </a:solidFill>
            </a:endParaRPr>
          </a:p>
        </p:txBody>
      </p:sp>
      <p:sp>
        <p:nvSpPr>
          <p:cNvPr id="2" name="Rectangle 1">
            <a:extLst>
              <a:ext uri="{FF2B5EF4-FFF2-40B4-BE49-F238E27FC236}">
                <a16:creationId xmlns:a16="http://schemas.microsoft.com/office/drawing/2014/main" id="{3D9C649D-13A6-A843-9941-205A965A8A99}"/>
              </a:ext>
            </a:extLst>
          </p:cNvPr>
          <p:cNvSpPr/>
          <p:nvPr/>
        </p:nvSpPr>
        <p:spPr>
          <a:xfrm>
            <a:off x="983432" y="2348880"/>
            <a:ext cx="10920536" cy="523220"/>
          </a:xfrm>
          <a:prstGeom prst="rect">
            <a:avLst/>
          </a:prstGeom>
        </p:spPr>
        <p:txBody>
          <a:bodyPr wrap="square">
            <a:spAutoFit/>
          </a:bodyPr>
          <a:lstStyle/>
          <a:p>
            <a:pPr marL="0" lvl="1" algn="r"/>
            <a:endParaRPr lang="en-GB" sz="2800" dirty="0">
              <a:solidFill>
                <a:schemeClr val="bg1"/>
              </a:solidFill>
            </a:endParaRPr>
          </a:p>
        </p:txBody>
      </p:sp>
      <p:pic>
        <p:nvPicPr>
          <p:cNvPr id="5" name="Picture 4">
            <a:extLst>
              <a:ext uri="{FF2B5EF4-FFF2-40B4-BE49-F238E27FC236}">
                <a16:creationId xmlns:a16="http://schemas.microsoft.com/office/drawing/2014/main" id="{89727B60-55A6-414B-8DF2-1C1FC4D9283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29136"/>
          <a:stretch/>
        </p:blipFill>
        <p:spPr>
          <a:xfrm>
            <a:off x="381000" y="1039233"/>
            <a:ext cx="5486400" cy="5342093"/>
          </a:xfrm>
          <a:prstGeom prst="rect">
            <a:avLst/>
          </a:prstGeom>
        </p:spPr>
      </p:pic>
      <p:pic>
        <p:nvPicPr>
          <p:cNvPr id="8" name="Picture 7">
            <a:extLst>
              <a:ext uri="{FF2B5EF4-FFF2-40B4-BE49-F238E27FC236}">
                <a16:creationId xmlns:a16="http://schemas.microsoft.com/office/drawing/2014/main" id="{A1C09EAF-2C1E-5546-B247-D3E22414D88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624392" y="168491"/>
            <a:ext cx="1584176" cy="540696"/>
          </a:xfrm>
          <a:prstGeom prst="rect">
            <a:avLst/>
          </a:prstGeom>
        </p:spPr>
      </p:pic>
    </p:spTree>
    <p:extLst>
      <p:ext uri="{BB962C8B-B14F-4D97-AF65-F5344CB8AC3E}">
        <p14:creationId xmlns:p14="http://schemas.microsoft.com/office/powerpoint/2010/main" val="212462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7D2067-D4BF-0A41-9D18-021D77016A17}"/>
              </a:ext>
            </a:extLst>
          </p:cNvPr>
          <p:cNvSpPr>
            <a:spLocks noGrp="1"/>
          </p:cNvSpPr>
          <p:nvPr>
            <p:ph type="title"/>
          </p:nvPr>
        </p:nvSpPr>
        <p:spPr/>
        <p:txBody>
          <a:bodyPr/>
          <a:lstStyle/>
          <a:p>
            <a:r>
              <a:rPr lang="en-GB" dirty="0"/>
              <a:t> SS7 – Decisions, Decisions, Decisions</a:t>
            </a:r>
            <a:endParaRPr lang="en-US" dirty="0"/>
          </a:p>
        </p:txBody>
      </p:sp>
      <p:sp>
        <p:nvSpPr>
          <p:cNvPr id="7" name="Content Placeholder 6">
            <a:extLst>
              <a:ext uri="{FF2B5EF4-FFF2-40B4-BE49-F238E27FC236}">
                <a16:creationId xmlns:a16="http://schemas.microsoft.com/office/drawing/2014/main" id="{F8F4B361-9EDC-5B47-B4F2-2DFEFD1CF5E9}"/>
              </a:ext>
            </a:extLst>
          </p:cNvPr>
          <p:cNvSpPr>
            <a:spLocks noGrp="1"/>
          </p:cNvSpPr>
          <p:nvPr>
            <p:ph sz="quarter" idx="14"/>
          </p:nvPr>
        </p:nvSpPr>
        <p:spPr>
          <a:xfrm>
            <a:off x="407781" y="1064492"/>
            <a:ext cx="5486400" cy="5316836"/>
          </a:xfrm>
          <a:solidFill>
            <a:srgbClr val="111C26"/>
          </a:solidFill>
        </p:spPr>
        <p:txBody>
          <a:bodyPr anchor="ctr"/>
          <a:lstStyle/>
          <a:p>
            <a:pPr marL="0" indent="0" algn="ctr">
              <a:buNone/>
            </a:pPr>
            <a:r>
              <a:rPr lang="en-GB" sz="3600" b="1" dirty="0">
                <a:solidFill>
                  <a:srgbClr val="26DBFD"/>
                </a:solidFill>
              </a:rPr>
              <a:t>What do I do</a:t>
            </a:r>
          </a:p>
          <a:p>
            <a:pPr marL="0" indent="0" algn="ctr">
              <a:buNone/>
            </a:pPr>
            <a:r>
              <a:rPr lang="en-GB" sz="3600" b="1" dirty="0">
                <a:solidFill>
                  <a:srgbClr val="26DBFD"/>
                </a:solidFill>
              </a:rPr>
              <a:t>with my</a:t>
            </a:r>
          </a:p>
          <a:p>
            <a:pPr marL="0" indent="0" algn="ctr">
              <a:buNone/>
            </a:pPr>
            <a:r>
              <a:rPr lang="en-GB" sz="3600" b="1" dirty="0">
                <a:solidFill>
                  <a:srgbClr val="26DBFD"/>
                </a:solidFill>
              </a:rPr>
              <a:t>SS7 STPs?</a:t>
            </a:r>
            <a:endParaRPr lang="en-GB" sz="3600" b="1" dirty="0">
              <a:solidFill>
                <a:schemeClr val="bg1"/>
              </a:solidFill>
            </a:endParaRPr>
          </a:p>
          <a:p>
            <a:endParaRPr lang="en-US" dirty="0"/>
          </a:p>
        </p:txBody>
      </p:sp>
      <p:sp>
        <p:nvSpPr>
          <p:cNvPr id="2" name="Rectangle 1">
            <a:extLst>
              <a:ext uri="{FF2B5EF4-FFF2-40B4-BE49-F238E27FC236}">
                <a16:creationId xmlns:a16="http://schemas.microsoft.com/office/drawing/2014/main" id="{C9DA1394-05F1-FC4F-BC4E-1749BEAA64E3}"/>
              </a:ext>
            </a:extLst>
          </p:cNvPr>
          <p:cNvSpPr/>
          <p:nvPr/>
        </p:nvSpPr>
        <p:spPr>
          <a:xfrm>
            <a:off x="2063551" y="2540990"/>
            <a:ext cx="8064896" cy="707886"/>
          </a:xfrm>
          <a:prstGeom prst="rect">
            <a:avLst/>
          </a:prstGeom>
        </p:spPr>
        <p:txBody>
          <a:bodyPr wrap="square">
            <a:spAutoFit/>
          </a:bodyPr>
          <a:lstStyle/>
          <a:p>
            <a:pPr marL="0" lvl="1" algn="ctr"/>
            <a:endParaRPr lang="en-GB" sz="4000" b="1" dirty="0">
              <a:solidFill>
                <a:schemeClr val="bg1"/>
              </a:solidFill>
            </a:endParaRPr>
          </a:p>
        </p:txBody>
      </p:sp>
      <p:pic>
        <p:nvPicPr>
          <p:cNvPr id="5" name="Picture 4">
            <a:extLst>
              <a:ext uri="{FF2B5EF4-FFF2-40B4-BE49-F238E27FC236}">
                <a16:creationId xmlns:a16="http://schemas.microsoft.com/office/drawing/2014/main" id="{068E1C7F-F276-CB45-9070-9E0CA68398D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8956"/>
          <a:stretch/>
        </p:blipFill>
        <p:spPr>
          <a:xfrm>
            <a:off x="6297821" y="1058614"/>
            <a:ext cx="5486400" cy="5328592"/>
          </a:xfrm>
          <a:prstGeom prst="rect">
            <a:avLst/>
          </a:prstGeom>
        </p:spPr>
      </p:pic>
      <p:pic>
        <p:nvPicPr>
          <p:cNvPr id="8" name="Picture 7">
            <a:extLst>
              <a:ext uri="{FF2B5EF4-FFF2-40B4-BE49-F238E27FC236}">
                <a16:creationId xmlns:a16="http://schemas.microsoft.com/office/drawing/2014/main" id="{1D191EF9-2F31-2A47-AB4B-E50ACF5EC4F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624392" y="168491"/>
            <a:ext cx="1584176" cy="540696"/>
          </a:xfrm>
          <a:prstGeom prst="rect">
            <a:avLst/>
          </a:prstGeom>
        </p:spPr>
      </p:pic>
    </p:spTree>
    <p:extLst>
      <p:ext uri="{BB962C8B-B14F-4D97-AF65-F5344CB8AC3E}">
        <p14:creationId xmlns:p14="http://schemas.microsoft.com/office/powerpoint/2010/main" val="2679106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view of a city at night&#10;&#10;Description automatically generated">
            <a:extLst>
              <a:ext uri="{FF2B5EF4-FFF2-40B4-BE49-F238E27FC236}">
                <a16:creationId xmlns:a16="http://schemas.microsoft.com/office/drawing/2014/main" id="{6F5C4AA6-C2E8-5D4E-8742-67DAD365A9B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12" name="Rectangle 11">
            <a:extLst>
              <a:ext uri="{FF2B5EF4-FFF2-40B4-BE49-F238E27FC236}">
                <a16:creationId xmlns:a16="http://schemas.microsoft.com/office/drawing/2014/main" id="{E8484711-219A-CF47-B765-A5FA389AFE92}"/>
              </a:ext>
            </a:extLst>
          </p:cNvPr>
          <p:cNvSpPr/>
          <p:nvPr/>
        </p:nvSpPr>
        <p:spPr>
          <a:xfrm>
            <a:off x="6096000" y="0"/>
            <a:ext cx="6096000" cy="6858000"/>
          </a:xfrm>
          <a:prstGeom prst="rect">
            <a:avLst/>
          </a:prstGeom>
          <a:solidFill>
            <a:srgbClr val="00206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6118D064-5B99-B940-8B62-5B0FF49E0870}"/>
              </a:ext>
            </a:extLst>
          </p:cNvPr>
          <p:cNvSpPr>
            <a:spLocks noGrp="1"/>
          </p:cNvSpPr>
          <p:nvPr>
            <p:ph type="body" sz="quarter" idx="11"/>
          </p:nvPr>
        </p:nvSpPr>
        <p:spPr>
          <a:xfrm>
            <a:off x="6600056" y="2133602"/>
            <a:ext cx="5210945" cy="1508125"/>
          </a:xfrm>
        </p:spPr>
        <p:txBody>
          <a:bodyPr/>
          <a:lstStyle/>
          <a:p>
            <a:r>
              <a:rPr lang="en-US" dirty="0"/>
              <a:t>The SS7 STP Modernization &amp; Replacement Market Opportunity</a:t>
            </a:r>
          </a:p>
        </p:txBody>
      </p:sp>
      <p:sp>
        <p:nvSpPr>
          <p:cNvPr id="6" name="Text Placeholder 5">
            <a:extLst>
              <a:ext uri="{FF2B5EF4-FFF2-40B4-BE49-F238E27FC236}">
                <a16:creationId xmlns:a16="http://schemas.microsoft.com/office/drawing/2014/main" id="{6CDD5171-2394-2F46-9917-2CA47B6C2459}"/>
              </a:ext>
            </a:extLst>
          </p:cNvPr>
          <p:cNvSpPr>
            <a:spLocks noGrp="1"/>
          </p:cNvSpPr>
          <p:nvPr>
            <p:ph type="body" sz="quarter" idx="12"/>
          </p:nvPr>
        </p:nvSpPr>
        <p:spPr>
          <a:xfrm>
            <a:off x="3863752" y="3867150"/>
            <a:ext cx="7947249" cy="508000"/>
          </a:xfrm>
        </p:spPr>
        <p:txBody>
          <a:bodyPr/>
          <a:lstStyle/>
          <a:p>
            <a:r>
              <a:rPr lang="en-US" dirty="0"/>
              <a:t>Greg Collins, Founder &amp; Principal Analyst</a:t>
            </a:r>
            <a:br>
              <a:rPr lang="en-US" dirty="0"/>
            </a:br>
            <a:r>
              <a:rPr lang="en-US" dirty="0"/>
              <a:t>Exact Ventures</a:t>
            </a:r>
          </a:p>
        </p:txBody>
      </p:sp>
      <p:pic>
        <p:nvPicPr>
          <p:cNvPr id="10" name="Picture 9">
            <a:extLst>
              <a:ext uri="{FF2B5EF4-FFF2-40B4-BE49-F238E27FC236}">
                <a16:creationId xmlns:a16="http://schemas.microsoft.com/office/drawing/2014/main" id="{EB47C637-18D3-FB4D-A5DA-0EB53CB985F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118343" y="6197611"/>
            <a:ext cx="1073657" cy="660389"/>
          </a:xfrm>
          <a:prstGeom prst="rect">
            <a:avLst/>
          </a:prstGeom>
        </p:spPr>
      </p:pic>
    </p:spTree>
    <p:extLst>
      <p:ext uri="{BB962C8B-B14F-4D97-AF65-F5344CB8AC3E}">
        <p14:creationId xmlns:p14="http://schemas.microsoft.com/office/powerpoint/2010/main" val="2561467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AC4867D-2F04-9E4A-8F57-A2B4F4684BEC}"/>
              </a:ext>
            </a:extLst>
          </p:cNvPr>
          <p:cNvSpPr>
            <a:spLocks noGrp="1"/>
          </p:cNvSpPr>
          <p:nvPr>
            <p:ph type="title"/>
          </p:nvPr>
        </p:nvSpPr>
        <p:spPr/>
        <p:txBody>
          <a:bodyPr>
            <a:normAutofit fontScale="90000"/>
          </a:bodyPr>
          <a:lstStyle/>
          <a:p>
            <a:r>
              <a:rPr lang="en-US" dirty="0"/>
              <a:t>The SS7 STP Modernization &amp;</a:t>
            </a:r>
            <a:br>
              <a:rPr lang="en-US" dirty="0"/>
            </a:br>
            <a:r>
              <a:rPr lang="en-US" dirty="0"/>
              <a:t>Replacement Market Opportunity - Agenda</a:t>
            </a:r>
          </a:p>
        </p:txBody>
      </p:sp>
      <p:sp>
        <p:nvSpPr>
          <p:cNvPr id="3" name="Content Placeholder 2"/>
          <p:cNvSpPr>
            <a:spLocks noGrp="1"/>
          </p:cNvSpPr>
          <p:nvPr>
            <p:ph sz="half" idx="1"/>
          </p:nvPr>
        </p:nvSpPr>
        <p:spPr/>
        <p:txBody>
          <a:bodyPr>
            <a:normAutofit/>
          </a:bodyPr>
          <a:lstStyle/>
          <a:p>
            <a:r>
              <a:rPr lang="en-US" sz="2800" dirty="0"/>
              <a:t>There is a large and relatively stable installed base of SS7 STP capacity</a:t>
            </a:r>
          </a:p>
          <a:p>
            <a:r>
              <a:rPr lang="en-US" sz="2800" dirty="0"/>
              <a:t>It is increasingly important to modernize and/or replace these legacy systems</a:t>
            </a:r>
          </a:p>
          <a:p>
            <a:r>
              <a:rPr lang="en-US" sz="2800" dirty="0"/>
              <a:t>Cloud infrastructure makes the most sense for these replacement systems</a:t>
            </a:r>
          </a:p>
        </p:txBody>
      </p:sp>
      <p:sp>
        <p:nvSpPr>
          <p:cNvPr id="4" name="Date Placeholder 3"/>
          <p:cNvSpPr>
            <a:spLocks noGrp="1"/>
          </p:cNvSpPr>
          <p:nvPr>
            <p:ph type="dt" sz="half" idx="10"/>
          </p:nvPr>
        </p:nvSpPr>
        <p:spPr>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Exact Ventures, Inc</a:t>
            </a:r>
          </a:p>
          <a:p>
            <a:r>
              <a:rPr lang="en-US"/>
              <a:t>www.exactventures.com</a:t>
            </a:r>
            <a:endParaRPr lang="en-US" dirty="0"/>
          </a:p>
        </p:txBody>
      </p:sp>
      <p:sp>
        <p:nvSpPr>
          <p:cNvPr id="5" name="Footer Placeholder 4"/>
          <p:cNvSpPr>
            <a:spLocks noGrp="1"/>
          </p:cNvSpPr>
          <p:nvPr>
            <p:ph type="ftr" sz="quarter" idx="11"/>
          </p:nvPr>
        </p:nvSpPr>
        <p:spPr>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Exact Ventures Confidential</a:t>
            </a:r>
          </a:p>
        </p:txBody>
      </p:sp>
      <p:sp>
        <p:nvSpPr>
          <p:cNvPr id="6" name="Slide Number Placeholder 5"/>
          <p:cNvSpPr>
            <a:spLocks noGrp="1"/>
          </p:cNvSpPr>
          <p:nvPr>
            <p:ph type="sldNum" sz="quarter" idx="12"/>
          </p:nvPr>
        </p:nvSpPr>
        <p:spPr/>
        <p:txBody>
          <a:bodyPr/>
          <a:lstStyle/>
          <a:p>
            <a:fld id="{BB355F88-26A7-F644-9B8A-7C677D9B6F21}" type="slidenum">
              <a:rPr lang="en-US" smtClean="0"/>
              <a:t>9</a:t>
            </a:fld>
            <a:endParaRPr lang="en-US"/>
          </a:p>
        </p:txBody>
      </p:sp>
      <p:pic>
        <p:nvPicPr>
          <p:cNvPr id="11" name="Content Placeholder 2" descr="A city street filled with traffic at night&#10;&#10;Description automatically generated">
            <a:extLst>
              <a:ext uri="{FF2B5EF4-FFF2-40B4-BE49-F238E27FC236}">
                <a16:creationId xmlns:a16="http://schemas.microsoft.com/office/drawing/2014/main" id="{1AD0B395-7BBA-E84D-94AD-DDF7642BE17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392042" y="1600925"/>
            <a:ext cx="4691116" cy="4525963"/>
          </a:xfrm>
          <a:prstGeom prst="rect">
            <a:avLst/>
          </a:prstGeom>
        </p:spPr>
      </p:pic>
    </p:spTree>
    <p:extLst>
      <p:ext uri="{BB962C8B-B14F-4D97-AF65-F5344CB8AC3E}">
        <p14:creationId xmlns:p14="http://schemas.microsoft.com/office/powerpoint/2010/main" val="36823522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1085&quot;&gt;&lt;object type=&quot;3&quot; unique_id=&quot;11086&quot;&gt;&lt;property id=&quot;20148&quot; value=&quot;5&quot;/&gt;&lt;property id=&quot;20300&quot; value=&quot;Slide 1&quot;/&gt;&lt;property id=&quot;20307&quot; value=&quot;300&quot;/&gt;&lt;/object&gt;&lt;object type=&quot;3&quot; unique_id=&quot;11087&quot;&gt;&lt;property id=&quot;20148&quot; value=&quot;5&quot;/&gt;&lt;property id=&quot;20300&quot; value=&quot;Slide 2 - &amp;quot;NetNumber Snapshot&amp;quot;&quot;/&gt;&lt;property id=&quot;20307&quot; value=&quot;312&quot;/&gt;&lt;/object&gt;&lt;object type=&quot;3&quot; unique_id=&quot;11088&quot;&gt;&lt;property id=&quot;20148&quot; value=&quot;5&quot;/&gt;&lt;property id=&quot;20300&quot; value=&quot;Slide 3 - &amp;quot;Where We Get deployed&amp;quot;&quot;/&gt;&lt;property id=&quot;20307&quot; value=&quot;313&quot;/&gt;&lt;/object&gt;&lt;object type=&quot;3&quot; unique_id=&quot;11089&quot;&gt;&lt;property id=&quot;20148&quot; value=&quot;5&quot;/&gt;&lt;property id=&quot;20300&quot; value=&quot;Slide 4 - &amp;quot;Sample Customers &amp;amp; Partners&amp;quot;&quot;/&gt;&lt;property id=&quot;20307&quot; value=&quot;318&quot;/&gt;&lt;/object&gt;&lt;object type=&quot;3&quot; unique_id=&quot;11090&quot;&gt;&lt;property id=&quot;20148&quot; value=&quot;5&quot;/&gt;&lt;property id=&quot;20300&quot; value=&quot;Slide 5&quot;/&gt;&lt;property id=&quot;20307&quot; value=&quot;320&quot;/&gt;&lt;/object&gt;&lt;object type=&quot;3&quot; unique_id=&quot;11091&quot;&gt;&lt;property id=&quot;20148&quot; value=&quot;5&quot;/&gt;&lt;property id=&quot;20300&quot; value=&quot;Slide 6&quot;/&gt;&lt;property id=&quot;20307&quot; value=&quot;303&quot;/&gt;&lt;/object&gt;&lt;object type=&quot;3&quot; unique_id=&quot;11092&quot;&gt;&lt;property id=&quot;20148&quot; value=&quot;5&quot;/&gt;&lt;property id=&quot;20300&quot; value=&quot;Slide 7 - &amp;quot;Operator Challenges &amp;quot;&quot;/&gt;&lt;property id=&quot;20307&quot; value=&quot;325&quot;/&gt;&lt;/object&gt;&lt;object type=&quot;3&quot; unique_id=&quot;11093&quot;&gt;&lt;property id=&quot;20148&quot; value=&quot;5&quot;/&gt;&lt;property id=&quot;20300&quot; value=&quot;Slide 8 - &amp;quot;Operator Challenges &amp;quot;&quot;/&gt;&lt;property id=&quot;20307&quot; value=&quot;331&quot;/&gt;&lt;/object&gt;&lt;object type=&quot;3&quot; unique_id=&quot;11094&quot;&gt;&lt;property id=&quot;20148&quot; value=&quot;5&quot;/&gt;&lt;property id=&quot;20300&quot; value=&quot;Slide 9&quot;/&gt;&lt;property id=&quot;20307&quot; value=&quot;304&quot;/&gt;&lt;/object&gt;&lt;object type=&quot;3&quot; unique_id=&quot;11095&quot;&gt;&lt;property id=&quot;20148&quot; value=&quot;5&quot;/&gt;&lt;property id=&quot;20300&quot; value=&quot;Slide 10 - &amp;quot;Addressing Key Industry Trends&amp;quot;&quot;/&gt;&lt;property id=&quot;20307&quot; value=&quot;321&quot;/&gt;&lt;/object&gt;&lt;object type=&quot;3&quot; unique_id=&quot;11096&quot;&gt;&lt;property id=&quot;20148&quot; value=&quot;5&quot;/&gt;&lt;property id=&quot;20300&quot; value=&quot;Slide 11&quot;/&gt;&lt;property id=&quot;20307&quot; value=&quot;308&quot;/&gt;&lt;/object&gt;&lt;object type=&quot;3&quot; unique_id=&quot;11097&quot;&gt;&lt;property id=&quot;20148&quot; value=&quot;5&quot;/&gt;&lt;property id=&quot;20300&quot; value=&quot;Slide 12 - &amp;quot;4 Main Products&amp;quot;&quot;/&gt;&lt;property id=&quot;20307&quot; value=&quot;309&quot;/&gt;&lt;/object&gt;&lt;object type=&quot;3&quot; unique_id=&quot;11098&quot;&gt;&lt;property id=&quot;20148&quot; value=&quot;5&quot;/&gt;&lt;property id=&quot;20300&quot; value=&quot;Slide 13 - &amp;quot;4 Main Products&amp;quot;&quot;/&gt;&lt;property id=&quot;20307&quot; value=&quot;322&quot;/&gt;&lt;/object&gt;&lt;object type=&quot;3&quot; unique_id=&quot;11099&quot;&gt;&lt;property id=&quot;20148&quot; value=&quot;5&quot;/&gt;&lt;property id=&quot;20300&quot; value=&quot;Slide 14 - &amp;quot;Changing the Face of the Industry&amp;quot;&quot;/&gt;&lt;property id=&quot;20307&quot; value=&quot;319&quot;/&gt;&lt;/object&gt;&lt;/object&gt;&lt;object type=&quot;8&quot; unique_id=&quot;11115&quot;&gt;&lt;/object&gt;&lt;/object&gt;&lt;/database&gt;"/>
  <p:tag name="MMPROD_NEXTUNIQUEID" val="10015"/>
  <p:tag name="SECTOMILLISECCONVERTED" val="1"/>
</p:tagLst>
</file>

<file path=ppt/theme/theme1.xml><?xml version="1.0" encoding="utf-8"?>
<a:theme xmlns:a="http://schemas.openxmlformats.org/drawingml/2006/main" name="Theme 1">
  <a:themeElements>
    <a:clrScheme name="Custom 72">
      <a:dk1>
        <a:sysClr val="windowText" lastClr="000000"/>
      </a:dk1>
      <a:lt1>
        <a:srgbClr val="FFFFFF"/>
      </a:lt1>
      <a:dk2>
        <a:srgbClr val="000000"/>
      </a:dk2>
      <a:lt2>
        <a:srgbClr val="DADADA"/>
      </a:lt2>
      <a:accent1>
        <a:srgbClr val="0066B3"/>
      </a:accent1>
      <a:accent2>
        <a:srgbClr val="0066B3"/>
      </a:accent2>
      <a:accent3>
        <a:srgbClr val="1EB895"/>
      </a:accent3>
      <a:accent4>
        <a:srgbClr val="8E8E95"/>
      </a:accent4>
      <a:accent5>
        <a:srgbClr val="D28700"/>
      </a:accent5>
      <a:accent6>
        <a:srgbClr val="EFB525"/>
      </a:accent6>
      <a:hlink>
        <a:srgbClr val="0066B3"/>
      </a:hlink>
      <a:folHlink>
        <a:srgbClr val="EFB525"/>
      </a:folHlink>
    </a:clrScheme>
    <a:fontScheme name="Custom 36">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t" anchorCtr="0">
        <a:noAutofit/>
      </a:bodyPr>
      <a:lstStyle>
        <a:defPPr algn="l">
          <a:defRPr sz="1800" dirty="0" smtClean="0">
            <a:solidFill>
              <a:schemeClr val="tx1"/>
            </a:solidFill>
          </a:defRPr>
        </a:defPPr>
      </a:lstStyle>
    </a:txDef>
  </a:objectDefaults>
  <a:extraClrSchemeLst/>
  <a:extLst>
    <a:ext uri="{05A4C25C-085E-4340-85A3-A5531E510DB2}">
      <thm15:themeFamily xmlns:thm15="http://schemas.microsoft.com/office/thememl/2012/main" name="2019 sales deck consolidated_v3" id="{4B21D88A-55A9-4847-A2E7-0E7947D95BF6}" vid="{E3030F9D-EF76-0740-A404-501695A460F2}"/>
    </a:ext>
  </a:extLst>
</a:theme>
</file>

<file path=ppt/theme/theme2.xml><?xml version="1.0" encoding="utf-8"?>
<a:theme xmlns:a="http://schemas.openxmlformats.org/drawingml/2006/main" name="2_Theme 1">
  <a:themeElements>
    <a:clrScheme name="Custom 72">
      <a:dk1>
        <a:sysClr val="windowText" lastClr="000000"/>
      </a:dk1>
      <a:lt1>
        <a:srgbClr val="FFFFFF"/>
      </a:lt1>
      <a:dk2>
        <a:srgbClr val="000000"/>
      </a:dk2>
      <a:lt2>
        <a:srgbClr val="DADADA"/>
      </a:lt2>
      <a:accent1>
        <a:srgbClr val="0066B3"/>
      </a:accent1>
      <a:accent2>
        <a:srgbClr val="0066B3"/>
      </a:accent2>
      <a:accent3>
        <a:srgbClr val="1EB895"/>
      </a:accent3>
      <a:accent4>
        <a:srgbClr val="8E8E95"/>
      </a:accent4>
      <a:accent5>
        <a:srgbClr val="D28700"/>
      </a:accent5>
      <a:accent6>
        <a:srgbClr val="EFB525"/>
      </a:accent6>
      <a:hlink>
        <a:srgbClr val="0066B3"/>
      </a:hlink>
      <a:folHlink>
        <a:srgbClr val="EFB525"/>
      </a:folHlink>
    </a:clrScheme>
    <a:fontScheme name="Custom 36">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t" anchorCtr="0">
        <a:noAutofit/>
      </a:bodyPr>
      <a:lstStyle>
        <a:defPPr algn="l">
          <a:defRPr sz="1800" dirty="0" err="1" smtClean="0">
            <a:solidFill>
              <a:schemeClr val="tx1"/>
            </a:solidFill>
          </a:defRPr>
        </a:defPPr>
      </a:lstStyle>
    </a:txDef>
  </a:objectDefaults>
  <a:extraClrSchemeLst/>
  <a:extLst>
    <a:ext uri="{05A4C25C-085E-4340-85A3-A5531E510DB2}">
      <thm15:themeFamily xmlns:thm15="http://schemas.microsoft.com/office/thememl/2012/main" name="2019 sales deck consolidated_v3" id="{4B21D88A-55A9-4847-A2E7-0E7947D95BF6}" vid="{E3030F9D-EF76-0740-A404-501695A460F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Custom Template 2">
      <a:dk1>
        <a:sysClr val="windowText" lastClr="000000"/>
      </a:dk1>
      <a:lt1>
        <a:sysClr val="window" lastClr="FFFFFF"/>
      </a:lt1>
      <a:dk2>
        <a:srgbClr val="1F497D"/>
      </a:dk2>
      <a:lt2>
        <a:srgbClr val="EEECE1"/>
      </a:lt2>
      <a:accent1>
        <a:srgbClr val="03357C"/>
      </a:accent1>
      <a:accent2>
        <a:srgbClr val="1E7DDB"/>
      </a:accent2>
      <a:accent3>
        <a:srgbClr val="D9D9D9"/>
      </a:accent3>
      <a:accent4>
        <a:srgbClr val="626162"/>
      </a:accent4>
      <a:accent5>
        <a:srgbClr val="42679C"/>
      </a:accent5>
      <a:accent6>
        <a:srgbClr val="4D9CE2"/>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d62b6ecb-acff-4b24-a527-ff2b271ebe71">23CEHAA2X2SM-2102554853-57716</_dlc_DocId>
    <_dlc_DocIdUrl xmlns="d62b6ecb-acff-4b24-a527-ff2b271ebe71">
      <Url>https://slidegenius365.sharepoint.com/_layouts/15/DocIdRedir.aspx?ID=23CEHAA2X2SM-2102554853-57716</Url>
      <Description>23CEHAA2X2SM-2102554853-57716</Description>
    </_dlc_DocIdUrl>
    <Notes0 xmlns="06fa9243-f6f6-4c83-8c18-4e880acd4ff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4689C359221F84CA6C8A700AD48302A" ma:contentTypeVersion="80" ma:contentTypeDescription="Create a new document." ma:contentTypeScope="" ma:versionID="6971c110e97669ccce829ea07e9f4e6a">
  <xsd:schema xmlns:xsd="http://www.w3.org/2001/XMLSchema" xmlns:xs="http://www.w3.org/2001/XMLSchema" xmlns:p="http://schemas.microsoft.com/office/2006/metadata/properties" xmlns:ns2="d62b6ecb-acff-4b24-a527-ff2b271ebe71" xmlns:ns3="06fa9243-f6f6-4c83-8c18-4e880acd4ff6" targetNamespace="http://schemas.microsoft.com/office/2006/metadata/properties" ma:root="true" ma:fieldsID="0897babca526f4ab14717942ae8ecebe" ns2:_="" ns3:_="">
    <xsd:import namespace="d62b6ecb-acff-4b24-a527-ff2b271ebe71"/>
    <xsd:import namespace="06fa9243-f6f6-4c83-8c18-4e880acd4ff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2:_dlc_DocId" minOccurs="0"/>
                <xsd:element ref="ns2:_dlc_DocIdUrl" minOccurs="0"/>
                <xsd:element ref="ns2:_dlc_DocIdPersistId" minOccurs="0"/>
                <xsd:element ref="ns3:MediaServiceLocation" minOccurs="0"/>
                <xsd:element ref="ns3:Notes0"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2b6ecb-acff-4b24-a527-ff2b271ebe7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_dlc_DocId" ma:index="15" nillable="true" ma:displayName="Document ID Value" ma:description="The value of the document ID assigned to this item." ma:internalName="_dlc_DocId" ma:readOnly="true">
      <xsd:simpleType>
        <xsd:restriction base="dms:Text"/>
      </xsd:simpleType>
    </xsd:element>
    <xsd:element name="_dlc_DocIdUrl" ma:index="1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7"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6fa9243-f6f6-4c83-8c18-4e880acd4ff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8" nillable="true" ma:displayName="MediaServiceLocation" ma:internalName="MediaServiceLocation" ma:readOnly="true">
      <xsd:simpleType>
        <xsd:restriction base="dms:Text"/>
      </xsd:simpleType>
    </xsd:element>
    <xsd:element name="Notes0" ma:index="19" nillable="true" ma:displayName="Notes" ma:internalName="Notes0">
      <xsd:simpleType>
        <xsd:restriction base="dms:Note">
          <xsd:maxLength value="255"/>
        </xsd:restriction>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D1FB6E8-19B9-4FE6-9679-DB0414B505A8}">
  <ds:schemaRefs>
    <ds:schemaRef ds:uri="http://schemas.microsoft.com/sharepoint/v3/contenttype/forms"/>
  </ds:schemaRefs>
</ds:datastoreItem>
</file>

<file path=customXml/itemProps2.xml><?xml version="1.0" encoding="utf-8"?>
<ds:datastoreItem xmlns:ds="http://schemas.openxmlformats.org/officeDocument/2006/customXml" ds:itemID="{9B41A749-600F-4A2B-82B0-B8E76ECF9547}">
  <ds:schemaRefs>
    <ds:schemaRef ds:uri="d62b6ecb-acff-4b24-a527-ff2b271ebe71"/>
    <ds:schemaRef ds:uri="http://schemas.microsoft.com/office/2006/metadata/properties"/>
    <ds:schemaRef ds:uri="http://purl.org/dc/dcmitype/"/>
    <ds:schemaRef ds:uri="http://schemas.microsoft.com/office/2006/documentManagement/types"/>
    <ds:schemaRef ds:uri="06fa9243-f6f6-4c83-8c18-4e880acd4ff6"/>
    <ds:schemaRef ds:uri="http://purl.org/dc/elements/1.1/"/>
    <ds:schemaRef ds:uri="http://schemas.microsoft.com/office/infopath/2007/PartnerControls"/>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6ED58371-5176-4B1B-8768-8C330DA0C4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2b6ecb-acff-4b24-a527-ff2b271ebe71"/>
    <ds:schemaRef ds:uri="06fa9243-f6f6-4c83-8c18-4e880acd4f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5AC5594-7268-407B-B977-4FE9B5115F88}">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Theme 1</Template>
  <TotalTime>22422</TotalTime>
  <Words>3048</Words>
  <Application>Microsoft Office PowerPoint</Application>
  <PresentationFormat>Widescreen</PresentationFormat>
  <Paragraphs>587</Paragraphs>
  <Slides>36</Slides>
  <Notes>27</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36</vt:i4>
      </vt:variant>
    </vt:vector>
  </HeadingPairs>
  <TitlesOfParts>
    <vt:vector size="48" baseType="lpstr">
      <vt:lpstr>-apple-system</vt:lpstr>
      <vt:lpstr>Arial</vt:lpstr>
      <vt:lpstr>Calibri</vt:lpstr>
      <vt:lpstr>Courier New</vt:lpstr>
      <vt:lpstr>Franklin Gothic Demi Cond</vt:lpstr>
      <vt:lpstr>Franklin Gothic Medium</vt:lpstr>
      <vt:lpstr>Verdana</vt:lpstr>
      <vt:lpstr>Wingdings</vt:lpstr>
      <vt:lpstr>Theme 1</vt:lpstr>
      <vt:lpstr>2_Theme 1</vt:lpstr>
      <vt:lpstr>Office Theme</vt:lpstr>
      <vt:lpstr>1_Office Theme</vt:lpstr>
      <vt:lpstr>PowerPoint Presentation</vt:lpstr>
      <vt:lpstr>Don’t get left behind with your SS7 refresh Transforming an End-of-Life situation into a Network Modernisation Opportunity</vt:lpstr>
      <vt:lpstr> SS7 – Decisions, Decisions, Decisions</vt:lpstr>
      <vt:lpstr> SS7 – Decisions, Decisions, Decisions</vt:lpstr>
      <vt:lpstr> SS7 – Decisions, Decisions, Decisions</vt:lpstr>
      <vt:lpstr> SS7 – Decisions, Decisions, Decisions</vt:lpstr>
      <vt:lpstr> SS7 – Decisions, Decisions, Decisions</vt:lpstr>
      <vt:lpstr>PowerPoint Presentation</vt:lpstr>
      <vt:lpstr>The SS7 STP Modernization &amp; Replacement Market Opportunity - Agenda</vt:lpstr>
      <vt:lpstr>STP Installed Base Capacity</vt:lpstr>
      <vt:lpstr>Voice Subscription Forecast</vt:lpstr>
      <vt:lpstr>STP MSU Installed Base by Region</vt:lpstr>
      <vt:lpstr>Other Factors</vt:lpstr>
      <vt:lpstr>Summary</vt:lpstr>
      <vt:lpstr>POLL QUESTION #1</vt:lpstr>
      <vt:lpstr>PowerPoint Presentation</vt:lpstr>
      <vt:lpstr>A dichotomy of sorts</vt:lpstr>
      <vt:lpstr>Parallel levels of stress</vt:lpstr>
      <vt:lpstr>Technology evolution</vt:lpstr>
      <vt:lpstr>Forced reactions</vt:lpstr>
      <vt:lpstr>PowerPoint Presentation</vt:lpstr>
      <vt:lpstr>TIME FOR ADAPTATION</vt:lpstr>
      <vt:lpstr>TIME TO THINK AGAIN!</vt:lpstr>
      <vt:lpstr>WHAT ARE CARRIERS ASKING FOR?</vt:lpstr>
      <vt:lpstr>WHAT’S IN A MODERN SOLUTION?</vt:lpstr>
      <vt:lpstr>FOCUS AREAS – COMMON RFP REQUESTS</vt:lpstr>
      <vt:lpstr>PowerPoint Presentation</vt:lpstr>
      <vt:lpstr>MEETING CUSTOMER DEMAND</vt:lpstr>
      <vt:lpstr>TITAN – A FUTURE-READY ALL-G PLATFORM</vt:lpstr>
      <vt:lpstr>PORTFOLIO DOMAINS</vt:lpstr>
      <vt:lpstr>THE TITAN NETWORK</vt:lpstr>
      <vt:lpstr>EXAMPLES OF RFP RATIONALIZATION INITIATIVES</vt:lpstr>
      <vt:lpstr>Key takeaways</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Steve Hateley</dc:creator>
  <cp:keywords/>
  <dc:description/>
  <cp:lastModifiedBy>Mohammed Kurdi</cp:lastModifiedBy>
  <cp:revision>138</cp:revision>
  <dcterms:created xsi:type="dcterms:W3CDTF">2019-06-06T14:28:30Z</dcterms:created>
  <dcterms:modified xsi:type="dcterms:W3CDTF">2019-06-28T10:13:11Z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0x010100C4689C359221F84CA6C8A700AD48302A</vt:lpwstr>
  </property>
  <property fmtid="{D5CDD505-2E9C-101B-9397-08002B2CF9AE}" pid="3" name="_dlc_DocIdItemGuid">
    <vt:lpwstr>f195a505-3f67-438f-8fdf-2a4d7088fc26</vt:lpwstr>
  </property>
</Properties>
</file>